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Lst>
  <p:sldSz cy="6858000" cx="9144000"/>
  <p:notesSz cx="9144000" cy="6858000"/>
  <p:embeddedFontLst>
    <p:embeddedFont>
      <p:font typeface="Bell MT"/>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739BD7B8-700B-422C-BE4F-79952617A2D7}">
  <a:tblStyle styleId="{739BD7B8-700B-422C-BE4F-79952617A2D7}"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AECE6"/>
          </a:solidFill>
        </a:fill>
      </a:tcStyle>
    </a:wholeTbl>
    <a:band1H>
      <a:tcTxStyle/>
      <a:tcStyle>
        <a:fill>
          <a:solidFill>
            <a:srgbClr val="F5D8CA"/>
          </a:solidFill>
        </a:fill>
      </a:tcStyle>
    </a:band1H>
    <a:band2H>
      <a:tcTxStyle/>
    </a:band2H>
    <a:band1V>
      <a:tcTxStyle/>
      <a:tcStyle>
        <a:fill>
          <a:solidFill>
            <a:srgbClr val="F5D8C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font" Target="fonts/BellMT-bold.fntdata"/><Relationship Id="rId63" Type="http://schemas.openxmlformats.org/officeDocument/2006/relationships/font" Target="fonts/BellMT-regular.fntdata"/><Relationship Id="rId22" Type="http://schemas.openxmlformats.org/officeDocument/2006/relationships/slide" Target="slides/slide16.xml"/><Relationship Id="rId66" Type="http://schemas.openxmlformats.org/officeDocument/2006/relationships/font" Target="fonts/BellMT-boldItalic.fntdata"/><Relationship Id="rId21" Type="http://schemas.openxmlformats.org/officeDocument/2006/relationships/slide" Target="slides/slide15.xml"/><Relationship Id="rId65" Type="http://schemas.openxmlformats.org/officeDocument/2006/relationships/font" Target="fonts/BellMT-italic.fntdata"/><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79484" y="0"/>
            <a:ext cx="3962400" cy="342900"/>
          </a:xfrm>
          <a:prstGeom prst="rect">
            <a:avLst/>
          </a:prstGeom>
          <a:noFill/>
          <a:ln>
            <a:noFill/>
          </a:ln>
        </p:spPr>
        <p:txBody>
          <a:bodyPr anchorCtr="0" anchor="t" bIns="45700" lIns="91425" spcFirstLastPara="1" rIns="91425" wrap="square" tIns="45700"/>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13910"/>
            <a:ext cx="3962400" cy="342900"/>
          </a:xfrm>
          <a:prstGeom prst="rect">
            <a:avLst/>
          </a:prstGeom>
          <a:noFill/>
          <a:ln>
            <a:noFill/>
          </a:ln>
        </p:spPr>
        <p:txBody>
          <a:bodyPr anchorCtr="0" anchor="b"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p1: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p1: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Over the course of today’s discussion, I aim to unpack the details of this title, exploring the complexities of meaning within “home-ranges” in conservation ecology, ontologies in cultural anthropology, and the politics of knowledge, scale, and agency at play in community-based conservation, particularly in the Bhutanese context.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Front load: Bhutan is a place interwoven with pre-Buddhist beliefs in an animate landscape, deities (neydah zhida, yul lha) are found throughout the country and in proximity to areas that are the subject of conservation conversations, notably for species like the BNCs and WBHs. </a:t>
            </a:r>
            <a:endParaRPr/>
          </a:p>
        </p:txBody>
      </p:sp>
      <p:sp>
        <p:nvSpPr>
          <p:cNvPr id="105" name="Google Shape;105;p1: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p10: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p10: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Part of my initial engagement with RSPN was to produce story maps for BNCs and WBHs, in partnership with long-term ecological research on WBH habitat and nesting ecology, their central nesting sites shown here in white, with the yellow-dots correlating to developing hydropower infastructure along the Punatsangchhu.</a:t>
            </a:r>
            <a:endParaRPr/>
          </a:p>
        </p:txBody>
      </p:sp>
      <p:sp>
        <p:nvSpPr>
          <p:cNvPr id="202" name="Google Shape;202;p10: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p11: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p11: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work primarily focused on identifying past and present nesting sites for White-bellied Herons, where community members have been engaged for years as part of a Local Conservation Support Group to help monitor this species in more remote valleys and river territories.  Because of this already existing network of local citizen species monitoring stewards, we also began having more in-depth conversations with local people about their perceptions of environmental change as well as their relationship to WBHs, their local ecology, and land-use/land-values on the landscape.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p12: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12: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Instead of just digital maps we also printed a series of satellite maps to talk about different landscape scale patterns, ecological, social, cultural, generating an interactive story map interface, which yielded a number of insights</a:t>
            </a:r>
            <a:endParaRPr/>
          </a:p>
        </p:txBody>
      </p:sp>
      <p:sp>
        <p:nvSpPr>
          <p:cNvPr id="221" name="Google Shape;221;p12: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p13: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13: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These insights were color tagged corresponding to a series of categories relating to infastructure, storied places, and deity spaces</a:t>
            </a:r>
            <a:endParaRPr/>
          </a:p>
        </p:txBody>
      </p:sp>
      <p:sp>
        <p:nvSpPr>
          <p:cNvPr id="229" name="Google Shape;229;p13: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p14: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p14: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spoke with foresters, farmers, fisherman, and fruit-stand venders along the Punatsangchu</a:t>
            </a:r>
            <a:endParaRPr/>
          </a:p>
        </p:txBody>
      </p:sp>
      <p:sp>
        <p:nvSpPr>
          <p:cNvPr id="237" name="Google Shape;237;p14: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p15: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15: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And in some of our longer-extended overnight field vists engaged in sketch mapping to gathering insights into the relationships between people and WBHs, perceived threats to individauls or nesting sites in the future.  This map, in addition to highlighting the nesting tree, and areas where Ap Penjor described a fight between owls and herons, he also highlights ritual sites, temples, and sacred areas along other riverine territories</a:t>
            </a:r>
            <a:endParaRPr/>
          </a:p>
        </p:txBody>
      </p:sp>
      <p:sp>
        <p:nvSpPr>
          <p:cNvPr id="245" name="Google Shape;245;p15: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p16: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16: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Am Deki, whose house is right along the river of one of the highest concentrations of WBH nesting trees, shared much insights into times and areas she sees Herons, as well as changes shes witnessed along the riverside over the last few decades.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p17: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p17: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As I returned the previous summer, we added to these maps and gleaned greater socio-ecological complexities, mapping their relationships on the map with color coded tags.  In our most recent summer fieldwork, we began talking more about the presence of often unrecognized actors in conservation practice, most notably the stories of local deities, in this particular case territorial neydah zhida, with M &amp; F here, there is also a site where the Divine Madman subdued a fish demon, its imprint remains on a river rock</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p18: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18: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p19: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19: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this stage I began wondering if these territorial deities, divinities, spirits could be spatialized, we talked about their control over certain territories or their power in relation to certain areas, but was uncertain if this could be translated to a 2D map.  This experiemental phase demonstrated that there is the capacity to utilize maps and participatory mapping to visualize the shared cultural realties (or ontologies) of local people, and the capacity to foreground and prioritize local knowledge systems (or epistemologies) related to space/place, landscape, and the cultural geographies of local areas in relation to how species-conservation, and in this case avian conservation, is practiced.  </a:t>
            </a:r>
            <a:endParaRPr/>
          </a:p>
        </p:txBody>
      </p:sp>
      <p:sp>
        <p:nvSpPr>
          <p:cNvPr id="273" name="Google Shape;273;p19: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p2: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 name="Google Shape;111;p2: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Let’s first take a look at our roadmap, I will begin by briefly describing the trajectory of my work in Bhutan since 2014, how my research collaborations and questions emerged.  Then I will provide the theoretical framework which will help to situate my integrative research questions, discuss the objectives and design this research, as well as the methodological strategies to inform and address my central questions.  Finally, I will share my perspective and understanding of the intellectual merits of this project and the potential broader impacts.  I hope we will have a few short minutes for questions near the end.  </a:t>
            </a:r>
            <a:endParaRPr/>
          </a:p>
        </p:txBody>
      </p:sp>
      <p:sp>
        <p:nvSpPr>
          <p:cNvPr id="112" name="Google Shape;112;p2: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p20: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p20: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If this could be done in the context of white-bellied heron population monitoring and management, what about for a culturally revered species like the BNC? In conjunction with another BNC community perception study and my colleague Jigme Tshering, we engaged in a broad series of community-household questionnaires, semi-structured interview series with students from the Asian University for Women, and focus group discussions with district officials across the 3 wintering habitats for black-necked cranes.  This map was produced in Phobjikha valley, where the largest concentration of wintering BNCs can be found, and a celebration for their return is hosted every year.  We found that Phobjikha valley is deeply, and intricately affiliated and inscribed as a sacred landscape, where territorial deities (neydah zhida, yul lha) and sacred sites (baeyul) are everywhere, and differentially underestood by neigbhorhoods and communities.  Each of these yellow tags is inscribed with the name of a local deity </a:t>
            </a:r>
            <a:endParaRPr/>
          </a:p>
        </p:txBody>
      </p:sp>
      <p:sp>
        <p:nvSpPr>
          <p:cNvPr id="281" name="Google Shape;281;p20: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p21: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p21: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also expanded on our sketch mapping protocols, and district officials produced sketch maps that clearly indicated knowledge of local deities along mountain sides, forests, and even in the Ramsar Wetland area. </a:t>
            </a:r>
            <a:endParaRPr/>
          </a:p>
        </p:txBody>
      </p:sp>
      <p:sp>
        <p:nvSpPr>
          <p:cNvPr id="288" name="Google Shape;288;p21: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p22: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p22: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trajectory of engagement lead me to ask more broadly, how do these intensely spatial spiritual realities, where deities occupy space, influence the spatial dimensions of conservation initiatives for BNCs and WBHs? Deity citadels.</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So if we think of ontology as a shared concept of reality (inclusive of the pantheon of Himalayan Buddhism, local deities, spirits, and divinites), how might we go about navigating the complexities of spatializing ontologies in conservation research?</a:t>
            </a:r>
            <a:endParaRPr/>
          </a:p>
          <a:p>
            <a:pPr indent="0" lvl="0" marL="0" rtl="0" algn="l">
              <a:spcBef>
                <a:spcPts val="0"/>
              </a:spcBef>
              <a:spcAft>
                <a:spcPts val="0"/>
              </a:spcAft>
              <a:buNone/>
            </a:pPr>
            <a:r>
              <a:t/>
            </a:r>
            <a:endParaRPr/>
          </a:p>
        </p:txBody>
      </p:sp>
      <p:sp>
        <p:nvSpPr>
          <p:cNvPr id="295" name="Google Shape;295;p22: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p23: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23: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In order to approach this initial inquiry, I am proposing an integrative theoretical entry point, my first theoretical lens will be to explore theory in conservation science, in particular critiques of conservation that navigate the politics of knowledge, and different ways of knowing, and as we will discuss different ways of being in the world.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+Critical Geography +Anthropology of Landscapes</a:t>
            </a:r>
            <a:endParaRPr sz="1200">
              <a:solidFill>
                <a:schemeClr val="dk1"/>
              </a:solidFill>
              <a:latin typeface="Calibri"/>
              <a:ea typeface="Calibri"/>
              <a:cs typeface="Calibri"/>
              <a:sym typeface="Calibri"/>
            </a:endParaRPr>
          </a:p>
        </p:txBody>
      </p:sp>
      <p:sp>
        <p:nvSpPr>
          <p:cNvPr id="308" name="Google Shape;308;p23: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p24: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p24: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p24: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Google Shape;337;p25: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p25: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p25: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Google Shape;359;p26: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26: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For most of its history, conservation science has been informed by the construction of knowledge and the legacies of knowledge in ecology and environmental science; over the last few decades the field has seen an embrace of social science angles, and calls for community-based initiatives that aim to involve local community members; more than that critical literature discusses the complexities underlying global calls for the integration of local and indigenous knowledge towards improving conservation outcomes, since policies that ignore multiple knowledge systems have been demonstrated to result in unintended social consequences such as the extirpation of people from parks. </a:t>
            </a:r>
            <a:endParaRPr/>
          </a:p>
        </p:txBody>
      </p:sp>
      <p:sp>
        <p:nvSpPr>
          <p:cNvPr id="361" name="Google Shape;361;p26: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9" name="Shape 369"/>
        <p:cNvGrpSpPr/>
        <p:nvPr/>
      </p:nvGrpSpPr>
      <p:grpSpPr>
        <a:xfrm>
          <a:off x="0" y="0"/>
          <a:ext cx="0" cy="0"/>
          <a:chOff x="0" y="0"/>
          <a:chExt cx="0" cy="0"/>
        </a:xfrm>
      </p:grpSpPr>
      <p:sp>
        <p:nvSpPr>
          <p:cNvPr id="370" name="Google Shape;370;p27: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p27: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Navigating the complexities of these knowledge systems in collaborative enterprises will mean finding a way to respect the integrity of each knowledge systems (epistemology) but also to take seriously the diversities of shared cultural realities (ontologies) while not presupposing commensurability.  The politics of knowledge in conservation is a broad theoretical lens, but I am particularly interested in the ways scholars aim to bridge these knowledge systems, which I think will be even more challenging when talking about finding ways to create dialogue across shared cultural realities (ontologies).</a:t>
            </a:r>
            <a:r>
              <a:rPr lang="en-US"/>
              <a:t> </a:t>
            </a:r>
            <a:endParaRPr/>
          </a:p>
        </p:txBody>
      </p:sp>
      <p:sp>
        <p:nvSpPr>
          <p:cNvPr id="372" name="Google Shape;372;p27: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0" name="Shape 380"/>
        <p:cNvGrpSpPr/>
        <p:nvPr/>
      </p:nvGrpSpPr>
      <p:grpSpPr>
        <a:xfrm>
          <a:off x="0" y="0"/>
          <a:ext cx="0" cy="0"/>
          <a:chOff x="0" y="0"/>
          <a:chExt cx="0" cy="0"/>
        </a:xfrm>
      </p:grpSpPr>
      <p:sp>
        <p:nvSpPr>
          <p:cNvPr id="381" name="Google Shape;381;p28: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p28: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ontological turn has not been a strong part of the theoretical lens of the politics of knowledge, particularly since the ontological turn: is premised on the notion that anthropologists are fundamentally concerned with alterity , and that this is not a matter of culture, representation, epistemology, or worldview, but of being.</a:t>
            </a:r>
            <a:endParaRPr/>
          </a:p>
          <a:p>
            <a:pPr indent="0" lvl="0" marL="0" rtl="0" algn="l">
              <a:spcBef>
                <a:spcPts val="0"/>
              </a:spcBef>
              <a:spcAft>
                <a:spcPts val="0"/>
              </a:spcAft>
              <a:buNone/>
            </a:pPr>
            <a:r>
              <a:t/>
            </a:r>
            <a:endParaRPr/>
          </a:p>
        </p:txBody>
      </p:sp>
      <p:sp>
        <p:nvSpPr>
          <p:cNvPr id="383" name="Google Shape;383;p28: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Google Shape;392;p29: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p29: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So if we are talking about different ways of knowing and being, what happens when we add the dimension of scale, scalar ways of knowing and being in the world?  Here is where critical geography and the politics of scale are a particularly valuable theoretical lens</a:t>
            </a:r>
            <a:r>
              <a:rPr lang="en-US"/>
              <a:t> </a:t>
            </a:r>
            <a:endParaRPr/>
          </a:p>
        </p:txBody>
      </p:sp>
      <p:sp>
        <p:nvSpPr>
          <p:cNvPr id="394" name="Google Shape;394;p29: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p3: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p3: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Inspiration from ICF</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CED Department</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Cranes &amp; Culture Curriculum</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Jigme &amp; RSPN</a:t>
            </a:r>
            <a:endParaRPr/>
          </a:p>
          <a:p>
            <a:pPr indent="0" lvl="0" marL="0" rtl="0" algn="l">
              <a:spcBef>
                <a:spcPts val="0"/>
              </a:spcBef>
              <a:spcAft>
                <a:spcPts val="0"/>
              </a:spcAft>
              <a:buNone/>
            </a:pPr>
            <a:r>
              <a:t/>
            </a:r>
            <a:endParaRPr/>
          </a:p>
        </p:txBody>
      </p:sp>
      <p:sp>
        <p:nvSpPr>
          <p:cNvPr id="122" name="Google Shape;122;p3: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3" name="Shape 413"/>
        <p:cNvGrpSpPr/>
        <p:nvPr/>
      </p:nvGrpSpPr>
      <p:grpSpPr>
        <a:xfrm>
          <a:off x="0" y="0"/>
          <a:ext cx="0" cy="0"/>
          <a:chOff x="0" y="0"/>
          <a:chExt cx="0" cy="0"/>
        </a:xfrm>
      </p:grpSpPr>
      <p:sp>
        <p:nvSpPr>
          <p:cNvPr id="414" name="Google Shape;414;p30: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p30: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With attention to these complexities, critical geography attempts to disrupt common binaries and polemics generated in Cartesian cartographies by considering alternative human geographies and spatialities.  Importantly, it underscores power dynamics in representational productions of space, place, and landscape, pointing to the relationships between institutions, individuals, governments, and communities.  Applications of this theoretical lens in participatory mapping, while non- unproblematic, have been demonstrated to facilitate discussion and exhibit an emancipatory politics in some circumstances.  Critical geography, beyond spatial ecology, can also better explore other scalar categories: temporal, jurisdictional, epistemological, functional, and perhaps ontological . </a:t>
            </a:r>
            <a:endParaRPr/>
          </a:p>
        </p:txBody>
      </p:sp>
      <p:sp>
        <p:nvSpPr>
          <p:cNvPr id="416" name="Google Shape;416;p30: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2" name="Shape 422"/>
        <p:cNvGrpSpPr/>
        <p:nvPr/>
      </p:nvGrpSpPr>
      <p:grpSpPr>
        <a:xfrm>
          <a:off x="0" y="0"/>
          <a:ext cx="0" cy="0"/>
          <a:chOff x="0" y="0"/>
          <a:chExt cx="0" cy="0"/>
        </a:xfrm>
      </p:grpSpPr>
      <p:sp>
        <p:nvSpPr>
          <p:cNvPr id="423" name="Google Shape;423;p31: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p31: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These politics of scale, play out in mapping and force reflexivity on who has power to define scale, extent, focus, and range of analysis.  Ultimately, however, there are no neutral ways to map or represent human geography, as they are all fundamentally different ontological landscapes of human inscription.  Even the concept and application of “landscape” is a contested term, and as an analytic of geographic perception, varies across disciplines.  Which leads me to my third theoretical lens/framework.</a:t>
            </a:r>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5). This research aims to address critiques in critical geography by employing reflexive participatory mapping methodologies in a collaborative capacity, facilitating a community approach to co-constructing representational ontologies of conservation landscapes and creating a spatially-oriented dialogue between knowledge systems.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t/>
            </a:r>
            <a:endParaRPr/>
          </a:p>
        </p:txBody>
      </p:sp>
      <p:sp>
        <p:nvSpPr>
          <p:cNvPr id="425" name="Google Shape;425;p31: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1" name="Shape 431"/>
        <p:cNvGrpSpPr/>
        <p:nvPr/>
      </p:nvGrpSpPr>
      <p:grpSpPr>
        <a:xfrm>
          <a:off x="0" y="0"/>
          <a:ext cx="0" cy="0"/>
          <a:chOff x="0" y="0"/>
          <a:chExt cx="0" cy="0"/>
        </a:xfrm>
      </p:grpSpPr>
      <p:sp>
        <p:nvSpPr>
          <p:cNvPr id="432" name="Google Shape;432;p32: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p32: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Which leads me to my third theoretical lens/framework. The anthropology of landscapes is a diverse theoretical construct, but essentially distills the diversities of ways of being in landscapes, producing landscapes, co-constituting landscapes, and engagement within those create landscapes landscapes. </a:t>
            </a:r>
            <a:endParaRPr/>
          </a:p>
          <a:p>
            <a:pPr indent="0" lvl="0" marL="0" rtl="0" algn="l">
              <a:spcBef>
                <a:spcPts val="0"/>
              </a:spcBef>
              <a:spcAft>
                <a:spcPts val="0"/>
              </a:spcAft>
              <a:buNone/>
            </a:pPr>
            <a:r>
              <a:t/>
            </a:r>
            <a:endParaRPr/>
          </a:p>
        </p:txBody>
      </p:sp>
      <p:sp>
        <p:nvSpPr>
          <p:cNvPr id="434" name="Google Shape;434;p32: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3" name="Shape 453"/>
        <p:cNvGrpSpPr/>
        <p:nvPr/>
      </p:nvGrpSpPr>
      <p:grpSpPr>
        <a:xfrm>
          <a:off x="0" y="0"/>
          <a:ext cx="0" cy="0"/>
          <a:chOff x="0" y="0"/>
          <a:chExt cx="0" cy="0"/>
        </a:xfrm>
      </p:grpSpPr>
      <p:sp>
        <p:nvSpPr>
          <p:cNvPr id="454" name="Google Shape;454;p33: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p33: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Many scholars discuss how landscapes are viewed differently across cultures, some arguing that local and indigenous knowledge systems often hold perceptions that view landscapes via relationships and similarities, stories and spiritual inscription, rather than more euro-centric views that make discrete distinctions between “object” vs “field”, and “culture” vs. “nature”.  In the lens of the ontological turn, the notion of a stable and universal “nature” viewed through various “cultural” perspectives is not shared by many of the people anthropologists study.  One fruitful component of this theory has been sacred landscapes, which are defined by their complexities of spiritually inscribed places/spaces and interactions- existing as gradients of sacredness akin to mandalas (show mandala). Anthropological inquiries into “sacred” landscapes, have demonstrated the ontological complexities that arise when exploring the intersection of “sacredness” with contestations of geographic perception, scale, and ecological inter-relationships within landscapes.  Anthropology of landscapes, in addition to recognizing the many ways of visualizing and perceiving landscapes, recognizing that there are a diversity of actors/agents that produce these landscapes and exhibit agency within them. </a:t>
            </a:r>
            <a:endParaRPr/>
          </a:p>
          <a:p>
            <a:pPr indent="0" lvl="0" marL="0" rtl="0" algn="l">
              <a:spcBef>
                <a:spcPts val="0"/>
              </a:spcBef>
              <a:spcAft>
                <a:spcPts val="0"/>
              </a:spcAft>
              <a:buNone/>
            </a:pPr>
            <a:r>
              <a:t/>
            </a:r>
            <a:endParaRPr/>
          </a:p>
        </p:txBody>
      </p:sp>
      <p:sp>
        <p:nvSpPr>
          <p:cNvPr id="456" name="Google Shape;456;p33: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2" name="Shape 462"/>
        <p:cNvGrpSpPr/>
        <p:nvPr/>
      </p:nvGrpSpPr>
      <p:grpSpPr>
        <a:xfrm>
          <a:off x="0" y="0"/>
          <a:ext cx="0" cy="0"/>
          <a:chOff x="0" y="0"/>
          <a:chExt cx="0" cy="0"/>
        </a:xfrm>
      </p:grpSpPr>
      <p:sp>
        <p:nvSpPr>
          <p:cNvPr id="463" name="Google Shape;463;p34: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p34: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Theoretical concepts of actor vary in anthropology, but actor status can belong to both beings and things, enmeshed in myriad social relations as mediators and producers of social patterns.  In this context, my research has been informed by multi-species ethnography, which rejects human essentialisms by recognizing the importance/agency of non-human species in condition the human.  By considering the politics of agency in diverse conceptualizations of landscapes, I would propose there are equally significant non-species actors/agents that exhibit agency in the formation of ontological landscapes of human inscription;</a:t>
            </a:r>
            <a:r>
              <a:rPr lang="en-US"/>
              <a:t>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465" name="Google Shape;465;p34: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1" name="Shape 471"/>
        <p:cNvGrpSpPr/>
        <p:nvPr/>
      </p:nvGrpSpPr>
      <p:grpSpPr>
        <a:xfrm>
          <a:off x="0" y="0"/>
          <a:ext cx="0" cy="0"/>
          <a:chOff x="0" y="0"/>
          <a:chExt cx="0" cy="0"/>
        </a:xfrm>
      </p:grpSpPr>
      <p:sp>
        <p:nvSpPr>
          <p:cNvPr id="472" name="Google Shape;472;p35: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p35: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in this case, we are talking about conservation landscapes for birds within the sacred landscapes of Bhutan.   Asking who’s conservation landscape and therefore who’s trade-offs? in this case, we are talking about conservation landscapes for birds within the sacred landscapes of Bhutan, and the territorial deities, divinities, and spirits that occupy those landscapes. </a:t>
            </a:r>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474" name="Google Shape;474;p35: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0" name="Shape 480"/>
        <p:cNvGrpSpPr/>
        <p:nvPr/>
      </p:nvGrpSpPr>
      <p:grpSpPr>
        <a:xfrm>
          <a:off x="0" y="0"/>
          <a:ext cx="0" cy="0"/>
          <a:chOff x="0" y="0"/>
          <a:chExt cx="0" cy="0"/>
        </a:xfrm>
      </p:grpSpPr>
      <p:sp>
        <p:nvSpPr>
          <p:cNvPr id="481" name="Google Shape;481;p36: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p36: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With this theoretical framework to understood my methodologies and research design, I aim to, engage in research that will allow me to understand if it is possible to: spatialize Bhutanese cultural ontologies to inform community-based avian conservation research, prioritizing the shared cultural realities, ideologies, and spatialities of community partnerships through community ethnography, multi-species ethnography, and participatory mapping.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Local ontologies and social inter-relationships with local deities (</a:t>
            </a:r>
            <a:r>
              <a:rPr i="1" lang="en-US" sz="1200">
                <a:solidFill>
                  <a:schemeClr val="dk1"/>
                </a:solidFill>
                <a:latin typeface="Calibri"/>
                <a:ea typeface="Calibri"/>
                <a:cs typeface="Calibri"/>
                <a:sym typeface="Calibri"/>
              </a:rPr>
              <a:t>neydah zhida, yul lha) </a:t>
            </a:r>
            <a:r>
              <a:rPr lang="en-US" sz="1200">
                <a:solidFill>
                  <a:schemeClr val="dk1"/>
                </a:solidFill>
                <a:latin typeface="Calibri"/>
                <a:ea typeface="Calibri"/>
                <a:cs typeface="Calibri"/>
                <a:sym typeface="Calibri"/>
              </a:rPr>
              <a:t>and sacred areas (</a:t>
            </a:r>
            <a:r>
              <a:rPr i="1" lang="en-US" sz="1200">
                <a:solidFill>
                  <a:schemeClr val="dk1"/>
                </a:solidFill>
                <a:latin typeface="Calibri"/>
                <a:ea typeface="Calibri"/>
                <a:cs typeface="Calibri"/>
                <a:sym typeface="Calibri"/>
              </a:rPr>
              <a:t>baeyul</a:t>
            </a:r>
            <a:r>
              <a:rPr lang="en-US" sz="1200">
                <a:solidFill>
                  <a:schemeClr val="dk1"/>
                </a:solidFill>
                <a:latin typeface="Calibri"/>
                <a:ea typeface="Calibri"/>
                <a:cs typeface="Calibri"/>
                <a:sym typeface="Calibri"/>
              </a:rPr>
              <a:t>) have historically shaped environmental management and conservation initiatives within Bhutan.  To achieve community-oriented conservation for endangered species, the perceptions and ontological “worlds” of involved communities must be recognized in conservation planning,  research, protected area design, and even BNC &amp; WBH home-range maps, whether at more local or trans-national scales //</a:t>
            </a:r>
            <a:endParaRPr/>
          </a:p>
          <a:p>
            <a:pPr indent="0" lvl="0" marL="0" rtl="0" algn="l">
              <a:spcBef>
                <a:spcPts val="0"/>
              </a:spcBef>
              <a:spcAft>
                <a:spcPts val="0"/>
              </a:spcAft>
              <a:buNone/>
            </a:pPr>
            <a:r>
              <a:t/>
            </a:r>
            <a:endParaRPr/>
          </a:p>
        </p:txBody>
      </p:sp>
      <p:sp>
        <p:nvSpPr>
          <p:cNvPr id="483" name="Google Shape;483;p36: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0" name="Shape 490"/>
        <p:cNvGrpSpPr/>
        <p:nvPr/>
      </p:nvGrpSpPr>
      <p:grpSpPr>
        <a:xfrm>
          <a:off x="0" y="0"/>
          <a:ext cx="0" cy="0"/>
          <a:chOff x="0" y="0"/>
          <a:chExt cx="0" cy="0"/>
        </a:xfrm>
      </p:grpSpPr>
      <p:sp>
        <p:nvSpPr>
          <p:cNvPr id="491" name="Google Shape;491;p37: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p37: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Importantly, we must ask, how can cultural ontologies be differentially spatialized to inform landscape-scale conservation research for multiple species/non-species/SHOULD add other-than-human agentive forces or beings? </a:t>
            </a:r>
            <a:r>
              <a:rPr lang="en-US"/>
              <a:t>Non-species inclusive of other-than-human beings or agentive forces that act and make choices within cultural ontologies</a:t>
            </a:r>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b="1" lang="en-US" sz="1200">
                <a:solidFill>
                  <a:schemeClr val="dk1"/>
                </a:solidFill>
                <a:latin typeface="Calibri"/>
                <a:ea typeface="Calibri"/>
                <a:cs typeface="Calibri"/>
                <a:sym typeface="Calibri"/>
              </a:rPr>
              <a:t>Research Questions</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1</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2</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3</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Q2- considering the alternative spatialities or Bhutanese spatial ontologies of human inscription </a:t>
            </a:r>
            <a:endParaRPr/>
          </a:p>
        </p:txBody>
      </p:sp>
      <p:sp>
        <p:nvSpPr>
          <p:cNvPr id="493" name="Google Shape;493;p37: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1" name="Shape 501"/>
        <p:cNvGrpSpPr/>
        <p:nvPr/>
      </p:nvGrpSpPr>
      <p:grpSpPr>
        <a:xfrm>
          <a:off x="0" y="0"/>
          <a:ext cx="0" cy="0"/>
          <a:chOff x="0" y="0"/>
          <a:chExt cx="0" cy="0"/>
        </a:xfrm>
      </p:grpSpPr>
      <p:sp>
        <p:nvSpPr>
          <p:cNvPr id="502" name="Google Shape;502;p38: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p38: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from methodological strategies from disciplines of human geography and conservation ecology in addition to cultural anthropology.  While each method will inform each question, different methods will be differentially capable of addressing specific components, with Q1 and 2 informed through ethnography, Q1 through semi-structured interviews, but I would posit that all questions will be richly informed by participatory mapping.  </a:t>
            </a:r>
            <a:endParaRPr sz="1200">
              <a:solidFill>
                <a:schemeClr val="dk1"/>
              </a:solidFill>
              <a:latin typeface="Calibri"/>
              <a:ea typeface="Calibri"/>
              <a:cs typeface="Calibri"/>
              <a:sym typeface="Calibri"/>
            </a:endParaRPr>
          </a:p>
        </p:txBody>
      </p:sp>
      <p:sp>
        <p:nvSpPr>
          <p:cNvPr id="504" name="Google Shape;504;p38: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6" name="Shape 526"/>
        <p:cNvGrpSpPr/>
        <p:nvPr/>
      </p:nvGrpSpPr>
      <p:grpSpPr>
        <a:xfrm>
          <a:off x="0" y="0"/>
          <a:ext cx="0" cy="0"/>
          <a:chOff x="0" y="0"/>
          <a:chExt cx="0" cy="0"/>
        </a:xfrm>
      </p:grpSpPr>
      <p:sp>
        <p:nvSpPr>
          <p:cNvPr id="527" name="Google Shape;527;p39: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p39: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Ethnography will be particular important for elucidating the complexities of the inter-relationships between local communities, conservation actors, BNCs &amp; WBHs, and the complexity of deities, divinities, and spirits, which I am only beginning to understand, knowing there to be a vast pantheon of invisible agents.  Multi-species ethnography, beyond a species focus to accommodate other-than-human beings will be valuable. </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Participant observation, in this context, will need to vary in degrees and levels of direct engagement, as much of this knowledge is privileged knowledge, intentionally kept secret, vague, and opaque, being reflexive enough to recognize that I may not have nor should have access to this knowledge or shared cultural realities held by our network of local collaborators and partners.  Ranging from complete participant, participant observer, complete observer, or not-present/participating.   </a:t>
            </a:r>
            <a:endParaRPr/>
          </a:p>
          <a:p>
            <a:pPr indent="0" lvl="0" marL="0" rtl="0" algn="l">
              <a:spcBef>
                <a:spcPts val="0"/>
              </a:spcBef>
              <a:spcAft>
                <a:spcPts val="0"/>
              </a:spcAft>
              <a:buNone/>
            </a:pPr>
            <a:r>
              <a:t/>
            </a:r>
            <a:endParaRPr/>
          </a:p>
        </p:txBody>
      </p:sp>
      <p:sp>
        <p:nvSpPr>
          <p:cNvPr id="529" name="Google Shape;529;p39: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p4: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4: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Inspiration from ICF</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CED Department</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Cranes &amp; Culture Curriculum</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Jigme &amp; RSPN</a:t>
            </a:r>
            <a:endParaRPr/>
          </a:p>
          <a:p>
            <a:pPr indent="0" lvl="0" marL="0" rtl="0" algn="l">
              <a:spcBef>
                <a:spcPts val="0"/>
              </a:spcBef>
              <a:spcAft>
                <a:spcPts val="0"/>
              </a:spcAft>
              <a:buNone/>
            </a:pPr>
            <a:r>
              <a:t/>
            </a:r>
            <a:endParaRPr/>
          </a:p>
        </p:txBody>
      </p:sp>
      <p:sp>
        <p:nvSpPr>
          <p:cNvPr id="131" name="Google Shape;131;p4: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1" name="Shape 541"/>
        <p:cNvGrpSpPr/>
        <p:nvPr/>
      </p:nvGrpSpPr>
      <p:grpSpPr>
        <a:xfrm>
          <a:off x="0" y="0"/>
          <a:ext cx="0" cy="0"/>
          <a:chOff x="0" y="0"/>
          <a:chExt cx="0" cy="0"/>
        </a:xfrm>
      </p:grpSpPr>
      <p:sp>
        <p:nvSpPr>
          <p:cNvPr id="542" name="Google Shape;542;p40: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Google Shape;543;p40: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//In adding to the collection of interviews, questionnaires, and focus group discussions from our last two field seasons, these methods will be important entry points for facilitating understanding and shared, co-produced knowledge in the form of these community-held, proprietary ontologies.   As in the past, interviews and oral histories have been valuable at describing the present geo-political circumstances that influence landscape change in the country, and the histories of conservation that have a lot to do with international conservation attention, differential cultural values and veneration of species, and different population levels for BNCs and WBHs.  These focus group discussions across geogs/districts will allow for the exploring of ideas from a diversity of human actors/agents exhibiting power and agency in their respective capacities, across community/ institutional scales and levels.   </a:t>
            </a:r>
            <a:endParaRPr sz="1200">
              <a:solidFill>
                <a:schemeClr val="dk1"/>
              </a:solidFill>
              <a:latin typeface="Calibri"/>
              <a:ea typeface="Calibri"/>
              <a:cs typeface="Calibri"/>
              <a:sym typeface="Calibri"/>
            </a:endParaRPr>
          </a:p>
        </p:txBody>
      </p:sp>
      <p:sp>
        <p:nvSpPr>
          <p:cNvPr id="544" name="Google Shape;544;p40: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3" name="Shape 553"/>
        <p:cNvGrpSpPr/>
        <p:nvPr/>
      </p:nvGrpSpPr>
      <p:grpSpPr>
        <a:xfrm>
          <a:off x="0" y="0"/>
          <a:ext cx="0" cy="0"/>
          <a:chOff x="0" y="0"/>
          <a:chExt cx="0" cy="0"/>
        </a:xfrm>
      </p:grpSpPr>
      <p:sp>
        <p:nvSpPr>
          <p:cNvPr id="554" name="Google Shape;554;p41: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5" name="Google Shape;555;p41: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Participatory mapping with explorations of ways of spatialzing cultural ontologies will be a particularly valuable application of both critical geography AND anthropology of landscapes.  Counter mapping, which also seeks to dismantle the binaries generated in Cartesian cartography, can be applied in thinking about how maps of relations between beings might be generated in the style of Thangkha story maps, which have been explored by other scholars, notably Dr. Kenneth Bauer with his work on land-use, development, and pastoralism in Tibet and Nepal.  How could Thangkha paintings (like this one), be utilized to display the inter-relationships between local communities, cranes, herons, and the diverse pantheon of deities, in a way that informs a broader ontological re-consideration, not just of </a:t>
            </a:r>
            <a:endParaRPr/>
          </a:p>
          <a:p>
            <a:pPr indent="0" lvl="0" marL="0" rtl="0" algn="l">
              <a:spcBef>
                <a:spcPts val="0"/>
              </a:spcBef>
              <a:spcAft>
                <a:spcPts val="0"/>
              </a:spcAft>
              <a:buNone/>
            </a:pPr>
            <a:r>
              <a:rPr lang="en-US"/>
              <a:t> </a:t>
            </a:r>
            <a:r>
              <a:rPr lang="en-US" sz="1200">
                <a:solidFill>
                  <a:schemeClr val="dk1"/>
                </a:solidFill>
                <a:latin typeface="Calibri"/>
                <a:ea typeface="Calibri"/>
                <a:cs typeface="Calibri"/>
                <a:sym typeface="Calibri"/>
              </a:rPr>
              <a:t>	Home ranges for Birds, but Home-ranges for Deities. </a:t>
            </a:r>
            <a:endParaRPr/>
          </a:p>
        </p:txBody>
      </p:sp>
      <p:sp>
        <p:nvSpPr>
          <p:cNvPr id="556" name="Google Shape;556;p41: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4" name="Shape 564"/>
        <p:cNvGrpSpPr/>
        <p:nvPr/>
      </p:nvGrpSpPr>
      <p:grpSpPr>
        <a:xfrm>
          <a:off x="0" y="0"/>
          <a:ext cx="0" cy="0"/>
          <a:chOff x="0" y="0"/>
          <a:chExt cx="0" cy="0"/>
        </a:xfrm>
      </p:grpSpPr>
      <p:sp>
        <p:nvSpPr>
          <p:cNvPr id="565" name="Google Shape;565;p42: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p42: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 will conduct this ethnographic study over the course of one year, correlating to the life history (temporal) and species distribution (spatial) of BNCs and WBHS in Bhutan.</a:t>
            </a:r>
            <a:endParaRPr/>
          </a:p>
          <a:p>
            <a:pPr indent="0" lvl="0" marL="0" rtl="0" algn="l">
              <a:spcBef>
                <a:spcPts val="0"/>
              </a:spcBef>
              <a:spcAft>
                <a:spcPts val="0"/>
              </a:spcAft>
              <a:buNone/>
            </a:pPr>
            <a:r>
              <a:t/>
            </a:r>
            <a:endParaRPr/>
          </a:p>
        </p:txBody>
      </p:sp>
      <p:sp>
        <p:nvSpPr>
          <p:cNvPr id="567" name="Google Shape;567;p42: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3" name="Shape 573"/>
        <p:cNvGrpSpPr/>
        <p:nvPr/>
      </p:nvGrpSpPr>
      <p:grpSpPr>
        <a:xfrm>
          <a:off x="0" y="0"/>
          <a:ext cx="0" cy="0"/>
          <a:chOff x="0" y="0"/>
          <a:chExt cx="0" cy="0"/>
        </a:xfrm>
      </p:grpSpPr>
      <p:sp>
        <p:nvSpPr>
          <p:cNvPr id="574" name="Google Shape;574;p43: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5" name="Google Shape;575;p43: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Went from a non-participatory CBST &amp; BNC Story Mapping, to an increasingly participatory/collaborative WBH mapping with community members; AND now through my research I hope to demonstrate the value of these different kinds of methods to not only highlight the relationships between conservation landscapes and cultural landscapes in Bhutan, if they are distinct at all, and further consider ways in which these types of social and cultural engagements with community members can illuminate aspects of conservation, re-introduction, or project planning that might not otherwise be illuminated or explicitly documented as a form of data; this type of data can help to better understand the entanglements between changing land use practices, cultural/ritualistic traditions, conservation and scared landscapes, the politics of conservation of critically endangered species, and sacred ecology of species, landscapes, and communities.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t>
            </a:r>
            <a:r>
              <a:rPr lang="en-US" sz="2400">
                <a:latin typeface="Avenir"/>
                <a:ea typeface="Avenir"/>
                <a:cs typeface="Avenir"/>
                <a:sym typeface="Avenir"/>
              </a:rPr>
              <a:t>Went out into the field in both WBH and BNC territories to talk with community members abouet the perceptions and perspectives on conservation and protected areas for these two birds, particularly as they relate, directly or indirectly, with the landscape and topography of the unseen world of local and regional deities, as well as sacred sites and landscapes</a:t>
            </a:r>
            <a:r>
              <a:rPr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-Collaborative Mapping as Method</a:t>
            </a:r>
            <a:endParaRPr/>
          </a:p>
          <a:p>
            <a:pPr indent="0" lvl="0" marL="0" rtl="0" algn="l">
              <a:spcBef>
                <a:spcPts val="0"/>
              </a:spcBef>
              <a:spcAft>
                <a:spcPts val="0"/>
              </a:spcAft>
              <a:buNone/>
            </a:pPr>
            <a:r>
              <a:rPr lang="en-US"/>
              <a:t>-New Collaborations: BOPL (for future ethno-ornithology investigations) and AUW (as enumerators in BNC perception study)</a:t>
            </a:r>
            <a:endParaRPr/>
          </a:p>
          <a:p>
            <a:pPr indent="0" lvl="0" marL="0" rtl="0" algn="l">
              <a:spcBef>
                <a:spcPts val="0"/>
              </a:spcBef>
              <a:spcAft>
                <a:spcPts val="0"/>
              </a:spcAft>
              <a:buNone/>
            </a:pPr>
            <a:r>
              <a:rPr lang="en-US"/>
              <a:t>-Communicated my positionality, was able to meet with friends of 3 years, shared stories, spatialized stories, and communicated co-production</a:t>
            </a:r>
            <a:endParaRPr/>
          </a:p>
          <a:p>
            <a:pPr indent="0" lvl="0" marL="0" rtl="0" algn="l">
              <a:spcBef>
                <a:spcPts val="0"/>
              </a:spcBef>
              <a:spcAft>
                <a:spcPts val="0"/>
              </a:spcAft>
              <a:buNone/>
            </a:pPr>
            <a:r>
              <a:rPr lang="en-US"/>
              <a:t>-Making community-based conservation about listening/adopting/valuing knowledge rather thanpurely education &amp; advocacy at a community-level/scale</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4" name="Shape 584"/>
        <p:cNvGrpSpPr/>
        <p:nvPr/>
      </p:nvGrpSpPr>
      <p:grpSpPr>
        <a:xfrm>
          <a:off x="0" y="0"/>
          <a:ext cx="0" cy="0"/>
          <a:chOff x="0" y="0"/>
          <a:chExt cx="0" cy="0"/>
        </a:xfrm>
      </p:grpSpPr>
      <p:sp>
        <p:nvSpPr>
          <p:cNvPr id="585" name="Google Shape;585;p44: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p44: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My aim for this research is to advance theory in ontological anthropology by introducing a scalar component and way of being in the world towards informing anthropological engagement.  I think this research has implications for multi-species ethnography to re-consider what it means to recognize and foreground other agents exhibit agency that are not only not human, but not-animal, and not-species, deities, divinities, spirits.  I will also explore the capacity of applications in critical geography and the anthropology of landscapes via participatory (counter) mapping as methodologies.  With the broader impacts being, ideally, a way to navigate the co-production of knowledge, that in many circumstances may not include my direct knowledge, share the results of this research first and foremost with the involved communities and then consider joint publishing with the RSPN.  I see this as encouraging community-based conservation that is not only focused on education and outreach, but with a goal, and with deep moral seriousness, of prioritizing the ontological realities and epistemologies of local people, and thereby aim to expand what outreach and strategic communication in this context might look like.  </a:t>
            </a:r>
            <a:endParaRPr/>
          </a:p>
          <a:p>
            <a:pPr indent="0" lvl="0" marL="0" rtl="0" algn="l">
              <a:spcBef>
                <a:spcPts val="0"/>
              </a:spcBef>
              <a:spcAft>
                <a:spcPts val="0"/>
              </a:spcAft>
              <a:buNone/>
            </a:pPr>
            <a:r>
              <a:t/>
            </a:r>
            <a:endParaRPr/>
          </a:p>
        </p:txBody>
      </p:sp>
      <p:sp>
        <p:nvSpPr>
          <p:cNvPr id="587" name="Google Shape;587;p44: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3" name="Shape 593"/>
        <p:cNvGrpSpPr/>
        <p:nvPr/>
      </p:nvGrpSpPr>
      <p:grpSpPr>
        <a:xfrm>
          <a:off x="0" y="0"/>
          <a:ext cx="0" cy="0"/>
          <a:chOff x="0" y="0"/>
          <a:chExt cx="0" cy="0"/>
        </a:xfrm>
      </p:grpSpPr>
      <p:sp>
        <p:nvSpPr>
          <p:cNvPr id="594" name="Google Shape;594;p45: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5" name="Google Shape;595;p45: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 see this as encouraging community-based conservation that is not only focused on education and outreach, but with the goal, and with a deep moral seriousness, of prioritizing the knowledge and belief systems, shared cultural realities, and perspectives of local people, and thereby aim to expand what outreach and strategic communication in this context might look like, by prioritizing conservation landscapes for cranes and herons, while considering the sacred landscapes, animated and mediated by deity citadels, as well in this evolving narrative at the intersection of cranes, culture, and conservation. </a:t>
            </a:r>
            <a:endParaRPr/>
          </a:p>
          <a:p>
            <a:pPr indent="0" lvl="0" marL="0" rtl="0" algn="l">
              <a:spcBef>
                <a:spcPts val="0"/>
              </a:spcBef>
              <a:spcAft>
                <a:spcPts val="0"/>
              </a:spcAft>
              <a:buNone/>
            </a:pPr>
            <a:r>
              <a:t/>
            </a:r>
            <a:endParaRPr/>
          </a:p>
        </p:txBody>
      </p:sp>
      <p:sp>
        <p:nvSpPr>
          <p:cNvPr id="596" name="Google Shape;596;p45: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6" name="Shape 606"/>
        <p:cNvGrpSpPr/>
        <p:nvPr/>
      </p:nvGrpSpPr>
      <p:grpSpPr>
        <a:xfrm>
          <a:off x="0" y="0"/>
          <a:ext cx="0" cy="0"/>
          <a:chOff x="0" y="0"/>
          <a:chExt cx="0" cy="0"/>
        </a:xfrm>
      </p:grpSpPr>
      <p:sp>
        <p:nvSpPr>
          <p:cNvPr id="607" name="Google Shape;607;p46: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8" name="Google Shape;608;p46: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9" name="Google Shape;609;p46: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8" name="Shape 618"/>
        <p:cNvGrpSpPr/>
        <p:nvPr/>
      </p:nvGrpSpPr>
      <p:grpSpPr>
        <a:xfrm>
          <a:off x="0" y="0"/>
          <a:ext cx="0" cy="0"/>
          <a:chOff x="0" y="0"/>
          <a:chExt cx="0" cy="0"/>
        </a:xfrm>
      </p:grpSpPr>
      <p:sp>
        <p:nvSpPr>
          <p:cNvPr id="619" name="Google Shape;619;p47: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p47: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1" name="Google Shape;621;p47: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1" name="Shape 631"/>
        <p:cNvGrpSpPr/>
        <p:nvPr/>
      </p:nvGrpSpPr>
      <p:grpSpPr>
        <a:xfrm>
          <a:off x="0" y="0"/>
          <a:ext cx="0" cy="0"/>
          <a:chOff x="0" y="0"/>
          <a:chExt cx="0" cy="0"/>
        </a:xfrm>
      </p:grpSpPr>
      <p:sp>
        <p:nvSpPr>
          <p:cNvPr id="632" name="Google Shape;632;p48: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3" name="Google Shape;633;p48: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4" name="Google Shape;634;p48: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3" name="Shape 643"/>
        <p:cNvGrpSpPr/>
        <p:nvPr/>
      </p:nvGrpSpPr>
      <p:grpSpPr>
        <a:xfrm>
          <a:off x="0" y="0"/>
          <a:ext cx="0" cy="0"/>
          <a:chOff x="0" y="0"/>
          <a:chExt cx="0" cy="0"/>
        </a:xfrm>
      </p:grpSpPr>
      <p:sp>
        <p:nvSpPr>
          <p:cNvPr id="644" name="Google Shape;644;p49: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5" name="Google Shape;645;p49: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2400">
                <a:latin typeface="Avenir"/>
                <a:ea typeface="Avenir"/>
                <a:cs typeface="Avenir"/>
                <a:sym typeface="Avenir"/>
              </a:rPr>
              <a:t>There are calls to map these sacred and spiritual landscapes in order to better protect them and document their existence.  In doing so, I think it is important to acknowledge that the institutions charged with this task be mindful of the value systems motivating their actions, the implications of those actions, and ultimately the progression of mapping sacred sites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p5: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5: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research focuses on  community-based conservation programs for White-bellied Herons and Black-necked Cranes in Bhutan in partnership with the RSPN.  While the two species appear similar, they represent distinct family groups in the avian world, exhibit different life history strategies, are differently threatened according to IUCN- critically endangered vs. vulnerable, and have had differential cultural relevance in Bhutan- with the BNC known as a sacred being, a heavenly bird, some using terms loosely translated as god, god-like.  </a:t>
            </a:r>
            <a:endParaRPr/>
          </a:p>
        </p:txBody>
      </p:sp>
      <p:sp>
        <p:nvSpPr>
          <p:cNvPr id="141" name="Google Shape;141;p5: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9" name="Shape 649"/>
        <p:cNvGrpSpPr/>
        <p:nvPr/>
      </p:nvGrpSpPr>
      <p:grpSpPr>
        <a:xfrm>
          <a:off x="0" y="0"/>
          <a:ext cx="0" cy="0"/>
          <a:chOff x="0" y="0"/>
          <a:chExt cx="0" cy="0"/>
        </a:xfrm>
      </p:grpSpPr>
      <p:sp>
        <p:nvSpPr>
          <p:cNvPr id="650" name="Google Shape;650;p50: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1" name="Google Shape;651;p50: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I commissioned it in 2011 and recorded GPS locations for 150 of the 450+ toponyms recorded for this watershed (approx.. 30x20km) in Yushu Prefecture. The map is cartographically accurate so I can analyze it alongside different spatial layers (altitude, aspect, vegetation, 1960s remote sensing images, contemporary Google maps). The black-neck cranes depicted in the painting are highlighted since this is the Longbao Wetland Reserve and the site of a WWF field office; John Farrington did some work there and published some data a few years ago. This map is one of three major mapping projects I’ve worked on, in Dolpo, the TAR, and Qinghai</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8" name="Shape 658"/>
        <p:cNvGrpSpPr/>
        <p:nvPr/>
      </p:nvGrpSpPr>
      <p:grpSpPr>
        <a:xfrm>
          <a:off x="0" y="0"/>
          <a:ext cx="0" cy="0"/>
          <a:chOff x="0" y="0"/>
          <a:chExt cx="0" cy="0"/>
        </a:xfrm>
      </p:grpSpPr>
      <p:sp>
        <p:nvSpPr>
          <p:cNvPr id="659" name="Google Shape;659;p51: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0" name="Google Shape;660;p51: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6" name="Shape 666"/>
        <p:cNvGrpSpPr/>
        <p:nvPr/>
      </p:nvGrpSpPr>
      <p:grpSpPr>
        <a:xfrm>
          <a:off x="0" y="0"/>
          <a:ext cx="0" cy="0"/>
          <a:chOff x="0" y="0"/>
          <a:chExt cx="0" cy="0"/>
        </a:xfrm>
      </p:grpSpPr>
      <p:sp>
        <p:nvSpPr>
          <p:cNvPr id="667" name="Google Shape;667;p52: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8" name="Google Shape;668;p52: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4" name="Shape 674"/>
        <p:cNvGrpSpPr/>
        <p:nvPr/>
      </p:nvGrpSpPr>
      <p:grpSpPr>
        <a:xfrm>
          <a:off x="0" y="0"/>
          <a:ext cx="0" cy="0"/>
          <a:chOff x="0" y="0"/>
          <a:chExt cx="0" cy="0"/>
        </a:xfrm>
      </p:grpSpPr>
      <p:sp>
        <p:nvSpPr>
          <p:cNvPr id="675" name="Google Shape;675;p53: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6" name="Google Shape;676;p53: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2400">
                <a:latin typeface="Avenir"/>
                <a:ea typeface="Avenir"/>
                <a:cs typeface="Avenir"/>
                <a:sym typeface="Avenir"/>
              </a:rPr>
              <a:t>Religious festivals are numerous. </a:t>
            </a:r>
            <a:r>
              <a:rPr i="1" lang="en-US" sz="2400">
                <a:latin typeface="Avenir"/>
                <a:ea typeface="Avenir"/>
                <a:cs typeface="Avenir"/>
                <a:sym typeface="Avenir"/>
              </a:rPr>
              <a:t>Tshechu </a:t>
            </a:r>
            <a:r>
              <a:rPr i="0" lang="en-US" sz="2400">
                <a:latin typeface="Avenir"/>
                <a:ea typeface="Avenir"/>
                <a:cs typeface="Avenir"/>
                <a:sym typeface="Avenir"/>
              </a:rPr>
              <a:t>are</a:t>
            </a:r>
            <a:r>
              <a:rPr i="1" lang="en-US" sz="2400">
                <a:latin typeface="Avenir"/>
                <a:ea typeface="Avenir"/>
                <a:cs typeface="Avenir"/>
                <a:sym typeface="Avenir"/>
              </a:rPr>
              <a:t> </a:t>
            </a:r>
            <a:r>
              <a:rPr i="0" lang="en-US" sz="2400">
                <a:latin typeface="Avenir"/>
                <a:ea typeface="Avenir"/>
                <a:cs typeface="Avenir"/>
                <a:sym typeface="Avenir"/>
              </a:rPr>
              <a:t>clelebrated in honour of Guru Rinpoche. Dances which have deep religious significance are performed annually at various </a:t>
            </a:r>
            <a:r>
              <a:rPr i="1" lang="en-US" sz="2400">
                <a:latin typeface="Avenir"/>
                <a:ea typeface="Avenir"/>
                <a:cs typeface="Avenir"/>
                <a:sym typeface="Avenir"/>
              </a:rPr>
              <a:t>Dzongs</a:t>
            </a:r>
            <a:r>
              <a:rPr i="0" lang="en-US" sz="2400">
                <a:latin typeface="Avenir"/>
                <a:ea typeface="Avenir"/>
                <a:cs typeface="Avenir"/>
                <a:sym typeface="Avenir"/>
              </a:rPr>
              <a:t> (fotress) and Monasteries. Some important </a:t>
            </a:r>
            <a:r>
              <a:rPr i="1" lang="en-US" sz="2400">
                <a:latin typeface="Avenir"/>
                <a:ea typeface="Avenir"/>
                <a:cs typeface="Avenir"/>
                <a:sym typeface="Avenir"/>
              </a:rPr>
              <a:t>Dzongs</a:t>
            </a:r>
            <a:r>
              <a:rPr i="0" lang="en-US" sz="2400">
                <a:latin typeface="Avenir"/>
                <a:ea typeface="Avenir"/>
                <a:cs typeface="Avenir"/>
                <a:sym typeface="Avenir"/>
              </a:rPr>
              <a:t> conduct Dromchoe</a:t>
            </a:r>
            <a:r>
              <a:rPr i="1" lang="en-US" sz="2400">
                <a:latin typeface="Avenir"/>
                <a:ea typeface="Avenir"/>
                <a:cs typeface="Avenir"/>
                <a:sym typeface="Avenir"/>
              </a:rPr>
              <a:t>,</a:t>
            </a:r>
            <a:r>
              <a:rPr i="0" lang="en-US" sz="2400">
                <a:latin typeface="Avenir"/>
                <a:ea typeface="Avenir"/>
                <a:cs typeface="Avenir"/>
                <a:sym typeface="Avenir"/>
              </a:rPr>
              <a:t> in honor of Yeshe Gompo (Mahakala) or Palden Lhamo (Mahakali)-the two main protective deities of the </a:t>
            </a:r>
            <a:r>
              <a:rPr i="1" lang="en-US" sz="2400">
                <a:latin typeface="Avenir"/>
                <a:ea typeface="Avenir"/>
                <a:cs typeface="Avenir"/>
                <a:sym typeface="Avenir"/>
              </a:rPr>
              <a:t>Drukpas.</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0" name="Shape 680"/>
        <p:cNvGrpSpPr/>
        <p:nvPr/>
      </p:nvGrpSpPr>
      <p:grpSpPr>
        <a:xfrm>
          <a:off x="0" y="0"/>
          <a:ext cx="0" cy="0"/>
          <a:chOff x="0" y="0"/>
          <a:chExt cx="0" cy="0"/>
        </a:xfrm>
      </p:grpSpPr>
      <p:sp>
        <p:nvSpPr>
          <p:cNvPr id="681" name="Google Shape;681;p54: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2" name="Google Shape;682;p54: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en-US" sz="2400">
                <a:latin typeface="Avenir"/>
                <a:ea typeface="Avenir"/>
                <a:cs typeface="Avenir"/>
                <a:sym typeface="Avenir"/>
              </a:rPr>
              <a:t>Tshechu </a:t>
            </a:r>
            <a:r>
              <a:rPr i="0" lang="en-US" sz="2400">
                <a:latin typeface="Avenir"/>
                <a:ea typeface="Avenir"/>
                <a:cs typeface="Avenir"/>
                <a:sym typeface="Avenir"/>
              </a:rPr>
              <a:t>are</a:t>
            </a:r>
            <a:r>
              <a:rPr i="1" lang="en-US" sz="2400">
                <a:latin typeface="Avenir"/>
                <a:ea typeface="Avenir"/>
                <a:cs typeface="Avenir"/>
                <a:sym typeface="Avenir"/>
              </a:rPr>
              <a:t> </a:t>
            </a:r>
            <a:r>
              <a:rPr i="0" lang="en-US" sz="2400">
                <a:latin typeface="Avenir"/>
                <a:ea typeface="Avenir"/>
                <a:cs typeface="Avenir"/>
                <a:sym typeface="Avenir"/>
              </a:rPr>
              <a:t>clelebrated in honour of Guru Rinpoche. Dances which have deep religious significance are performed annually at various </a:t>
            </a:r>
            <a:r>
              <a:rPr i="1" lang="en-US" sz="2400">
                <a:latin typeface="Avenir"/>
                <a:ea typeface="Avenir"/>
                <a:cs typeface="Avenir"/>
                <a:sym typeface="Avenir"/>
              </a:rPr>
              <a:t>Dzongs</a:t>
            </a:r>
            <a:r>
              <a:rPr i="0" lang="en-US" sz="2400">
                <a:latin typeface="Avenir"/>
                <a:ea typeface="Avenir"/>
                <a:cs typeface="Avenir"/>
                <a:sym typeface="Avenir"/>
              </a:rPr>
              <a:t> (fotress) and Monasteries. Some important </a:t>
            </a:r>
            <a:r>
              <a:rPr i="1" lang="en-US" sz="2400">
                <a:latin typeface="Avenir"/>
                <a:ea typeface="Avenir"/>
                <a:cs typeface="Avenir"/>
                <a:sym typeface="Avenir"/>
              </a:rPr>
              <a:t>Dzongs</a:t>
            </a:r>
            <a:r>
              <a:rPr i="0" lang="en-US" sz="2400">
                <a:latin typeface="Avenir"/>
                <a:ea typeface="Avenir"/>
                <a:cs typeface="Avenir"/>
                <a:sym typeface="Avenir"/>
              </a:rPr>
              <a:t> conduct Dromchoe</a:t>
            </a:r>
            <a:r>
              <a:rPr i="1" lang="en-US" sz="2400">
                <a:latin typeface="Avenir"/>
                <a:ea typeface="Avenir"/>
                <a:cs typeface="Avenir"/>
                <a:sym typeface="Avenir"/>
              </a:rPr>
              <a:t>,</a:t>
            </a:r>
            <a:r>
              <a:rPr i="0" lang="en-US" sz="2400">
                <a:latin typeface="Avenir"/>
                <a:ea typeface="Avenir"/>
                <a:cs typeface="Avenir"/>
                <a:sym typeface="Avenir"/>
              </a:rPr>
              <a:t> in honor of Yeshe Gompo (Mahakala) or Palden Lhamo (Mahakali)-the two main protective deities of the </a:t>
            </a:r>
            <a:r>
              <a:rPr i="1" lang="en-US" sz="2400">
                <a:latin typeface="Avenir"/>
                <a:ea typeface="Avenir"/>
                <a:cs typeface="Avenir"/>
                <a:sym typeface="Avenir"/>
              </a:rPr>
              <a:t>Drukpas.</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6" name="Shape 686"/>
        <p:cNvGrpSpPr/>
        <p:nvPr/>
      </p:nvGrpSpPr>
      <p:grpSpPr>
        <a:xfrm>
          <a:off x="0" y="0"/>
          <a:ext cx="0" cy="0"/>
          <a:chOff x="0" y="0"/>
          <a:chExt cx="0" cy="0"/>
        </a:xfrm>
      </p:grpSpPr>
      <p:sp>
        <p:nvSpPr>
          <p:cNvPr id="687" name="Google Shape;687;p55: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8" name="Google Shape;688;p55: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9" name="Google Shape;689;p55: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6" name="Shape 696"/>
        <p:cNvGrpSpPr/>
        <p:nvPr/>
      </p:nvGrpSpPr>
      <p:grpSpPr>
        <a:xfrm>
          <a:off x="0" y="0"/>
          <a:ext cx="0" cy="0"/>
          <a:chOff x="0" y="0"/>
          <a:chExt cx="0" cy="0"/>
        </a:xfrm>
      </p:grpSpPr>
      <p:sp>
        <p:nvSpPr>
          <p:cNvPr id="697" name="Google Shape;697;p56: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8" name="Google Shape;698;p56: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p6: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6: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Here we see their home range maps, with BNCs found in parts of Tibet, China, and Bhutan; and the White-bellied Heron with a much more limited range in India, Myanmar, and Bhutan.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p7: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p7: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Updated home-range maps illustrate the three wintering populations of cranes in Bhutan </a:t>
            </a:r>
            <a:endParaRPr/>
          </a:p>
        </p:txBody>
      </p:sp>
      <p:sp>
        <p:nvSpPr>
          <p:cNvPr id="164" name="Google Shape;164;p7: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p8: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8: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With the migratory distrubtions in Phobjikha, Bumthang, and Trashi-yangtse/Lungtse</a:t>
            </a:r>
            <a:endParaRPr/>
          </a:p>
        </p:txBody>
      </p:sp>
      <p:sp>
        <p:nvSpPr>
          <p:cNvPr id="174" name="Google Shape;174;p8: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p9:notes"/>
          <p:cNvSpPr/>
          <p:nvPr>
            <p:ph idx="2" type="sldImg"/>
          </p:nvPr>
        </p:nvSpPr>
        <p:spPr>
          <a:xfrm>
            <a:off x="2857500" y="514350"/>
            <a:ext cx="3429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9: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Effectively, the last stronghold of the white-bellied Herons is just here, along the Punatsangchhu river</a:t>
            </a:r>
            <a:endParaRPr/>
          </a:p>
        </p:txBody>
      </p:sp>
      <p:sp>
        <p:nvSpPr>
          <p:cNvPr id="187" name="Google Shape;187;p9: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type="title">
  <p:cSld name="TITLE">
    <p:spTree>
      <p:nvGrpSpPr>
        <p:cNvPr id="18" name="Shape 18"/>
        <p:cNvGrpSpPr/>
        <p:nvPr/>
      </p:nvGrpSpPr>
      <p:grpSpPr>
        <a:xfrm>
          <a:off x="0" y="0"/>
          <a:ext cx="0" cy="0"/>
          <a:chOff x="0" y="0"/>
          <a:chExt cx="0" cy="0"/>
        </a:xfrm>
      </p:grpSpPr>
      <p:sp>
        <p:nvSpPr>
          <p:cNvPr id="19" name="Google Shape;19;p2"/>
          <p:cNvSpPr/>
          <p:nvPr/>
        </p:nvSpPr>
        <p:spPr>
          <a:xfrm>
            <a:off x="2382" y="6400800"/>
            <a:ext cx="9141619"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2" y="6334316"/>
            <a:ext cx="9141619"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txBox="1"/>
          <p:nvPr>
            <p:ph type="ctrTitle"/>
          </p:nvPr>
        </p:nvSpPr>
        <p:spPr>
          <a:xfrm>
            <a:off x="822960" y="758952"/>
            <a:ext cx="7543800" cy="3566160"/>
          </a:xfrm>
          <a:prstGeom prst="rect">
            <a:avLst/>
          </a:prstGeom>
          <a:noFill/>
          <a:ln>
            <a:noFill/>
          </a:ln>
        </p:spPr>
        <p:txBody>
          <a:bodyPr anchorCtr="0" anchor="b" bIns="45700" lIns="91425" spcFirstLastPara="1" rIns="91425" wrap="square" tIns="45700"/>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2"/>
          <p:cNvSpPr txBox="1"/>
          <p:nvPr>
            <p:ph idx="1" type="subTitle"/>
          </p:nvPr>
        </p:nvSpPr>
        <p:spPr>
          <a:xfrm>
            <a:off x="825038" y="4455621"/>
            <a:ext cx="7543800" cy="1143000"/>
          </a:xfrm>
          <a:prstGeom prst="rect">
            <a:avLst/>
          </a:prstGeom>
          <a:noFill/>
          <a:ln>
            <a:noFill/>
          </a:ln>
        </p:spPr>
        <p:txBody>
          <a:bodyPr anchorCtr="0" anchor="t" bIns="45700" lIns="91425" spcFirstLastPara="1" rIns="91425" wrap="square" tIns="45700"/>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23" name="Google Shape;23;p2"/>
          <p:cNvSpPr txBox="1"/>
          <p:nvPr>
            <p:ph idx="10" type="dt"/>
          </p:nvPr>
        </p:nvSpPr>
        <p:spPr>
          <a:xfrm>
            <a:off x="822961" y="6459786"/>
            <a:ext cx="1854203"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2"/>
          <p:cNvSpPr txBox="1"/>
          <p:nvPr>
            <p:ph idx="11" type="ftr"/>
          </p:nvPr>
        </p:nvSpPr>
        <p:spPr>
          <a:xfrm>
            <a:off x="2764639" y="6459786"/>
            <a:ext cx="3617103"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26" name="Google Shape;26;p2"/>
          <p:cNvCxnSpPr/>
          <p:nvPr/>
        </p:nvCxnSpPr>
        <p:spPr>
          <a:xfrm>
            <a:off x="905744" y="4343400"/>
            <a:ext cx="740664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showMasterSp="0" type="picTx">
  <p:cSld name="PICTURE_WITH_CAPTION_TEXT">
    <p:spTree>
      <p:nvGrpSpPr>
        <p:cNvPr id="79" name="Shape 79"/>
        <p:cNvGrpSpPr/>
        <p:nvPr/>
      </p:nvGrpSpPr>
      <p:grpSpPr>
        <a:xfrm>
          <a:off x="0" y="0"/>
          <a:ext cx="0" cy="0"/>
          <a:chOff x="0" y="0"/>
          <a:chExt cx="0" cy="0"/>
        </a:xfrm>
      </p:grpSpPr>
      <p:sp>
        <p:nvSpPr>
          <p:cNvPr id="80" name="Google Shape;80;p11"/>
          <p:cNvSpPr/>
          <p:nvPr/>
        </p:nvSpPr>
        <p:spPr>
          <a:xfrm>
            <a:off x="0" y="4953000"/>
            <a:ext cx="9141619" cy="1905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1"/>
          <p:cNvSpPr/>
          <p:nvPr/>
        </p:nvSpPr>
        <p:spPr>
          <a:xfrm>
            <a:off x="12" y="4915076"/>
            <a:ext cx="9141619"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1"/>
          <p:cNvSpPr txBox="1"/>
          <p:nvPr>
            <p:ph type="title"/>
          </p:nvPr>
        </p:nvSpPr>
        <p:spPr>
          <a:xfrm>
            <a:off x="822960" y="5074920"/>
            <a:ext cx="7589520" cy="822960"/>
          </a:xfrm>
          <a:prstGeom prst="rect">
            <a:avLst/>
          </a:prstGeom>
          <a:noFill/>
          <a:ln>
            <a:noFill/>
          </a:ln>
        </p:spPr>
        <p:txBody>
          <a:bodyPr anchorCtr="0" anchor="b" bIns="0" lIns="91425" spcFirstLastPara="1" rIns="91425" wrap="square" tIns="0"/>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11"/>
          <p:cNvSpPr/>
          <p:nvPr>
            <p:ph idx="2" type="pic"/>
          </p:nvPr>
        </p:nvSpPr>
        <p:spPr>
          <a:xfrm>
            <a:off x="12" y="0"/>
            <a:ext cx="9143989" cy="4915076"/>
          </a:xfrm>
          <a:prstGeom prst="rect">
            <a:avLst/>
          </a:prstGeom>
          <a:blipFill rotWithShape="1">
            <a:blip r:embed="rId2">
              <a:alphaModFix/>
            </a:blip>
            <a:stretch>
              <a:fillRect b="0" l="0" r="0" t="0"/>
            </a:stretch>
          </a:blipFill>
          <a:ln>
            <a:noFill/>
          </a:ln>
        </p:spPr>
        <p:txBody>
          <a:bodyPr anchorCtr="0" anchor="t" bIns="45700" lIns="457200" spcFirstLastPara="1" rIns="0" wrap="square" tIns="457200"/>
          <a:lstStyle>
            <a:lvl1pPr lvl="0" marR="0" rtl="0" algn="l">
              <a:lnSpc>
                <a:spcPct val="90000"/>
              </a:lnSpc>
              <a:spcBef>
                <a:spcPts val="1200"/>
              </a:spcBef>
              <a:spcAft>
                <a:spcPts val="0"/>
              </a:spcAft>
              <a:buClr>
                <a:schemeClr val="accent1"/>
              </a:buClr>
              <a:buSzPts val="3200"/>
              <a:buFont typeface="Calibri"/>
              <a:buNone/>
              <a:defRPr b="0" i="0" sz="3200" u="none" cap="none" strike="noStrike">
                <a:solidFill>
                  <a:schemeClr val="lt1"/>
                </a:solidFill>
                <a:latin typeface="Calibri"/>
                <a:ea typeface="Calibri"/>
                <a:cs typeface="Calibri"/>
                <a:sym typeface="Calibri"/>
              </a:defRPr>
            </a:lvl1pPr>
            <a:lvl2pPr lvl="1" marR="0" rtl="0" algn="l">
              <a:lnSpc>
                <a:spcPct val="90000"/>
              </a:lnSpc>
              <a:spcBef>
                <a:spcPts val="200"/>
              </a:spcBef>
              <a:spcAft>
                <a:spcPts val="0"/>
              </a:spcAft>
              <a:buClr>
                <a:schemeClr val="accent1"/>
              </a:buClr>
              <a:buSzPts val="2800"/>
              <a:buFont typeface="Calibri"/>
              <a:buNone/>
              <a:defRPr b="0" i="0" sz="2800" u="none" cap="none" strike="noStrike">
                <a:solidFill>
                  <a:srgbClr val="3F3F3F"/>
                </a:solidFill>
                <a:latin typeface="Calibri"/>
                <a:ea typeface="Calibri"/>
                <a:cs typeface="Calibri"/>
                <a:sym typeface="Calibri"/>
              </a:defRPr>
            </a:lvl2pPr>
            <a:lvl3pPr lvl="2" marR="0" rtl="0" algn="l">
              <a:lnSpc>
                <a:spcPct val="90000"/>
              </a:lnSpc>
              <a:spcBef>
                <a:spcPts val="400"/>
              </a:spcBef>
              <a:spcAft>
                <a:spcPts val="0"/>
              </a:spcAft>
              <a:buClr>
                <a:schemeClr val="accent1"/>
              </a:buClr>
              <a:buSzPts val="2400"/>
              <a:buFont typeface="Calibri"/>
              <a:buNone/>
              <a:defRPr b="0" i="0" sz="2400" u="none" cap="none" strike="noStrike">
                <a:solidFill>
                  <a:srgbClr val="3F3F3F"/>
                </a:solidFill>
                <a:latin typeface="Calibri"/>
                <a:ea typeface="Calibri"/>
                <a:cs typeface="Calibri"/>
                <a:sym typeface="Calibri"/>
              </a:defRPr>
            </a:lvl3pPr>
            <a:lvl4pPr lvl="3"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4pPr>
            <a:lvl5pPr lvl="4"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5pPr>
            <a:lvl6pPr lvl="5"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6pPr>
            <a:lvl7pPr lvl="6"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7pPr>
            <a:lvl8pPr lvl="7"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8pPr>
            <a:lvl9pPr lvl="8" marR="0" rtl="0" algn="l">
              <a:lnSpc>
                <a:spcPct val="90000"/>
              </a:lnSpc>
              <a:spcBef>
                <a:spcPts val="400"/>
              </a:spcBef>
              <a:spcAft>
                <a:spcPts val="40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9pPr>
          </a:lstStyle>
          <a:p/>
        </p:txBody>
      </p:sp>
      <p:sp>
        <p:nvSpPr>
          <p:cNvPr id="84" name="Google Shape;84;p11"/>
          <p:cNvSpPr txBox="1"/>
          <p:nvPr>
            <p:ph idx="1" type="body"/>
          </p:nvPr>
        </p:nvSpPr>
        <p:spPr>
          <a:xfrm>
            <a:off x="822959" y="5907024"/>
            <a:ext cx="7589520" cy="594360"/>
          </a:xfrm>
          <a:prstGeom prst="rect">
            <a:avLst/>
          </a:prstGeom>
          <a:noFill/>
          <a:ln>
            <a:noFill/>
          </a:ln>
        </p:spPr>
        <p:txBody>
          <a:bodyPr anchorCtr="0" anchor="t" bIns="0" lIns="91425" spcFirstLastPara="1" rIns="91425" wrap="square" tIns="0"/>
          <a:lstStyle>
            <a:lvl1pPr indent="-228600" lvl="0" marL="457200" algn="l">
              <a:lnSpc>
                <a:spcPct val="90000"/>
              </a:lnSpc>
              <a:spcBef>
                <a:spcPts val="0"/>
              </a:spcBef>
              <a:spcAft>
                <a:spcPts val="0"/>
              </a:spcAft>
              <a:buSzPts val="1500"/>
              <a:buNone/>
              <a:defRPr sz="1500">
                <a:solidFill>
                  <a:srgbClr val="FFFFFF"/>
                </a:solidFill>
              </a:defRPr>
            </a:lvl1pPr>
            <a:lvl2pPr indent="-228600" lvl="1" marL="914400" algn="l">
              <a:lnSpc>
                <a:spcPct val="90000"/>
              </a:lnSpc>
              <a:spcBef>
                <a:spcPts val="6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85" name="Google Shape;85;p11"/>
          <p:cNvSpPr txBox="1"/>
          <p:nvPr>
            <p:ph idx="10" type="dt"/>
          </p:nvPr>
        </p:nvSpPr>
        <p:spPr>
          <a:xfrm>
            <a:off x="822961" y="6459786"/>
            <a:ext cx="1854203"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11"/>
          <p:cNvSpPr txBox="1"/>
          <p:nvPr>
            <p:ph idx="11" type="ftr"/>
          </p:nvPr>
        </p:nvSpPr>
        <p:spPr>
          <a:xfrm>
            <a:off x="2764639" y="6459786"/>
            <a:ext cx="3617103"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11"/>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88" name="Shape 88"/>
        <p:cNvGrpSpPr/>
        <p:nvPr/>
      </p:nvGrpSpPr>
      <p:grpSpPr>
        <a:xfrm>
          <a:off x="0" y="0"/>
          <a:ext cx="0" cy="0"/>
          <a:chOff x="0" y="0"/>
          <a:chExt cx="0" cy="0"/>
        </a:xfrm>
      </p:grpSpPr>
      <p:sp>
        <p:nvSpPr>
          <p:cNvPr id="89" name="Google Shape;89;p12"/>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12"/>
          <p:cNvSpPr txBox="1"/>
          <p:nvPr>
            <p:ph idx="1" type="body"/>
          </p:nvPr>
        </p:nvSpPr>
        <p:spPr>
          <a:xfrm rot="5400000">
            <a:off x="2583180" y="85514"/>
            <a:ext cx="4023360" cy="7543801"/>
          </a:xfrm>
          <a:prstGeom prst="rect">
            <a:avLst/>
          </a:prstGeom>
          <a:noFill/>
          <a:ln>
            <a:noFill/>
          </a:ln>
        </p:spPr>
        <p:txBody>
          <a:bodyPr anchorCtr="0" anchor="t" bIns="0" lIns="45700" spcFirstLastPara="1" rIns="45700" wrap="square" tIns="0"/>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1" name="Google Shape;91;p12"/>
          <p:cNvSpPr txBox="1"/>
          <p:nvPr>
            <p:ph idx="10" type="dt"/>
          </p:nvPr>
        </p:nvSpPr>
        <p:spPr>
          <a:xfrm>
            <a:off x="822961" y="6459786"/>
            <a:ext cx="1854203"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12"/>
          <p:cNvSpPr txBox="1"/>
          <p:nvPr>
            <p:ph idx="11" type="ftr"/>
          </p:nvPr>
        </p:nvSpPr>
        <p:spPr>
          <a:xfrm>
            <a:off x="2764639" y="6459786"/>
            <a:ext cx="3617103"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12"/>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showMasterSp="0" type="vertTitleAndTx">
  <p:cSld name="VERTICAL_TITLE_AND_VERTICAL_TEXT">
    <p:spTree>
      <p:nvGrpSpPr>
        <p:cNvPr id="94" name="Shape 94"/>
        <p:cNvGrpSpPr/>
        <p:nvPr/>
      </p:nvGrpSpPr>
      <p:grpSpPr>
        <a:xfrm>
          <a:off x="0" y="0"/>
          <a:ext cx="0" cy="0"/>
          <a:chOff x="0" y="0"/>
          <a:chExt cx="0" cy="0"/>
        </a:xfrm>
      </p:grpSpPr>
      <p:sp>
        <p:nvSpPr>
          <p:cNvPr id="95" name="Google Shape;95;p13"/>
          <p:cNvSpPr/>
          <p:nvPr/>
        </p:nvSpPr>
        <p:spPr>
          <a:xfrm>
            <a:off x="2382" y="6400800"/>
            <a:ext cx="9141619"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3"/>
          <p:cNvSpPr/>
          <p:nvPr/>
        </p:nvSpPr>
        <p:spPr>
          <a:xfrm>
            <a:off x="12" y="6334316"/>
            <a:ext cx="9141619"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3"/>
          <p:cNvSpPr txBox="1"/>
          <p:nvPr>
            <p:ph type="title"/>
          </p:nvPr>
        </p:nvSpPr>
        <p:spPr>
          <a:xfrm rot="5400000">
            <a:off x="4650802" y="2307652"/>
            <a:ext cx="5757421" cy="1971675"/>
          </a:xfrm>
          <a:prstGeom prst="rect">
            <a:avLst/>
          </a:prstGeom>
          <a:noFill/>
          <a:ln>
            <a:noFill/>
          </a:ln>
        </p:spPr>
        <p:txBody>
          <a:bodyPr anchorCtr="0" anchor="b" bIns="45700" lIns="91425" spcFirstLastPara="1" rIns="91425" wrap="square" tIns="45700"/>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13"/>
          <p:cNvSpPr txBox="1"/>
          <p:nvPr>
            <p:ph idx="1" type="body"/>
          </p:nvPr>
        </p:nvSpPr>
        <p:spPr>
          <a:xfrm rot="5400000">
            <a:off x="650302" y="393126"/>
            <a:ext cx="5757420" cy="5800725"/>
          </a:xfrm>
          <a:prstGeom prst="rect">
            <a:avLst/>
          </a:prstGeom>
          <a:noFill/>
          <a:ln>
            <a:noFill/>
          </a:ln>
        </p:spPr>
        <p:txBody>
          <a:bodyPr anchorCtr="0" anchor="t" bIns="0" lIns="45700" spcFirstLastPara="1" rIns="45700" wrap="square" tIns="0"/>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9" name="Google Shape;99;p13"/>
          <p:cNvSpPr txBox="1"/>
          <p:nvPr>
            <p:ph idx="10" type="dt"/>
          </p:nvPr>
        </p:nvSpPr>
        <p:spPr>
          <a:xfrm>
            <a:off x="822961" y="6459786"/>
            <a:ext cx="1854203"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13"/>
          <p:cNvSpPr txBox="1"/>
          <p:nvPr>
            <p:ph idx="11" type="ftr"/>
          </p:nvPr>
        </p:nvSpPr>
        <p:spPr>
          <a:xfrm>
            <a:off x="2764639" y="6459786"/>
            <a:ext cx="3617103"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13"/>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7" name="Shape 27"/>
        <p:cNvGrpSpPr/>
        <p:nvPr/>
      </p:nvGrpSpPr>
      <p:grpSpPr>
        <a:xfrm>
          <a:off x="0" y="0"/>
          <a:ext cx="0" cy="0"/>
          <a:chOff x="0" y="0"/>
          <a:chExt cx="0" cy="0"/>
        </a:xfrm>
      </p:grpSpPr>
      <p:sp>
        <p:nvSpPr>
          <p:cNvPr id="28" name="Google Shape;28;p3"/>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
          <p:cNvSpPr txBox="1"/>
          <p:nvPr>
            <p:ph idx="1" type="body"/>
          </p:nvPr>
        </p:nvSpPr>
        <p:spPr>
          <a:xfrm>
            <a:off x="822959" y="1845734"/>
            <a:ext cx="7543801" cy="4023360"/>
          </a:xfrm>
          <a:prstGeom prst="rect">
            <a:avLst/>
          </a:prstGeom>
          <a:noFill/>
          <a:ln>
            <a:noFill/>
          </a:ln>
        </p:spPr>
        <p:txBody>
          <a:bodyPr anchorCtr="0" anchor="t" bIns="45700" lIns="0" spcFirstLastPara="1" rIns="0" wrap="square" tIns="45700"/>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0" name="Google Shape;30;p3"/>
          <p:cNvSpPr txBox="1"/>
          <p:nvPr>
            <p:ph idx="10" type="dt"/>
          </p:nvPr>
        </p:nvSpPr>
        <p:spPr>
          <a:xfrm>
            <a:off x="822961" y="6459786"/>
            <a:ext cx="1854203"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
          <p:cNvSpPr txBox="1"/>
          <p:nvPr>
            <p:ph idx="11" type="ftr"/>
          </p:nvPr>
        </p:nvSpPr>
        <p:spPr>
          <a:xfrm>
            <a:off x="2764639" y="6459786"/>
            <a:ext cx="3617103"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howMasterSp="0" type="blank">
  <p:cSld name="BLANK">
    <p:spTree>
      <p:nvGrpSpPr>
        <p:cNvPr id="33" name="Shape 33"/>
        <p:cNvGrpSpPr/>
        <p:nvPr/>
      </p:nvGrpSpPr>
      <p:grpSpPr>
        <a:xfrm>
          <a:off x="0" y="0"/>
          <a:ext cx="0" cy="0"/>
          <a:chOff x="0" y="0"/>
          <a:chExt cx="0" cy="0"/>
        </a:xfrm>
      </p:grpSpPr>
      <p:sp>
        <p:nvSpPr>
          <p:cNvPr id="34" name="Google Shape;34;p4"/>
          <p:cNvSpPr/>
          <p:nvPr/>
        </p:nvSpPr>
        <p:spPr>
          <a:xfrm>
            <a:off x="2382" y="6400800"/>
            <a:ext cx="9141619"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4"/>
          <p:cNvSpPr/>
          <p:nvPr/>
        </p:nvSpPr>
        <p:spPr>
          <a:xfrm>
            <a:off x="12" y="6334316"/>
            <a:ext cx="9141619"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4"/>
          <p:cNvSpPr txBox="1"/>
          <p:nvPr>
            <p:ph idx="10" type="dt"/>
          </p:nvPr>
        </p:nvSpPr>
        <p:spPr>
          <a:xfrm>
            <a:off x="822961" y="6459786"/>
            <a:ext cx="1854203"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4"/>
          <p:cNvSpPr txBox="1"/>
          <p:nvPr>
            <p:ph idx="11" type="ftr"/>
          </p:nvPr>
        </p:nvSpPr>
        <p:spPr>
          <a:xfrm>
            <a:off x="2764639" y="6459786"/>
            <a:ext cx="3617103"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4"/>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9" name="Shape 39"/>
        <p:cNvGrpSpPr/>
        <p:nvPr/>
      </p:nvGrpSpPr>
      <p:grpSpPr>
        <a:xfrm>
          <a:off x="0" y="0"/>
          <a:ext cx="0" cy="0"/>
          <a:chOff x="0" y="0"/>
          <a:chExt cx="0" cy="0"/>
        </a:xfrm>
      </p:grpSpPr>
      <p:sp>
        <p:nvSpPr>
          <p:cNvPr id="40" name="Google Shape;40;p5"/>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5"/>
          <p:cNvSpPr txBox="1"/>
          <p:nvPr>
            <p:ph idx="1" type="body"/>
          </p:nvPr>
        </p:nvSpPr>
        <p:spPr>
          <a:xfrm>
            <a:off x="822960" y="1845734"/>
            <a:ext cx="3703320" cy="4023360"/>
          </a:xfrm>
          <a:prstGeom prst="rect">
            <a:avLst/>
          </a:prstGeom>
          <a:noFill/>
          <a:ln>
            <a:noFill/>
          </a:ln>
        </p:spPr>
        <p:txBody>
          <a:bodyPr anchorCtr="0" anchor="t" bIns="45700" lIns="0" spcFirstLastPara="1" rIns="0" wrap="square" tIns="45700"/>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2" name="Google Shape;42;p5"/>
          <p:cNvSpPr txBox="1"/>
          <p:nvPr>
            <p:ph idx="2" type="body"/>
          </p:nvPr>
        </p:nvSpPr>
        <p:spPr>
          <a:xfrm>
            <a:off x="4663440" y="1845736"/>
            <a:ext cx="3703320" cy="4023359"/>
          </a:xfrm>
          <a:prstGeom prst="rect">
            <a:avLst/>
          </a:prstGeom>
          <a:noFill/>
          <a:ln>
            <a:noFill/>
          </a:ln>
        </p:spPr>
        <p:txBody>
          <a:bodyPr anchorCtr="0" anchor="t" bIns="45700" lIns="0" spcFirstLastPara="1" rIns="0" wrap="square" tIns="45700"/>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3" name="Google Shape;43;p5"/>
          <p:cNvSpPr txBox="1"/>
          <p:nvPr>
            <p:ph idx="10" type="dt"/>
          </p:nvPr>
        </p:nvSpPr>
        <p:spPr>
          <a:xfrm>
            <a:off x="822961" y="6459786"/>
            <a:ext cx="1854203"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5"/>
          <p:cNvSpPr txBox="1"/>
          <p:nvPr>
            <p:ph idx="11" type="ftr"/>
          </p:nvPr>
        </p:nvSpPr>
        <p:spPr>
          <a:xfrm>
            <a:off x="2764639" y="6459786"/>
            <a:ext cx="3617103"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5"/>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type="tx">
  <p:cSld name="TITLE_AND_BODY">
    <p:bg>
      <p:bgPr>
        <a:blipFill>
          <a:blip r:embed="rId2">
            <a:alphaModFix/>
          </a:blip>
          <a:stretch>
            <a:fillRect/>
          </a:stretch>
        </a:blipFill>
      </p:bgPr>
    </p:bg>
    <p:spTree>
      <p:nvGrpSpPr>
        <p:cNvPr id="46" name="Shape 4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type="secHead">
  <p:cSld name="SECTION_HEADER">
    <p:bg>
      <p:bgPr>
        <a:solidFill>
          <a:schemeClr val="lt1"/>
        </a:solidFill>
      </p:bgPr>
    </p:bg>
    <p:spTree>
      <p:nvGrpSpPr>
        <p:cNvPr id="47" name="Shape 47"/>
        <p:cNvGrpSpPr/>
        <p:nvPr/>
      </p:nvGrpSpPr>
      <p:grpSpPr>
        <a:xfrm>
          <a:off x="0" y="0"/>
          <a:ext cx="0" cy="0"/>
          <a:chOff x="0" y="0"/>
          <a:chExt cx="0" cy="0"/>
        </a:xfrm>
      </p:grpSpPr>
      <p:sp>
        <p:nvSpPr>
          <p:cNvPr id="48" name="Google Shape;48;p7"/>
          <p:cNvSpPr/>
          <p:nvPr/>
        </p:nvSpPr>
        <p:spPr>
          <a:xfrm>
            <a:off x="2382" y="6400800"/>
            <a:ext cx="9141619"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7"/>
          <p:cNvSpPr/>
          <p:nvPr/>
        </p:nvSpPr>
        <p:spPr>
          <a:xfrm>
            <a:off x="12" y="6334316"/>
            <a:ext cx="9141619"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7"/>
          <p:cNvSpPr txBox="1"/>
          <p:nvPr>
            <p:ph type="title"/>
          </p:nvPr>
        </p:nvSpPr>
        <p:spPr>
          <a:xfrm>
            <a:off x="822960" y="758952"/>
            <a:ext cx="7543800" cy="3566160"/>
          </a:xfrm>
          <a:prstGeom prst="rect">
            <a:avLst/>
          </a:prstGeom>
          <a:noFill/>
          <a:ln>
            <a:noFill/>
          </a:ln>
        </p:spPr>
        <p:txBody>
          <a:bodyPr anchorCtr="0" anchor="b" bIns="45700" lIns="91425" spcFirstLastPara="1" rIns="91425" wrap="square" tIns="45700"/>
          <a:lstStyle>
            <a:lvl1pPr lvl="0" algn="l">
              <a:lnSpc>
                <a:spcPct val="85000"/>
              </a:lnSpc>
              <a:spcBef>
                <a:spcPts val="0"/>
              </a:spcBef>
              <a:spcAft>
                <a:spcPts val="0"/>
              </a:spcAft>
              <a:buClr>
                <a:srgbClr val="262626"/>
              </a:buClr>
              <a:buSzPts val="8000"/>
              <a:buFont typeface="Calibri"/>
              <a:buNone/>
              <a:defRPr b="0"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
          <p:cNvSpPr txBox="1"/>
          <p:nvPr>
            <p:ph idx="1" type="body"/>
          </p:nvPr>
        </p:nvSpPr>
        <p:spPr>
          <a:xfrm>
            <a:off x="822960" y="4453128"/>
            <a:ext cx="7543800" cy="1143000"/>
          </a:xfrm>
          <a:prstGeom prst="rect">
            <a:avLst/>
          </a:prstGeom>
          <a:noFill/>
          <a:ln>
            <a:noFill/>
          </a:ln>
        </p:spPr>
        <p:txBody>
          <a:bodyPr anchorCtr="0" anchor="t" bIns="45700" lIns="91425" spcFirstLastPara="1" rIns="91425" wrap="square" tIns="45700"/>
          <a:lstStyle>
            <a:lvl1pPr indent="-228600" lvl="0" marL="4572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indent="-228600" lvl="1" marL="914400" algn="l">
              <a:lnSpc>
                <a:spcPct val="90000"/>
              </a:lnSpc>
              <a:spcBef>
                <a:spcPts val="200"/>
              </a:spcBef>
              <a:spcAft>
                <a:spcPts val="0"/>
              </a:spcAft>
              <a:buSzPts val="1800"/>
              <a:buNone/>
              <a:defRPr sz="1800">
                <a:solidFill>
                  <a:srgbClr val="888888"/>
                </a:solidFill>
              </a:defRPr>
            </a:lvl2pPr>
            <a:lvl3pPr indent="-228600" lvl="2" marL="1371600" algn="l">
              <a:lnSpc>
                <a:spcPct val="90000"/>
              </a:lnSpc>
              <a:spcBef>
                <a:spcPts val="400"/>
              </a:spcBef>
              <a:spcAft>
                <a:spcPts val="0"/>
              </a:spcAft>
              <a:buSzPts val="1600"/>
              <a:buNone/>
              <a:defRPr sz="1600">
                <a:solidFill>
                  <a:srgbClr val="888888"/>
                </a:solidFill>
              </a:defRPr>
            </a:lvl3pPr>
            <a:lvl4pPr indent="-228600" lvl="3" marL="1828800" algn="l">
              <a:lnSpc>
                <a:spcPct val="90000"/>
              </a:lnSpc>
              <a:spcBef>
                <a:spcPts val="400"/>
              </a:spcBef>
              <a:spcAft>
                <a:spcPts val="0"/>
              </a:spcAft>
              <a:buSzPts val="1400"/>
              <a:buNone/>
              <a:defRPr sz="1400">
                <a:solidFill>
                  <a:srgbClr val="888888"/>
                </a:solidFill>
              </a:defRPr>
            </a:lvl4pPr>
            <a:lvl5pPr indent="-228600" lvl="4" marL="2286000" algn="l">
              <a:lnSpc>
                <a:spcPct val="90000"/>
              </a:lnSpc>
              <a:spcBef>
                <a:spcPts val="400"/>
              </a:spcBef>
              <a:spcAft>
                <a:spcPts val="0"/>
              </a:spcAft>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sp>
        <p:nvSpPr>
          <p:cNvPr id="52" name="Google Shape;52;p7"/>
          <p:cNvSpPr txBox="1"/>
          <p:nvPr>
            <p:ph idx="10" type="dt"/>
          </p:nvPr>
        </p:nvSpPr>
        <p:spPr>
          <a:xfrm>
            <a:off x="822961" y="6459786"/>
            <a:ext cx="1854203"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
          <p:cNvSpPr txBox="1"/>
          <p:nvPr>
            <p:ph idx="11" type="ftr"/>
          </p:nvPr>
        </p:nvSpPr>
        <p:spPr>
          <a:xfrm>
            <a:off x="2764639" y="6459786"/>
            <a:ext cx="3617103"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7"/>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55" name="Google Shape;55;p7"/>
          <p:cNvCxnSpPr/>
          <p:nvPr/>
        </p:nvCxnSpPr>
        <p:spPr>
          <a:xfrm>
            <a:off x="905744" y="4343400"/>
            <a:ext cx="740664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6" name="Shape 56"/>
        <p:cNvGrpSpPr/>
        <p:nvPr/>
      </p:nvGrpSpPr>
      <p:grpSpPr>
        <a:xfrm>
          <a:off x="0" y="0"/>
          <a:ext cx="0" cy="0"/>
          <a:chOff x="0" y="0"/>
          <a:chExt cx="0" cy="0"/>
        </a:xfrm>
      </p:grpSpPr>
      <p:sp>
        <p:nvSpPr>
          <p:cNvPr id="57" name="Google Shape;57;p8"/>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8"/>
          <p:cNvSpPr txBox="1"/>
          <p:nvPr>
            <p:ph idx="1" type="body"/>
          </p:nvPr>
        </p:nvSpPr>
        <p:spPr>
          <a:xfrm>
            <a:off x="822960" y="1846052"/>
            <a:ext cx="3703320" cy="736282"/>
          </a:xfrm>
          <a:prstGeom prst="rect">
            <a:avLst/>
          </a:prstGeom>
          <a:noFill/>
          <a:ln>
            <a:noFill/>
          </a:ln>
        </p:spPr>
        <p:txBody>
          <a:bodyPr anchorCtr="0" anchor="ctr" bIns="45700" lIns="91425" spcFirstLastPara="1" rIns="91425" wrap="square" tIns="45700"/>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9" name="Google Shape;59;p8"/>
          <p:cNvSpPr txBox="1"/>
          <p:nvPr>
            <p:ph idx="2" type="body"/>
          </p:nvPr>
        </p:nvSpPr>
        <p:spPr>
          <a:xfrm>
            <a:off x="822960" y="2582334"/>
            <a:ext cx="3703320" cy="3286760"/>
          </a:xfrm>
          <a:prstGeom prst="rect">
            <a:avLst/>
          </a:prstGeom>
          <a:noFill/>
          <a:ln>
            <a:noFill/>
          </a:ln>
        </p:spPr>
        <p:txBody>
          <a:bodyPr anchorCtr="0" anchor="t" bIns="45700" lIns="0" spcFirstLastPara="1" rIns="0" wrap="square" tIns="45700"/>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0" name="Google Shape;60;p8"/>
          <p:cNvSpPr txBox="1"/>
          <p:nvPr>
            <p:ph idx="3" type="body"/>
          </p:nvPr>
        </p:nvSpPr>
        <p:spPr>
          <a:xfrm>
            <a:off x="4663440" y="1846052"/>
            <a:ext cx="3703320" cy="736282"/>
          </a:xfrm>
          <a:prstGeom prst="rect">
            <a:avLst/>
          </a:prstGeom>
          <a:noFill/>
          <a:ln>
            <a:noFill/>
          </a:ln>
        </p:spPr>
        <p:txBody>
          <a:bodyPr anchorCtr="0" anchor="ctr" bIns="45700" lIns="91425" spcFirstLastPara="1" rIns="91425" wrap="square" tIns="45700"/>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61" name="Google Shape;61;p8"/>
          <p:cNvSpPr txBox="1"/>
          <p:nvPr>
            <p:ph idx="4" type="body"/>
          </p:nvPr>
        </p:nvSpPr>
        <p:spPr>
          <a:xfrm>
            <a:off x="4663440" y="2582334"/>
            <a:ext cx="3703320" cy="3286760"/>
          </a:xfrm>
          <a:prstGeom prst="rect">
            <a:avLst/>
          </a:prstGeom>
          <a:noFill/>
          <a:ln>
            <a:noFill/>
          </a:ln>
        </p:spPr>
        <p:txBody>
          <a:bodyPr anchorCtr="0" anchor="t" bIns="45700" lIns="0" spcFirstLastPara="1" rIns="0" wrap="square" tIns="45700"/>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2" name="Google Shape;62;p8"/>
          <p:cNvSpPr txBox="1"/>
          <p:nvPr>
            <p:ph idx="10" type="dt"/>
          </p:nvPr>
        </p:nvSpPr>
        <p:spPr>
          <a:xfrm>
            <a:off x="822961" y="6459786"/>
            <a:ext cx="1854203"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8"/>
          <p:cNvSpPr txBox="1"/>
          <p:nvPr>
            <p:ph idx="11" type="ftr"/>
          </p:nvPr>
        </p:nvSpPr>
        <p:spPr>
          <a:xfrm>
            <a:off x="2764639" y="6459786"/>
            <a:ext cx="3617103"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8"/>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5" name="Shape 65"/>
        <p:cNvGrpSpPr/>
        <p:nvPr/>
      </p:nvGrpSpPr>
      <p:grpSpPr>
        <a:xfrm>
          <a:off x="0" y="0"/>
          <a:ext cx="0" cy="0"/>
          <a:chOff x="0" y="0"/>
          <a:chExt cx="0" cy="0"/>
        </a:xfrm>
      </p:grpSpPr>
      <p:sp>
        <p:nvSpPr>
          <p:cNvPr id="66" name="Google Shape;66;p9"/>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9"/>
          <p:cNvSpPr txBox="1"/>
          <p:nvPr>
            <p:ph idx="10" type="dt"/>
          </p:nvPr>
        </p:nvSpPr>
        <p:spPr>
          <a:xfrm>
            <a:off x="822961" y="6459786"/>
            <a:ext cx="1854203"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9"/>
          <p:cNvSpPr txBox="1"/>
          <p:nvPr>
            <p:ph idx="11" type="ftr"/>
          </p:nvPr>
        </p:nvSpPr>
        <p:spPr>
          <a:xfrm>
            <a:off x="2764639" y="6459786"/>
            <a:ext cx="3617103"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9"/>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showMasterSp="0" type="objTx">
  <p:cSld name="OBJECT_WITH_CAPTION_TEXT">
    <p:spTree>
      <p:nvGrpSpPr>
        <p:cNvPr id="70" name="Shape 70"/>
        <p:cNvGrpSpPr/>
        <p:nvPr/>
      </p:nvGrpSpPr>
      <p:grpSpPr>
        <a:xfrm>
          <a:off x="0" y="0"/>
          <a:ext cx="0" cy="0"/>
          <a:chOff x="0" y="0"/>
          <a:chExt cx="0" cy="0"/>
        </a:xfrm>
      </p:grpSpPr>
      <p:sp>
        <p:nvSpPr>
          <p:cNvPr id="71" name="Google Shape;71;p10"/>
          <p:cNvSpPr/>
          <p:nvPr/>
        </p:nvSpPr>
        <p:spPr>
          <a:xfrm>
            <a:off x="13" y="0"/>
            <a:ext cx="3038093"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0"/>
          <p:cNvSpPr/>
          <p:nvPr/>
        </p:nvSpPr>
        <p:spPr>
          <a:xfrm>
            <a:off x="3030053" y="0"/>
            <a:ext cx="48006"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0"/>
          <p:cNvSpPr txBox="1"/>
          <p:nvPr>
            <p:ph type="title"/>
          </p:nvPr>
        </p:nvSpPr>
        <p:spPr>
          <a:xfrm>
            <a:off x="342900" y="594359"/>
            <a:ext cx="2400300" cy="2286000"/>
          </a:xfrm>
          <a:prstGeom prst="rect">
            <a:avLst/>
          </a:prstGeom>
          <a:noFill/>
          <a:ln>
            <a:noFill/>
          </a:ln>
        </p:spPr>
        <p:txBody>
          <a:bodyPr anchorCtr="0" anchor="b" bIns="45700" lIns="91425" spcFirstLastPara="1" rIns="91425" wrap="square" tIns="45700"/>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0"/>
          <p:cNvSpPr txBox="1"/>
          <p:nvPr>
            <p:ph idx="1" type="body"/>
          </p:nvPr>
        </p:nvSpPr>
        <p:spPr>
          <a:xfrm>
            <a:off x="3460237" y="731520"/>
            <a:ext cx="5009393" cy="5257800"/>
          </a:xfrm>
          <a:prstGeom prst="rect">
            <a:avLst/>
          </a:prstGeom>
          <a:noFill/>
          <a:ln>
            <a:noFill/>
          </a:ln>
        </p:spPr>
        <p:txBody>
          <a:bodyPr anchorCtr="0" anchor="t" bIns="45700" lIns="0" spcFirstLastPara="1" rIns="0" wrap="square" tIns="45700"/>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5" name="Google Shape;75;p10"/>
          <p:cNvSpPr txBox="1"/>
          <p:nvPr>
            <p:ph idx="2" type="body"/>
          </p:nvPr>
        </p:nvSpPr>
        <p:spPr>
          <a:xfrm>
            <a:off x="342900" y="2926080"/>
            <a:ext cx="2400300" cy="3379124"/>
          </a:xfrm>
          <a:prstGeom prst="rect">
            <a:avLst/>
          </a:prstGeom>
          <a:noFill/>
          <a:ln>
            <a:noFill/>
          </a:ln>
        </p:spPr>
        <p:txBody>
          <a:bodyPr anchorCtr="0" anchor="t" bIns="45700" lIns="91425" spcFirstLastPara="1" rIns="91425" wrap="square" tIns="45700"/>
          <a:lstStyle>
            <a:lvl1pPr indent="-228600" lvl="0" marL="457200" algn="l">
              <a:lnSpc>
                <a:spcPct val="90000"/>
              </a:lnSpc>
              <a:spcBef>
                <a:spcPts val="1200"/>
              </a:spcBef>
              <a:spcAft>
                <a:spcPts val="0"/>
              </a:spcAft>
              <a:buSzPts val="1500"/>
              <a:buNone/>
              <a:defRPr sz="1500">
                <a:solidFill>
                  <a:srgbClr val="FFFFFF"/>
                </a:solidFill>
              </a:defRPr>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76" name="Google Shape;76;p10"/>
          <p:cNvSpPr txBox="1"/>
          <p:nvPr>
            <p:ph idx="10" type="dt"/>
          </p:nvPr>
        </p:nvSpPr>
        <p:spPr>
          <a:xfrm>
            <a:off x="349134" y="6459786"/>
            <a:ext cx="1963883"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0"/>
          <p:cNvSpPr txBox="1"/>
          <p:nvPr>
            <p:ph idx="11" type="ftr"/>
          </p:nvPr>
        </p:nvSpPr>
        <p:spPr>
          <a:xfrm>
            <a:off x="3600450" y="6459786"/>
            <a:ext cx="348615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0"/>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050">
                <a:solidFill>
                  <a:schemeClr val="dk2"/>
                </a:solidFill>
                <a:latin typeface="Calibri"/>
                <a:ea typeface="Calibri"/>
                <a:cs typeface="Calibri"/>
                <a:sym typeface="Calibri"/>
              </a:defRPr>
            </a:lvl1pPr>
            <a:lvl2pPr indent="0" lvl="1" marL="0" algn="r">
              <a:spcBef>
                <a:spcPts val="0"/>
              </a:spcBef>
              <a:buNone/>
              <a:defRPr sz="1050">
                <a:solidFill>
                  <a:schemeClr val="dk2"/>
                </a:solidFill>
                <a:latin typeface="Calibri"/>
                <a:ea typeface="Calibri"/>
                <a:cs typeface="Calibri"/>
                <a:sym typeface="Calibri"/>
              </a:defRPr>
            </a:lvl2pPr>
            <a:lvl3pPr indent="0" lvl="2" marL="0" algn="r">
              <a:spcBef>
                <a:spcPts val="0"/>
              </a:spcBef>
              <a:buNone/>
              <a:defRPr sz="1050">
                <a:solidFill>
                  <a:schemeClr val="dk2"/>
                </a:solidFill>
                <a:latin typeface="Calibri"/>
                <a:ea typeface="Calibri"/>
                <a:cs typeface="Calibri"/>
                <a:sym typeface="Calibri"/>
              </a:defRPr>
            </a:lvl3pPr>
            <a:lvl4pPr indent="0" lvl="3" marL="0" algn="r">
              <a:spcBef>
                <a:spcPts val="0"/>
              </a:spcBef>
              <a:buNone/>
              <a:defRPr sz="1050">
                <a:solidFill>
                  <a:schemeClr val="dk2"/>
                </a:solidFill>
                <a:latin typeface="Calibri"/>
                <a:ea typeface="Calibri"/>
                <a:cs typeface="Calibri"/>
                <a:sym typeface="Calibri"/>
              </a:defRPr>
            </a:lvl4pPr>
            <a:lvl5pPr indent="0" lvl="4" marL="0" algn="r">
              <a:spcBef>
                <a:spcPts val="0"/>
              </a:spcBef>
              <a:buNone/>
              <a:defRPr sz="1050">
                <a:solidFill>
                  <a:schemeClr val="dk2"/>
                </a:solidFill>
                <a:latin typeface="Calibri"/>
                <a:ea typeface="Calibri"/>
                <a:cs typeface="Calibri"/>
                <a:sym typeface="Calibri"/>
              </a:defRPr>
            </a:lvl5pPr>
            <a:lvl6pPr indent="0" lvl="5" marL="0" algn="r">
              <a:spcBef>
                <a:spcPts val="0"/>
              </a:spcBef>
              <a:buNone/>
              <a:defRPr sz="1050">
                <a:solidFill>
                  <a:schemeClr val="dk2"/>
                </a:solidFill>
                <a:latin typeface="Calibri"/>
                <a:ea typeface="Calibri"/>
                <a:cs typeface="Calibri"/>
                <a:sym typeface="Calibri"/>
              </a:defRPr>
            </a:lvl6pPr>
            <a:lvl7pPr indent="0" lvl="6" marL="0" algn="r">
              <a:spcBef>
                <a:spcPts val="0"/>
              </a:spcBef>
              <a:buNone/>
              <a:defRPr sz="1050">
                <a:solidFill>
                  <a:schemeClr val="dk2"/>
                </a:solidFill>
                <a:latin typeface="Calibri"/>
                <a:ea typeface="Calibri"/>
                <a:cs typeface="Calibri"/>
                <a:sym typeface="Calibri"/>
              </a:defRPr>
            </a:lvl7pPr>
            <a:lvl8pPr indent="0" lvl="7" marL="0" algn="r">
              <a:spcBef>
                <a:spcPts val="0"/>
              </a:spcBef>
              <a:buNone/>
              <a:defRPr sz="1050">
                <a:solidFill>
                  <a:schemeClr val="dk2"/>
                </a:solidFill>
                <a:latin typeface="Calibri"/>
                <a:ea typeface="Calibri"/>
                <a:cs typeface="Calibri"/>
                <a:sym typeface="Calibri"/>
              </a:defRPr>
            </a:lvl8pPr>
            <a:lvl9pPr indent="0" lvl="8" marL="0" algn="r">
              <a:spcBef>
                <a:spcPts val="0"/>
              </a:spcBef>
              <a:buNone/>
              <a:defRPr sz="105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p:nvPr/>
        </p:nvSpPr>
        <p:spPr>
          <a:xfrm>
            <a:off x="0" y="6400800"/>
            <a:ext cx="9144001"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1"/>
          <p:cNvSpPr/>
          <p:nvPr/>
        </p:nvSpPr>
        <p:spPr>
          <a:xfrm>
            <a:off x="0" y="6334315"/>
            <a:ext cx="9144001" cy="659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1"/>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lstStyle>
            <a:lvl1pPr lvl="0" marR="0" rtl="0" algn="l">
              <a:lnSpc>
                <a:spcPct val="85000"/>
              </a:lnSpc>
              <a:spcBef>
                <a:spcPts val="0"/>
              </a:spcBef>
              <a:spcAft>
                <a:spcPts val="0"/>
              </a:spcAft>
              <a:buClr>
                <a:srgbClr val="3F3F3F"/>
              </a:buClr>
              <a:buSzPts val="4800"/>
              <a:buFont typeface="Calibri"/>
              <a:buNone/>
              <a:defRPr b="0" i="0" sz="4800" u="none" cap="none" strike="noStrik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1"/>
          <p:cNvSpPr txBox="1"/>
          <p:nvPr>
            <p:ph idx="1" type="body"/>
          </p:nvPr>
        </p:nvSpPr>
        <p:spPr>
          <a:xfrm>
            <a:off x="822959" y="1845734"/>
            <a:ext cx="7543801" cy="4023360"/>
          </a:xfrm>
          <a:prstGeom prst="rect">
            <a:avLst/>
          </a:prstGeom>
          <a:noFill/>
          <a:ln>
            <a:noFill/>
          </a:ln>
        </p:spPr>
        <p:txBody>
          <a:bodyPr anchorCtr="0" anchor="t" bIns="45700" lIns="0" spcFirstLastPara="1" rIns="0" wrap="square" tIns="45700"/>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3F3F3F"/>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3F3F3F"/>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14" name="Google Shape;14;p1"/>
          <p:cNvSpPr txBox="1"/>
          <p:nvPr>
            <p:ph idx="10" type="dt"/>
          </p:nvPr>
        </p:nvSpPr>
        <p:spPr>
          <a:xfrm>
            <a:off x="822961" y="6459786"/>
            <a:ext cx="1854203"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1"/>
          <p:cNvSpPr txBox="1"/>
          <p:nvPr>
            <p:ph idx="11" type="ftr"/>
          </p:nvPr>
        </p:nvSpPr>
        <p:spPr>
          <a:xfrm>
            <a:off x="2764639" y="6459786"/>
            <a:ext cx="3617103"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1"/>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FFFFFF"/>
                </a:solidFill>
                <a:latin typeface="Calibri"/>
                <a:ea typeface="Calibri"/>
                <a:cs typeface="Calibri"/>
                <a:sym typeface="Calibri"/>
              </a:defRPr>
            </a:lvl1pPr>
            <a:lvl2pPr indent="0" lvl="1" marL="0" marR="0" rtl="0" algn="r">
              <a:spcBef>
                <a:spcPts val="0"/>
              </a:spcBef>
              <a:buNone/>
              <a:defRPr b="0" i="0" sz="1050" u="none" cap="none" strike="noStrike">
                <a:solidFill>
                  <a:srgbClr val="FFFFFF"/>
                </a:solidFill>
                <a:latin typeface="Calibri"/>
                <a:ea typeface="Calibri"/>
                <a:cs typeface="Calibri"/>
                <a:sym typeface="Calibri"/>
              </a:defRPr>
            </a:lvl2pPr>
            <a:lvl3pPr indent="0" lvl="2" marL="0" marR="0" rtl="0" algn="r">
              <a:spcBef>
                <a:spcPts val="0"/>
              </a:spcBef>
              <a:buNone/>
              <a:defRPr b="0" i="0" sz="1050" u="none" cap="none" strike="noStrike">
                <a:solidFill>
                  <a:srgbClr val="FFFFFF"/>
                </a:solidFill>
                <a:latin typeface="Calibri"/>
                <a:ea typeface="Calibri"/>
                <a:cs typeface="Calibri"/>
                <a:sym typeface="Calibri"/>
              </a:defRPr>
            </a:lvl3pPr>
            <a:lvl4pPr indent="0" lvl="3" marL="0" marR="0" rtl="0" algn="r">
              <a:spcBef>
                <a:spcPts val="0"/>
              </a:spcBef>
              <a:buNone/>
              <a:defRPr b="0" i="0" sz="1050" u="none" cap="none" strike="noStrike">
                <a:solidFill>
                  <a:srgbClr val="FFFFFF"/>
                </a:solidFill>
                <a:latin typeface="Calibri"/>
                <a:ea typeface="Calibri"/>
                <a:cs typeface="Calibri"/>
                <a:sym typeface="Calibri"/>
              </a:defRPr>
            </a:lvl4pPr>
            <a:lvl5pPr indent="0" lvl="4" marL="0" marR="0" rtl="0" algn="r">
              <a:spcBef>
                <a:spcPts val="0"/>
              </a:spcBef>
              <a:buNone/>
              <a:defRPr b="0" i="0" sz="1050" u="none" cap="none" strike="noStrike">
                <a:solidFill>
                  <a:srgbClr val="FFFFFF"/>
                </a:solidFill>
                <a:latin typeface="Calibri"/>
                <a:ea typeface="Calibri"/>
                <a:cs typeface="Calibri"/>
                <a:sym typeface="Calibri"/>
              </a:defRPr>
            </a:lvl5pPr>
            <a:lvl6pPr indent="0" lvl="5" marL="0" marR="0" rtl="0" algn="r">
              <a:spcBef>
                <a:spcPts val="0"/>
              </a:spcBef>
              <a:buNone/>
              <a:defRPr b="0" i="0" sz="1050" u="none" cap="none" strike="noStrike">
                <a:solidFill>
                  <a:srgbClr val="FFFFFF"/>
                </a:solidFill>
                <a:latin typeface="Calibri"/>
                <a:ea typeface="Calibri"/>
                <a:cs typeface="Calibri"/>
                <a:sym typeface="Calibri"/>
              </a:defRPr>
            </a:lvl6pPr>
            <a:lvl7pPr indent="0" lvl="6" marL="0" marR="0" rtl="0" algn="r">
              <a:spcBef>
                <a:spcPts val="0"/>
              </a:spcBef>
              <a:buNone/>
              <a:defRPr b="0" i="0" sz="1050" u="none" cap="none" strike="noStrike">
                <a:solidFill>
                  <a:srgbClr val="FFFFFF"/>
                </a:solidFill>
                <a:latin typeface="Calibri"/>
                <a:ea typeface="Calibri"/>
                <a:cs typeface="Calibri"/>
                <a:sym typeface="Calibri"/>
              </a:defRPr>
            </a:lvl7pPr>
            <a:lvl8pPr indent="0" lvl="7" marL="0" marR="0" rtl="0" algn="r">
              <a:spcBef>
                <a:spcPts val="0"/>
              </a:spcBef>
              <a:buNone/>
              <a:defRPr b="0" i="0" sz="1050" u="none" cap="none" strike="noStrike">
                <a:solidFill>
                  <a:srgbClr val="FFFFFF"/>
                </a:solidFill>
                <a:latin typeface="Calibri"/>
                <a:ea typeface="Calibri"/>
                <a:cs typeface="Calibri"/>
                <a:sym typeface="Calibri"/>
              </a:defRPr>
            </a:lvl8pPr>
            <a:lvl9pPr indent="0" lvl="8" marL="0" marR="0" rtl="0" algn="r">
              <a:spcBef>
                <a:spcPts val="0"/>
              </a:spcBef>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17" name="Google Shape;17;p1"/>
          <p:cNvCxnSpPr/>
          <p:nvPr/>
        </p:nvCxnSpPr>
        <p:spPr>
          <a:xfrm>
            <a:off x="895149" y="1737845"/>
            <a:ext cx="7475220" cy="0"/>
          </a:xfrm>
          <a:prstGeom prst="straightConnector1">
            <a:avLst/>
          </a:prstGeom>
          <a:noFill/>
          <a:ln cap="flat" cmpd="sng" w="9525">
            <a:solidFill>
              <a:srgbClr val="7F7F7F"/>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9.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3.jp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7.jpg"/><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0.jpg"/><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0.jpg"/><Relationship Id="rId4" Type="http://schemas.openxmlformats.org/officeDocument/2006/relationships/image" Target="../media/image45.jpg"/><Relationship Id="rId5" Type="http://schemas.openxmlformats.org/officeDocument/2006/relationships/image" Target="../media/image61.png"/><Relationship Id="rId6" Type="http://schemas.openxmlformats.org/officeDocument/2006/relationships/image" Target="../media/image15.jpg"/><Relationship Id="rId7"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1.png"/><Relationship Id="rId4" Type="http://schemas.openxmlformats.org/officeDocument/2006/relationships/image" Target="../media/image25.jpg"/><Relationship Id="rId5" Type="http://schemas.openxmlformats.org/officeDocument/2006/relationships/image" Target="../media/image26.png"/><Relationship Id="rId6" Type="http://schemas.openxmlformats.org/officeDocument/2006/relationships/image" Target="../media/image3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1.png"/><Relationship Id="rId4" Type="http://schemas.openxmlformats.org/officeDocument/2006/relationships/image" Target="../media/image25.jpg"/><Relationship Id="rId5" Type="http://schemas.openxmlformats.org/officeDocument/2006/relationships/image" Target="../media/image26.png"/><Relationship Id="rId6" Type="http://schemas.openxmlformats.org/officeDocument/2006/relationships/image" Target="../media/image3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1.png"/><Relationship Id="rId4" Type="http://schemas.openxmlformats.org/officeDocument/2006/relationships/image" Target="../media/image25.jpg"/><Relationship Id="rId5" Type="http://schemas.openxmlformats.org/officeDocument/2006/relationships/image" Target="../media/image26.png"/><Relationship Id="rId6"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1.png"/><Relationship Id="rId4" Type="http://schemas.openxmlformats.org/officeDocument/2006/relationships/image" Target="../media/image25.jpg"/><Relationship Id="rId5" Type="http://schemas.openxmlformats.org/officeDocument/2006/relationships/image" Target="../media/image26.png"/><Relationship Id="rId6"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1.png"/><Relationship Id="rId4" Type="http://schemas.openxmlformats.org/officeDocument/2006/relationships/image" Target="../media/image42.jpg"/><Relationship Id="rId5" Type="http://schemas.openxmlformats.org/officeDocument/2006/relationships/image" Target="../media/image38.jpg"/><Relationship Id="rId6" Type="http://schemas.openxmlformats.org/officeDocument/2006/relationships/image" Target="../media/image3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33.jpg"/><Relationship Id="rId4" Type="http://schemas.openxmlformats.org/officeDocument/2006/relationships/image" Target="../media/image44.jpg"/><Relationship Id="rId5" Type="http://schemas.openxmlformats.org/officeDocument/2006/relationships/image" Target="../media/image4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37.jpg"/><Relationship Id="rId4" Type="http://schemas.openxmlformats.org/officeDocument/2006/relationships/image" Target="../media/image51.jpg"/><Relationship Id="rId5" Type="http://schemas.openxmlformats.org/officeDocument/2006/relationships/image" Target="../media/image5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6.jpg"/><Relationship Id="rId4" Type="http://schemas.openxmlformats.org/officeDocument/2006/relationships/image" Target="../media/image5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37.jpg"/><Relationship Id="rId4" Type="http://schemas.openxmlformats.org/officeDocument/2006/relationships/image" Target="../media/image51.jpg"/><Relationship Id="rId5" Type="http://schemas.openxmlformats.org/officeDocument/2006/relationships/image" Target="../media/image39.jpg"/><Relationship Id="rId6" Type="http://schemas.openxmlformats.org/officeDocument/2006/relationships/image" Target="../media/image41.jpg"/><Relationship Id="rId7" Type="http://schemas.openxmlformats.org/officeDocument/2006/relationships/image" Target="../media/image3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3.jpg"/><Relationship Id="rId4" Type="http://schemas.openxmlformats.org/officeDocument/2006/relationships/image" Target="../media/image47.png"/><Relationship Id="rId9" Type="http://schemas.openxmlformats.org/officeDocument/2006/relationships/image" Target="../media/image9.png"/><Relationship Id="rId5" Type="http://schemas.openxmlformats.org/officeDocument/2006/relationships/image" Target="../media/image48.png"/><Relationship Id="rId6" Type="http://schemas.openxmlformats.org/officeDocument/2006/relationships/image" Target="../media/image49.jpg"/><Relationship Id="rId7" Type="http://schemas.openxmlformats.org/officeDocument/2006/relationships/image" Target="../media/image53.png"/><Relationship Id="rId8" Type="http://schemas.openxmlformats.org/officeDocument/2006/relationships/image" Target="../media/image2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3.jp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jpg"/><Relationship Id="rId7" Type="http://schemas.openxmlformats.org/officeDocument/2006/relationships/image" Target="../media/image53.png"/><Relationship Id="rId8" Type="http://schemas.openxmlformats.org/officeDocument/2006/relationships/image" Target="../media/image2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3.jp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jpg"/><Relationship Id="rId7" Type="http://schemas.openxmlformats.org/officeDocument/2006/relationships/image" Target="../media/image53.png"/><Relationship Id="rId8" Type="http://schemas.openxmlformats.org/officeDocument/2006/relationships/image" Target="../media/image2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3.jp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jpg"/><Relationship Id="rId7" Type="http://schemas.openxmlformats.org/officeDocument/2006/relationships/image" Target="../media/image53.png"/><Relationship Id="rId8" Type="http://schemas.openxmlformats.org/officeDocument/2006/relationships/image" Target="../media/image2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image" Target="../media/image5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5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5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5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5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hyperlink" Target="http://arcg.is/19CzGW0" TargetMode="External"/><Relationship Id="rId4" Type="http://schemas.openxmlformats.org/officeDocument/2006/relationships/hyperlink" Target="http://arcg.is/0qLLe5" TargetMode="External"/><Relationship Id="rId5" Type="http://schemas.openxmlformats.org/officeDocument/2006/relationships/hyperlink" Target="https://drive.google.com/open?id=1vcLGr27I4357V-Ie117r4-6vhQHrZ8b7"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hyperlink" Target="https://gtr.ukri.org/projects?ref=AH/L007584/1"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8.png"/><Relationship Id="rId5" Type="http://schemas.openxmlformats.org/officeDocument/2006/relationships/image" Target="../media/image60.png"/><Relationship Id="rId6" Type="http://schemas.openxmlformats.org/officeDocument/2006/relationships/image" Target="../media/image5.jpg"/><Relationship Id="rId7" Type="http://schemas.openxmlformats.org/officeDocument/2006/relationships/image" Target="../media/image11.jpg"/><Relationship Id="rId8" Type="http://schemas.openxmlformats.org/officeDocument/2006/relationships/image" Target="../media/image4.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pic>
        <p:nvPicPr>
          <p:cNvPr id="107" name="Google Shape;107;p14"/>
          <p:cNvPicPr preferRelativeResize="0"/>
          <p:nvPr/>
        </p:nvPicPr>
        <p:blipFill rotWithShape="1">
          <a:blip r:embed="rId3">
            <a:alphaModFix/>
          </a:blip>
          <a:srcRect b="0" l="0" r="0" t="0"/>
          <a:stretch/>
        </p:blipFill>
        <p:spPr>
          <a:xfrm>
            <a:off x="0" y="0"/>
            <a:ext cx="9144000" cy="6345382"/>
          </a:xfrm>
          <a:prstGeom prst="rect">
            <a:avLst/>
          </a:prstGeom>
          <a:noFill/>
          <a:ln>
            <a:noFill/>
          </a:ln>
        </p:spPr>
      </p:pic>
      <p:sp>
        <p:nvSpPr>
          <p:cNvPr id="108" name="Google Shape;108;p14"/>
          <p:cNvSpPr txBox="1"/>
          <p:nvPr>
            <p:ph type="ctrTitle"/>
          </p:nvPr>
        </p:nvSpPr>
        <p:spPr>
          <a:xfrm>
            <a:off x="343858" y="1052827"/>
            <a:ext cx="8456284" cy="4083251"/>
          </a:xfrm>
          <a:prstGeom prst="rect">
            <a:avLst/>
          </a:prstGeom>
          <a:solidFill>
            <a:srgbClr val="DF9677">
              <a:alpha val="69803"/>
            </a:srgbClr>
          </a:solidFill>
          <a:ln cap="flat" cmpd="sng" w="12700">
            <a:solidFill>
              <a:schemeClr val="accent1"/>
            </a:solidFill>
            <a:prstDash val="solid"/>
            <a:round/>
            <a:headEnd len="sm" w="sm" type="none"/>
            <a:tailEnd len="sm" w="sm" type="none"/>
          </a:ln>
        </p:spPr>
        <p:txBody>
          <a:bodyPr anchorCtr="0" anchor="b" bIns="45700" lIns="91425" spcFirstLastPara="1" rIns="91425" wrap="square" tIns="45700">
            <a:noAutofit/>
          </a:bodyPr>
          <a:lstStyle/>
          <a:p>
            <a:pPr indent="0" lvl="0" marL="0" rtl="0" algn="ctr">
              <a:lnSpc>
                <a:spcPct val="85000"/>
              </a:lnSpc>
              <a:spcBef>
                <a:spcPts val="0"/>
              </a:spcBef>
              <a:spcAft>
                <a:spcPts val="0"/>
              </a:spcAft>
              <a:buClr>
                <a:srgbClr val="F3F1DF"/>
              </a:buClr>
              <a:buSzPts val="6000"/>
              <a:buFont typeface="Calibri"/>
              <a:buNone/>
            </a:pPr>
            <a:br>
              <a:rPr lang="en-US" sz="6000">
                <a:solidFill>
                  <a:srgbClr val="F3F1DF"/>
                </a:solidFill>
                <a:latin typeface="Calibri"/>
                <a:ea typeface="Calibri"/>
                <a:cs typeface="Calibri"/>
                <a:sym typeface="Calibri"/>
              </a:rPr>
            </a:br>
            <a:br>
              <a:rPr lang="en-US" sz="6000">
                <a:solidFill>
                  <a:srgbClr val="F3F1DF"/>
                </a:solidFill>
                <a:latin typeface="Calibri"/>
                <a:ea typeface="Calibri"/>
                <a:cs typeface="Calibri"/>
                <a:sym typeface="Calibri"/>
              </a:rPr>
            </a:br>
            <a:br>
              <a:rPr lang="en-US" sz="6000">
                <a:solidFill>
                  <a:srgbClr val="F3F1DF"/>
                </a:solidFill>
                <a:latin typeface="Calibri"/>
                <a:ea typeface="Calibri"/>
                <a:cs typeface="Calibri"/>
                <a:sym typeface="Calibri"/>
              </a:rPr>
            </a:br>
            <a:br>
              <a:rPr lang="en-US" sz="6000">
                <a:solidFill>
                  <a:srgbClr val="F3F1DF"/>
                </a:solidFill>
                <a:latin typeface="Calibri"/>
                <a:ea typeface="Calibri"/>
                <a:cs typeface="Calibri"/>
                <a:sym typeface="Calibri"/>
              </a:rPr>
            </a:br>
            <a:br>
              <a:rPr lang="en-US" sz="6000">
                <a:solidFill>
                  <a:srgbClr val="F3F1DF"/>
                </a:solidFill>
                <a:latin typeface="Calibri"/>
                <a:ea typeface="Calibri"/>
                <a:cs typeface="Calibri"/>
                <a:sym typeface="Calibri"/>
              </a:rPr>
            </a:br>
            <a:br>
              <a:rPr b="1" lang="en-US" sz="2400">
                <a:solidFill>
                  <a:schemeClr val="dk1"/>
                </a:solidFill>
                <a:latin typeface="Calibri"/>
                <a:ea typeface="Calibri"/>
                <a:cs typeface="Calibri"/>
                <a:sym typeface="Calibri"/>
              </a:rPr>
            </a:br>
            <a:br>
              <a:rPr b="1" lang="en-US" sz="2000">
                <a:solidFill>
                  <a:schemeClr val="dk1"/>
                </a:solidFill>
                <a:latin typeface="Calibri"/>
                <a:ea typeface="Calibri"/>
                <a:cs typeface="Calibri"/>
                <a:sym typeface="Calibri"/>
              </a:rPr>
            </a:br>
            <a:r>
              <a:rPr b="1" lang="en-US" sz="5400">
                <a:solidFill>
                  <a:schemeClr val="lt1"/>
                </a:solidFill>
                <a:latin typeface="Calibri"/>
                <a:ea typeface="Calibri"/>
                <a:cs typeface="Calibri"/>
                <a:sym typeface="Calibri"/>
              </a:rPr>
              <a:t>Home-Ranges for Birds</a:t>
            </a:r>
            <a:r>
              <a:rPr b="1" lang="en-US" sz="5400">
                <a:solidFill>
                  <a:schemeClr val="dk1"/>
                </a:solidFill>
                <a:latin typeface="Calibri"/>
                <a:ea typeface="Calibri"/>
                <a:cs typeface="Calibri"/>
                <a:sym typeface="Calibri"/>
              </a:rPr>
              <a:t> Home-Ranges for Deities: </a:t>
            </a:r>
            <a:br>
              <a:rPr b="1" lang="en-US" sz="3200">
                <a:solidFill>
                  <a:schemeClr val="dk1"/>
                </a:solidFill>
                <a:latin typeface="Calibri"/>
                <a:ea typeface="Calibri"/>
                <a:cs typeface="Calibri"/>
                <a:sym typeface="Calibri"/>
              </a:rPr>
            </a:br>
            <a:r>
              <a:rPr b="1" lang="en-US" sz="3200">
                <a:solidFill>
                  <a:schemeClr val="dk1"/>
                </a:solidFill>
                <a:latin typeface="Calibri"/>
                <a:ea typeface="Calibri"/>
                <a:cs typeface="Calibri"/>
                <a:sym typeface="Calibri"/>
              </a:rPr>
              <a:t>Citadels of Conservation in Bhutan</a:t>
            </a:r>
            <a:br>
              <a:rPr b="1" lang="en-US" sz="3200">
                <a:solidFill>
                  <a:schemeClr val="dk1"/>
                </a:solidFill>
                <a:latin typeface="Calibri"/>
                <a:ea typeface="Calibri"/>
                <a:cs typeface="Calibri"/>
                <a:sym typeface="Calibri"/>
              </a:rPr>
            </a:br>
            <a:br>
              <a:rPr b="1" lang="en-US" sz="4000">
                <a:solidFill>
                  <a:schemeClr val="dk1"/>
                </a:solidFill>
                <a:latin typeface="Calibri"/>
                <a:ea typeface="Calibri"/>
                <a:cs typeface="Calibri"/>
                <a:sym typeface="Calibri"/>
              </a:rPr>
            </a:br>
            <a:br>
              <a:rPr b="1" lang="en-US" sz="105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David Hecht, PhD Candidate</a:t>
            </a: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Integrative Conservation &amp; Anthropology</a:t>
            </a: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University of Georgia (UGA)</a:t>
            </a:r>
            <a:br>
              <a:rPr lang="en-US" sz="2000">
                <a:solidFill>
                  <a:schemeClr val="dk1"/>
                </a:solidFill>
                <a:latin typeface="Calibri"/>
                <a:ea typeface="Calibri"/>
                <a:cs typeface="Calibri"/>
                <a:sym typeface="Calibri"/>
              </a:rPr>
            </a:br>
            <a:endParaRPr sz="20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p23"/>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4800"/>
              <a:buFont typeface="Calibri"/>
              <a:buNone/>
            </a:pPr>
            <a:r>
              <a:rPr b="1" lang="en-US"/>
              <a:t>Background</a:t>
            </a:r>
            <a:endParaRPr/>
          </a:p>
        </p:txBody>
      </p:sp>
      <p:sp>
        <p:nvSpPr>
          <p:cNvPr id="205" name="Google Shape;205;p23"/>
          <p:cNvSpPr txBox="1"/>
          <p:nvPr>
            <p:ph idx="1" type="body"/>
          </p:nvPr>
        </p:nvSpPr>
        <p:spPr>
          <a:xfrm>
            <a:off x="397815" y="1254559"/>
            <a:ext cx="8380389" cy="4972337"/>
          </a:xfrm>
          <a:prstGeom prst="rect">
            <a:avLst/>
          </a:prstGeom>
          <a:noFill/>
          <a:ln>
            <a:noFill/>
          </a:ln>
        </p:spPr>
        <p:txBody>
          <a:bodyPr anchorCtr="0" anchor="t" bIns="45700" lIns="0" spcFirstLastPara="1" rIns="0" wrap="square" tIns="45700">
            <a:noAutofit/>
          </a:bodyPr>
          <a:lstStyle/>
          <a:p>
            <a:pPr indent="0" lvl="0" marL="0" rtl="0" algn="l">
              <a:lnSpc>
                <a:spcPct val="90000"/>
              </a:lnSpc>
              <a:spcBef>
                <a:spcPts val="0"/>
              </a:spcBef>
              <a:spcAft>
                <a:spcPts val="0"/>
              </a:spcAft>
              <a:buSzPts val="2000"/>
              <a:buNone/>
            </a:pPr>
            <a:r>
              <a:t/>
            </a:r>
            <a:endParaRPr/>
          </a:p>
          <a:p>
            <a:pPr indent="0" lvl="0" marL="0" rtl="0" algn="r">
              <a:lnSpc>
                <a:spcPct val="90000"/>
              </a:lnSpc>
              <a:spcBef>
                <a:spcPts val="1400"/>
              </a:spcBef>
              <a:spcAft>
                <a:spcPts val="0"/>
              </a:spcAft>
              <a:buSzPts val="1400"/>
              <a:buNone/>
            </a:pPr>
            <a:r>
              <a:t/>
            </a:r>
            <a:endParaRPr i="1" sz="1400"/>
          </a:p>
        </p:txBody>
      </p:sp>
      <p:sp>
        <p:nvSpPr>
          <p:cNvPr id="206" name="Google Shape;206;p23"/>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07" name="Google Shape;207;p23"/>
          <p:cNvPicPr preferRelativeResize="0"/>
          <p:nvPr/>
        </p:nvPicPr>
        <p:blipFill rotWithShape="1">
          <a:blip r:embed="rId3">
            <a:alphaModFix/>
          </a:blip>
          <a:srcRect b="0" l="3566" r="8878" t="0"/>
          <a:stretch/>
        </p:blipFill>
        <p:spPr>
          <a:xfrm>
            <a:off x="0" y="1"/>
            <a:ext cx="9130145" cy="6374378"/>
          </a:xfrm>
          <a:prstGeom prst="rect">
            <a:avLst/>
          </a:prstGeom>
          <a:noFill/>
          <a:ln>
            <a:noFill/>
          </a:ln>
        </p:spPr>
      </p:pic>
      <p:sp>
        <p:nvSpPr>
          <p:cNvPr id="208" name="Google Shape;208;p23"/>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rgbClr val="FFC000"/>
                </a:solidFill>
              </a:rPr>
              <a:t>BACKGROUND  </a:t>
            </a:r>
            <a:r>
              <a:rPr lang="en-US" sz="1050">
                <a:solidFill>
                  <a:schemeClr val="lt1"/>
                </a:solidFill>
              </a:rPr>
              <a:t>        THEORY          DESIGN          METHODS          MERIT &amp; IMPACTS          ACKNOWLEDGEMENTS</a:t>
            </a:r>
            <a:endParaRPr>
              <a:solidFill>
                <a:schemeClr val="lt1"/>
              </a:solidFill>
            </a:endParaRPr>
          </a:p>
        </p:txBody>
      </p:sp>
      <p:pic>
        <p:nvPicPr>
          <p:cNvPr id="209" name="Google Shape;209;p23"/>
          <p:cNvPicPr preferRelativeResize="0"/>
          <p:nvPr/>
        </p:nvPicPr>
        <p:blipFill rotWithShape="1">
          <a:blip r:embed="rId4">
            <a:alphaModFix/>
          </a:blip>
          <a:srcRect b="0" l="0" r="0" t="0"/>
          <a:stretch/>
        </p:blipFill>
        <p:spPr>
          <a:xfrm>
            <a:off x="277192" y="4396794"/>
            <a:ext cx="1391062" cy="189217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24"/>
          <p:cNvSpPr/>
          <p:nvPr/>
        </p:nvSpPr>
        <p:spPr>
          <a:xfrm>
            <a:off x="5705466" y="-510917"/>
            <a:ext cx="72132" cy="349131"/>
          </a:xfrm>
          <a:prstGeom prst="rect">
            <a:avLst/>
          </a:prstGeom>
          <a:noFill/>
          <a:ln>
            <a:noFill/>
          </a:ln>
        </p:spPr>
        <p:txBody>
          <a:bodyPr anchorCtr="0" anchor="ctr" bIns="35700" lIns="35700" spcFirstLastPara="1" rIns="35700" wrap="square" tIns="3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 name="Google Shape;215;p24"/>
          <p:cNvSpPr/>
          <p:nvPr/>
        </p:nvSpPr>
        <p:spPr>
          <a:xfrm>
            <a:off x="4502934" y="-103127"/>
            <a:ext cx="72132" cy="349131"/>
          </a:xfrm>
          <a:prstGeom prst="rect">
            <a:avLst/>
          </a:prstGeom>
          <a:noFill/>
          <a:ln>
            <a:noFill/>
          </a:ln>
        </p:spPr>
        <p:txBody>
          <a:bodyPr anchorCtr="0" anchor="ctr" bIns="35700" lIns="35700" spcFirstLastPara="1" rIns="35700" wrap="square" tIns="3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Harachhu.png" id="216" name="Google Shape;216;p24"/>
          <p:cNvPicPr preferRelativeResize="0"/>
          <p:nvPr/>
        </p:nvPicPr>
        <p:blipFill rotWithShape="1">
          <a:blip r:embed="rId3">
            <a:alphaModFix/>
          </a:blip>
          <a:srcRect b="0" l="0" r="0" t="0"/>
          <a:stretch/>
        </p:blipFill>
        <p:spPr>
          <a:xfrm>
            <a:off x="670729" y="350248"/>
            <a:ext cx="7471785" cy="5441093"/>
          </a:xfrm>
          <a:prstGeom prst="rect">
            <a:avLst/>
          </a:prstGeom>
          <a:noFill/>
          <a:ln>
            <a:noFill/>
          </a:ln>
        </p:spPr>
      </p:pic>
      <p:sp>
        <p:nvSpPr>
          <p:cNvPr id="217" name="Google Shape;217;p24"/>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rgbClr val="FFC000"/>
                </a:solidFill>
              </a:rPr>
              <a:t>BACKGROUND  </a:t>
            </a:r>
            <a:r>
              <a:rPr lang="en-US" sz="1050">
                <a:solidFill>
                  <a:schemeClr val="lt1"/>
                </a:solidFill>
              </a:rPr>
              <a:t>        THEORY          DESIGN          METHODS          MERIT &amp; IMPACTS          ACKNOWLEDGEMENTS</a:t>
            </a:r>
            <a:endParaRPr>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pic>
        <p:nvPicPr>
          <p:cNvPr descr="Phochu&amp;Confluences_Community copy.jpg" id="223" name="Google Shape;223;p25"/>
          <p:cNvPicPr preferRelativeResize="0"/>
          <p:nvPr/>
        </p:nvPicPr>
        <p:blipFill rotWithShape="1">
          <a:blip r:embed="rId3">
            <a:alphaModFix/>
          </a:blip>
          <a:srcRect b="0" l="0" r="0" t="0"/>
          <a:stretch/>
        </p:blipFill>
        <p:spPr>
          <a:xfrm>
            <a:off x="1" y="932498"/>
            <a:ext cx="9144000" cy="4993005"/>
          </a:xfrm>
          <a:prstGeom prst="rect">
            <a:avLst/>
          </a:prstGeom>
          <a:noFill/>
          <a:ln>
            <a:noFill/>
          </a:ln>
        </p:spPr>
      </p:pic>
      <p:sp>
        <p:nvSpPr>
          <p:cNvPr id="224" name="Google Shape;224;p25"/>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25" name="Google Shape;225;p25"/>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rgbClr val="FFC000"/>
                </a:solidFill>
              </a:rPr>
              <a:t>BACKGROUND  </a:t>
            </a:r>
            <a:r>
              <a:rPr lang="en-US" sz="1050">
                <a:solidFill>
                  <a:schemeClr val="lt1"/>
                </a:solidFill>
              </a:rPr>
              <a:t>        THEORY          DESIGN          METHODS          MERIT &amp; IMPACTS          ACKNOWLEDGEMENTS</a:t>
            </a:r>
            <a:endParaRPr>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pic>
        <p:nvPicPr>
          <p:cNvPr descr="FHD0094.JPG" id="231" name="Google Shape;231;p26"/>
          <p:cNvPicPr preferRelativeResize="0"/>
          <p:nvPr/>
        </p:nvPicPr>
        <p:blipFill rotWithShape="1">
          <a:blip r:embed="rId3">
            <a:alphaModFix/>
          </a:blip>
          <a:srcRect b="0" l="0" r="0" t="0"/>
          <a:stretch/>
        </p:blipFill>
        <p:spPr>
          <a:xfrm>
            <a:off x="0" y="600686"/>
            <a:ext cx="9134688" cy="5138263"/>
          </a:xfrm>
          <a:prstGeom prst="rect">
            <a:avLst/>
          </a:prstGeom>
          <a:noFill/>
          <a:ln>
            <a:noFill/>
          </a:ln>
        </p:spPr>
      </p:pic>
      <p:sp>
        <p:nvSpPr>
          <p:cNvPr id="232" name="Google Shape;232;p26"/>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33" name="Google Shape;233;p26"/>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rgbClr val="FFC000"/>
                </a:solidFill>
              </a:rPr>
              <a:t>BACKGROUND  </a:t>
            </a:r>
            <a:r>
              <a:rPr lang="en-US" sz="1050">
                <a:solidFill>
                  <a:schemeClr val="lt1"/>
                </a:solidFill>
              </a:rPr>
              <a:t>        THEORY          DESIGN          METHODS          MERIT &amp; IMPACTS          ACKNOWLEDGEMENTS</a:t>
            </a:r>
            <a:endParaRPr>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pic>
        <p:nvPicPr>
          <p:cNvPr descr="FHD0281.JPG" id="239" name="Google Shape;239;p27"/>
          <p:cNvPicPr preferRelativeResize="0"/>
          <p:nvPr/>
        </p:nvPicPr>
        <p:blipFill rotWithShape="1">
          <a:blip r:embed="rId3">
            <a:alphaModFix/>
          </a:blip>
          <a:srcRect b="0" l="0" r="0" t="0"/>
          <a:stretch/>
        </p:blipFill>
        <p:spPr>
          <a:xfrm>
            <a:off x="-60960" y="1515292"/>
            <a:ext cx="6447177" cy="3626537"/>
          </a:xfrm>
          <a:prstGeom prst="rect">
            <a:avLst/>
          </a:prstGeom>
          <a:noFill/>
          <a:ln>
            <a:noFill/>
          </a:ln>
        </p:spPr>
      </p:pic>
      <p:pic>
        <p:nvPicPr>
          <p:cNvPr descr="FHD0026.JPG" id="240" name="Google Shape;240;p27"/>
          <p:cNvPicPr preferRelativeResize="0"/>
          <p:nvPr/>
        </p:nvPicPr>
        <p:blipFill rotWithShape="1">
          <a:blip r:embed="rId4">
            <a:alphaModFix/>
          </a:blip>
          <a:srcRect b="0" l="0" r="0" t="0"/>
          <a:stretch/>
        </p:blipFill>
        <p:spPr>
          <a:xfrm>
            <a:off x="5286375" y="11833"/>
            <a:ext cx="3857625" cy="6858000"/>
          </a:xfrm>
          <a:prstGeom prst="rect">
            <a:avLst/>
          </a:prstGeom>
          <a:noFill/>
          <a:ln>
            <a:noFill/>
          </a:ln>
        </p:spPr>
      </p:pic>
      <p:sp>
        <p:nvSpPr>
          <p:cNvPr id="241" name="Google Shape;241;p27"/>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rgbClr val="FFC000"/>
                </a:solidFill>
              </a:rPr>
              <a:t>BACKGROUND  </a:t>
            </a:r>
            <a:r>
              <a:rPr lang="en-US" sz="1050">
                <a:solidFill>
                  <a:schemeClr val="lt1"/>
                </a:solidFill>
              </a:rPr>
              <a:t>        THEORY          DESIGN          METHODS          MERIT &amp; IMPACTS          ACKNOWLEDGEMENTS</a:t>
            </a:r>
            <a:endParaRPr>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pic>
        <p:nvPicPr>
          <p:cNvPr descr="FHD0206.JPG" id="247" name="Google Shape;247;p28"/>
          <p:cNvPicPr preferRelativeResize="0"/>
          <p:nvPr/>
        </p:nvPicPr>
        <p:blipFill rotWithShape="1">
          <a:blip r:embed="rId3">
            <a:alphaModFix/>
          </a:blip>
          <a:srcRect b="0" l="0" r="0" t="0"/>
          <a:stretch/>
        </p:blipFill>
        <p:spPr>
          <a:xfrm>
            <a:off x="0" y="479145"/>
            <a:ext cx="9144000" cy="5601832"/>
          </a:xfrm>
          <a:prstGeom prst="rect">
            <a:avLst/>
          </a:prstGeom>
          <a:noFill/>
          <a:ln>
            <a:noFill/>
          </a:ln>
        </p:spPr>
      </p:pic>
      <p:sp>
        <p:nvSpPr>
          <p:cNvPr id="248" name="Google Shape;248;p28"/>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rgbClr val="FFC000"/>
                </a:solidFill>
              </a:rPr>
              <a:t>BACKGROUND  </a:t>
            </a:r>
            <a:r>
              <a:rPr lang="en-US" sz="1050">
                <a:solidFill>
                  <a:schemeClr val="lt1"/>
                </a:solidFill>
              </a:rPr>
              <a:t>        THEORY          DESIGN          METHODS          MERIT &amp; IMPACTS          ACKNOWLEDGEMENTS</a:t>
            </a:r>
            <a:endParaRPr>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pic>
        <p:nvPicPr>
          <p:cNvPr descr="FHD0350.JPG" id="253" name="Google Shape;253;p29"/>
          <p:cNvPicPr preferRelativeResize="0"/>
          <p:nvPr/>
        </p:nvPicPr>
        <p:blipFill rotWithShape="1">
          <a:blip r:embed="rId3">
            <a:alphaModFix/>
          </a:blip>
          <a:srcRect b="0" l="0" r="0" t="0"/>
          <a:stretch/>
        </p:blipFill>
        <p:spPr>
          <a:xfrm>
            <a:off x="8610" y="669962"/>
            <a:ext cx="9135390" cy="5138655"/>
          </a:xfrm>
          <a:prstGeom prst="rect">
            <a:avLst/>
          </a:prstGeom>
          <a:noFill/>
          <a:ln>
            <a:noFill/>
          </a:ln>
        </p:spPr>
      </p:pic>
      <p:sp>
        <p:nvSpPr>
          <p:cNvPr id="254" name="Google Shape;254;p29"/>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55" name="Google Shape;255;p29"/>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rgbClr val="FFC000"/>
                </a:solidFill>
              </a:rPr>
              <a:t>BACKGROUND  </a:t>
            </a:r>
            <a:r>
              <a:rPr lang="en-US" sz="1050">
                <a:solidFill>
                  <a:schemeClr val="lt1"/>
                </a:solidFill>
              </a:rPr>
              <a:t>        THEORY          DESIGN          METHODS          MERIT &amp; IMPACTS          ACKNOWLEDGEMENTS</a:t>
            </a:r>
            <a:endParaRPr>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pic>
        <p:nvPicPr>
          <p:cNvPr descr="FullSizeRender.jpg" id="260" name="Google Shape;260;p30"/>
          <p:cNvPicPr preferRelativeResize="0"/>
          <p:nvPr/>
        </p:nvPicPr>
        <p:blipFill rotWithShape="1">
          <a:blip r:embed="rId3">
            <a:alphaModFix/>
          </a:blip>
          <a:srcRect b="0" l="0" r="0" t="0"/>
          <a:stretch/>
        </p:blipFill>
        <p:spPr>
          <a:xfrm>
            <a:off x="0" y="0"/>
            <a:ext cx="5143500" cy="6858000"/>
          </a:xfrm>
          <a:prstGeom prst="rect">
            <a:avLst/>
          </a:prstGeom>
          <a:noFill/>
          <a:ln>
            <a:noFill/>
          </a:ln>
        </p:spPr>
      </p:pic>
      <p:pic>
        <p:nvPicPr>
          <p:cNvPr descr="IMG_3467.JPG" id="261" name="Google Shape;261;p30"/>
          <p:cNvPicPr preferRelativeResize="0"/>
          <p:nvPr/>
        </p:nvPicPr>
        <p:blipFill rotWithShape="1">
          <a:blip r:embed="rId4">
            <a:alphaModFix/>
          </a:blip>
          <a:srcRect b="0" l="0" r="0" t="0"/>
          <a:stretch/>
        </p:blipFill>
        <p:spPr>
          <a:xfrm rot="-5400000">
            <a:off x="3122709" y="860184"/>
            <a:ext cx="6881475" cy="5161107"/>
          </a:xfrm>
          <a:prstGeom prst="rect">
            <a:avLst/>
          </a:prstGeom>
          <a:noFill/>
          <a:ln>
            <a:noFill/>
          </a:ln>
        </p:spPr>
      </p:pic>
      <p:sp>
        <p:nvSpPr>
          <p:cNvPr id="262" name="Google Shape;262;p30"/>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rgbClr val="FFC000"/>
                </a:solidFill>
              </a:rPr>
              <a:t>BACKGROUND  </a:t>
            </a:r>
            <a:r>
              <a:rPr lang="en-US" sz="1050">
                <a:solidFill>
                  <a:schemeClr val="lt1"/>
                </a:solidFill>
              </a:rPr>
              <a:t>        THEORY          DESIGN          METHODS          MERIT &amp; IMPACTS          ACKNOWLEDGEMENTS</a:t>
            </a:r>
            <a:endParaRPr>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pic>
        <p:nvPicPr>
          <p:cNvPr descr="IMG_3467.JPG" id="267" name="Google Shape;267;p31"/>
          <p:cNvPicPr preferRelativeResize="0"/>
          <p:nvPr/>
        </p:nvPicPr>
        <p:blipFill rotWithShape="1">
          <a:blip r:embed="rId3">
            <a:alphaModFix/>
          </a:blip>
          <a:srcRect b="0" l="15775" r="36741" t="0"/>
          <a:stretch/>
        </p:blipFill>
        <p:spPr>
          <a:xfrm rot="-5400000">
            <a:off x="1677423" y="-1397314"/>
            <a:ext cx="5789155" cy="9144000"/>
          </a:xfrm>
          <a:prstGeom prst="rect">
            <a:avLst/>
          </a:prstGeom>
          <a:noFill/>
          <a:ln>
            <a:noFill/>
          </a:ln>
        </p:spPr>
      </p:pic>
      <p:sp>
        <p:nvSpPr>
          <p:cNvPr id="268" name="Google Shape;268;p31"/>
          <p:cNvSpPr txBox="1"/>
          <p:nvPr>
            <p:ph idx="11" type="ftr"/>
          </p:nvPr>
        </p:nvSpPr>
        <p:spPr>
          <a:xfrm>
            <a:off x="-73891" y="6277138"/>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t>BACKGROUND           </a:t>
            </a:r>
            <a:r>
              <a:rPr lang="en-US" sz="1050">
                <a:solidFill>
                  <a:srgbClr val="40749B"/>
                </a:solidFill>
              </a:rPr>
              <a:t>ANECDOTES</a:t>
            </a:r>
            <a:r>
              <a:rPr lang="en-US" sz="1050"/>
              <a:t>            RESEARCH          DISCUSSION          QUESTIONS </a:t>
            </a:r>
            <a:endParaRPr/>
          </a:p>
        </p:txBody>
      </p:sp>
      <p:sp>
        <p:nvSpPr>
          <p:cNvPr id="269" name="Google Shape;269;p31"/>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pic>
        <p:nvPicPr>
          <p:cNvPr descr="IMG_3501.JPG" id="275" name="Google Shape;275;p32"/>
          <p:cNvPicPr preferRelativeResize="0"/>
          <p:nvPr/>
        </p:nvPicPr>
        <p:blipFill rotWithShape="1">
          <a:blip r:embed="rId3">
            <a:alphaModFix/>
          </a:blip>
          <a:srcRect b="0" l="0" r="0" t="0"/>
          <a:stretch/>
        </p:blipFill>
        <p:spPr>
          <a:xfrm>
            <a:off x="0" y="923108"/>
            <a:ext cx="6162366" cy="4621775"/>
          </a:xfrm>
          <a:prstGeom prst="rect">
            <a:avLst/>
          </a:prstGeom>
          <a:noFill/>
          <a:ln>
            <a:noFill/>
          </a:ln>
        </p:spPr>
      </p:pic>
      <p:pic>
        <p:nvPicPr>
          <p:cNvPr descr="IMG_3496.JPG" id="276" name="Google Shape;276;p32"/>
          <p:cNvPicPr preferRelativeResize="0"/>
          <p:nvPr/>
        </p:nvPicPr>
        <p:blipFill rotWithShape="1">
          <a:blip r:embed="rId4">
            <a:alphaModFix/>
          </a:blip>
          <a:srcRect b="0" l="0" r="0" t="0"/>
          <a:stretch/>
        </p:blipFill>
        <p:spPr>
          <a:xfrm rot="5400000">
            <a:off x="5110480" y="1499325"/>
            <a:ext cx="4609738" cy="3457303"/>
          </a:xfrm>
          <a:prstGeom prst="rect">
            <a:avLst/>
          </a:prstGeom>
          <a:noFill/>
          <a:ln>
            <a:noFill/>
          </a:ln>
        </p:spPr>
      </p:pic>
      <p:sp>
        <p:nvSpPr>
          <p:cNvPr id="277" name="Google Shape;277;p32"/>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rgbClr val="FFC000"/>
                </a:solidFill>
              </a:rPr>
              <a:t>BACKGROUND  </a:t>
            </a:r>
            <a:r>
              <a:rPr lang="en-US" sz="1050">
                <a:solidFill>
                  <a:schemeClr val="lt1"/>
                </a:solidFill>
              </a:rPr>
              <a:t>        THEORY          DESIGN          METHODS          MERIT &amp; IMPACTS          ACKNOWLEDGEMENTS</a:t>
            </a:r>
            <a:endParaRPr>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15"/>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AB620D"/>
              </a:buClr>
              <a:buSzPts val="4000"/>
              <a:buFont typeface="Calibri"/>
              <a:buNone/>
            </a:pPr>
            <a:r>
              <a:rPr b="1" lang="en-US" sz="4000">
                <a:solidFill>
                  <a:srgbClr val="AB620D"/>
                </a:solidFill>
              </a:rPr>
              <a:t>Overview</a:t>
            </a:r>
            <a:endParaRPr b="1" sz="4000">
              <a:solidFill>
                <a:srgbClr val="AB620D"/>
              </a:solidFill>
            </a:endParaRPr>
          </a:p>
        </p:txBody>
      </p:sp>
      <p:sp>
        <p:nvSpPr>
          <p:cNvPr id="115" name="Google Shape;115;p15"/>
          <p:cNvSpPr txBox="1"/>
          <p:nvPr>
            <p:ph idx="1" type="body"/>
          </p:nvPr>
        </p:nvSpPr>
        <p:spPr>
          <a:xfrm>
            <a:off x="243840" y="2072640"/>
            <a:ext cx="7175827" cy="3651504"/>
          </a:xfrm>
          <a:prstGeom prst="rect">
            <a:avLst/>
          </a:prstGeom>
          <a:noFill/>
          <a:ln>
            <a:noFill/>
          </a:ln>
        </p:spPr>
        <p:txBody>
          <a:bodyPr anchorCtr="0" anchor="t" bIns="45700" lIns="0" spcFirstLastPara="1" rIns="0" wrap="square" tIns="45700">
            <a:noAutofit/>
          </a:bodyPr>
          <a:lstStyle/>
          <a:p>
            <a:pPr indent="-571500" lvl="0" marL="571500" rtl="0" algn="l">
              <a:lnSpc>
                <a:spcPct val="80000"/>
              </a:lnSpc>
              <a:spcBef>
                <a:spcPts val="0"/>
              </a:spcBef>
              <a:spcAft>
                <a:spcPts val="0"/>
              </a:spcAft>
              <a:buSzPts val="2800"/>
              <a:buFont typeface="Calibri"/>
              <a:buAutoNum type="romanUcPeriod"/>
            </a:pPr>
            <a:r>
              <a:rPr lang="en-US" sz="2800"/>
              <a:t>Background &amp; Context </a:t>
            </a:r>
            <a:endParaRPr/>
          </a:p>
          <a:p>
            <a:pPr indent="-571500" lvl="0" marL="571500" rtl="0" algn="l">
              <a:lnSpc>
                <a:spcPct val="80000"/>
              </a:lnSpc>
              <a:spcBef>
                <a:spcPts val="1400"/>
              </a:spcBef>
              <a:spcAft>
                <a:spcPts val="0"/>
              </a:spcAft>
              <a:buSzPts val="2800"/>
              <a:buFont typeface="Calibri"/>
              <a:buAutoNum type="romanUcPeriod"/>
            </a:pPr>
            <a:r>
              <a:rPr lang="en-US" sz="2800"/>
              <a:t>Theoretical Framework</a:t>
            </a:r>
            <a:endParaRPr/>
          </a:p>
          <a:p>
            <a:pPr indent="-571500" lvl="0" marL="571500" rtl="0" algn="l">
              <a:lnSpc>
                <a:spcPct val="80000"/>
              </a:lnSpc>
              <a:spcBef>
                <a:spcPts val="1400"/>
              </a:spcBef>
              <a:spcAft>
                <a:spcPts val="0"/>
              </a:spcAft>
              <a:buSzPts val="2800"/>
              <a:buFont typeface="Calibri"/>
              <a:buAutoNum type="romanUcPeriod"/>
            </a:pPr>
            <a:r>
              <a:rPr lang="en-US" sz="2800"/>
              <a:t>Research Design</a:t>
            </a:r>
            <a:endParaRPr/>
          </a:p>
          <a:p>
            <a:pPr indent="-571500" lvl="1" marL="864108" rtl="0" algn="l">
              <a:lnSpc>
                <a:spcPct val="80000"/>
              </a:lnSpc>
              <a:spcBef>
                <a:spcPts val="400"/>
              </a:spcBef>
              <a:spcAft>
                <a:spcPts val="0"/>
              </a:spcAft>
              <a:buSzPts val="2400"/>
              <a:buFont typeface="Noto Sans Symbols"/>
              <a:buChar char="❖"/>
            </a:pPr>
            <a:r>
              <a:rPr lang="en-US" sz="2400"/>
              <a:t>Objectives &amp; Questions</a:t>
            </a:r>
            <a:endParaRPr/>
          </a:p>
          <a:p>
            <a:pPr indent="-571500" lvl="0" marL="571500" rtl="0" algn="l">
              <a:lnSpc>
                <a:spcPct val="80000"/>
              </a:lnSpc>
              <a:spcBef>
                <a:spcPts val="1600"/>
              </a:spcBef>
              <a:spcAft>
                <a:spcPts val="0"/>
              </a:spcAft>
              <a:buSzPts val="2800"/>
              <a:buFont typeface="Calibri"/>
              <a:buAutoNum type="romanUcPeriod"/>
            </a:pPr>
            <a:r>
              <a:rPr lang="en-US" sz="2800"/>
              <a:t>Methodology</a:t>
            </a:r>
            <a:endParaRPr/>
          </a:p>
          <a:p>
            <a:pPr indent="-571500" lvl="0" marL="571500" rtl="0" algn="l">
              <a:lnSpc>
                <a:spcPct val="80000"/>
              </a:lnSpc>
              <a:spcBef>
                <a:spcPts val="1400"/>
              </a:spcBef>
              <a:spcAft>
                <a:spcPts val="0"/>
              </a:spcAft>
              <a:buSzPts val="2800"/>
              <a:buFont typeface="Calibri"/>
              <a:buAutoNum type="romanUcPeriod"/>
            </a:pPr>
            <a:r>
              <a:rPr lang="en-US" sz="2800"/>
              <a:t>Intellectual Merit &amp; Broader Impacts</a:t>
            </a:r>
            <a:endParaRPr/>
          </a:p>
          <a:p>
            <a:pPr indent="-571500" lvl="0" marL="571500" rtl="0" algn="l">
              <a:lnSpc>
                <a:spcPct val="80000"/>
              </a:lnSpc>
              <a:spcBef>
                <a:spcPts val="1400"/>
              </a:spcBef>
              <a:spcAft>
                <a:spcPts val="0"/>
              </a:spcAft>
              <a:buSzPts val="2800"/>
              <a:buFont typeface="Calibri"/>
              <a:buAutoNum type="romanUcPeriod"/>
            </a:pPr>
            <a:r>
              <a:rPr lang="en-US" sz="2800"/>
              <a:t>Acknowledgements &amp; References</a:t>
            </a:r>
            <a:endParaRPr/>
          </a:p>
          <a:p>
            <a:pPr indent="-393700" lvl="0" marL="571500" rtl="0" algn="l">
              <a:lnSpc>
                <a:spcPct val="80000"/>
              </a:lnSpc>
              <a:spcBef>
                <a:spcPts val="1400"/>
              </a:spcBef>
              <a:spcAft>
                <a:spcPts val="0"/>
              </a:spcAft>
              <a:buSzPts val="2800"/>
              <a:buFont typeface="Calibri"/>
              <a:buNone/>
            </a:pPr>
            <a:r>
              <a:t/>
            </a:r>
            <a:endParaRPr sz="2800"/>
          </a:p>
        </p:txBody>
      </p:sp>
      <p:sp>
        <p:nvSpPr>
          <p:cNvPr id="116" name="Google Shape;116;p15"/>
          <p:cNvSpPr txBox="1"/>
          <p:nvPr>
            <p:ph idx="11" type="ftr"/>
          </p:nvPr>
        </p:nvSpPr>
        <p:spPr>
          <a:xfrm>
            <a:off x="-73891" y="6277138"/>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t>BACKGROUND          THEORY          DESIGN          METHODS          MERIT &amp; IMPACTS          ACKNOWLEDGEMENTS</a:t>
            </a:r>
            <a:endParaRPr/>
          </a:p>
        </p:txBody>
      </p:sp>
      <p:sp>
        <p:nvSpPr>
          <p:cNvPr id="117" name="Google Shape;117;p15"/>
          <p:cNvSpPr txBox="1"/>
          <p:nvPr>
            <p:ph idx="12" type="sldNum"/>
          </p:nvPr>
        </p:nvSpPr>
        <p:spPr>
          <a:xfrm>
            <a:off x="8086090" y="646142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18" name="Google Shape;118;p15"/>
          <p:cNvPicPr preferRelativeResize="0"/>
          <p:nvPr/>
        </p:nvPicPr>
        <p:blipFill rotWithShape="1">
          <a:blip r:embed="rId3">
            <a:alphaModFix/>
          </a:blip>
          <a:srcRect b="0" l="0" r="0" t="0"/>
          <a:stretch/>
        </p:blipFill>
        <p:spPr>
          <a:xfrm>
            <a:off x="6382799" y="2041191"/>
            <a:ext cx="2567237" cy="342298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pic>
        <p:nvPicPr>
          <p:cNvPr descr="IMG_3777.JPG" id="283" name="Google Shape;283;p33"/>
          <p:cNvPicPr preferRelativeResize="0"/>
          <p:nvPr/>
        </p:nvPicPr>
        <p:blipFill rotWithShape="1">
          <a:blip r:embed="rId3">
            <a:alphaModFix/>
          </a:blip>
          <a:srcRect b="0" l="0" r="0" t="0"/>
          <a:stretch/>
        </p:blipFill>
        <p:spPr>
          <a:xfrm>
            <a:off x="0" y="616450"/>
            <a:ext cx="9144000" cy="5133838"/>
          </a:xfrm>
          <a:prstGeom prst="rect">
            <a:avLst/>
          </a:prstGeom>
          <a:noFill/>
          <a:ln>
            <a:noFill/>
          </a:ln>
        </p:spPr>
      </p:pic>
      <p:sp>
        <p:nvSpPr>
          <p:cNvPr id="284" name="Google Shape;284;p33"/>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rgbClr val="FFC000"/>
                </a:solidFill>
              </a:rPr>
              <a:t>BACKGROUND  </a:t>
            </a:r>
            <a:r>
              <a:rPr lang="en-US" sz="1050">
                <a:solidFill>
                  <a:schemeClr val="lt1"/>
                </a:solidFill>
              </a:rPr>
              <a:t>        THEORY          DESIGN          METHODS          MERIT &amp; IMPACTS          ACKNOWLEDGEMENTS</a:t>
            </a:r>
            <a:endParaRPr>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pic>
        <p:nvPicPr>
          <p:cNvPr descr="IMG_3639.JPG" id="290" name="Google Shape;290;p34"/>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291" name="Google Shape;291;p34"/>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rgbClr val="FFC000"/>
                </a:solidFill>
              </a:rPr>
              <a:t>BACKGROUND  </a:t>
            </a:r>
            <a:r>
              <a:rPr lang="en-US" sz="1050">
                <a:solidFill>
                  <a:schemeClr val="lt1"/>
                </a:solidFill>
              </a:rPr>
              <a:t>        THEORY          DESIGN          METHODS          MERIT &amp; IMPACTS          ACKNOWLEDGEMENTS</a:t>
            </a:r>
            <a:endParaRPr>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pic>
        <p:nvPicPr>
          <p:cNvPr descr="IMG_3501.JPG" id="297" name="Google Shape;297;p35"/>
          <p:cNvPicPr preferRelativeResize="0"/>
          <p:nvPr/>
        </p:nvPicPr>
        <p:blipFill rotWithShape="1">
          <a:blip r:embed="rId3">
            <a:alphaModFix/>
          </a:blip>
          <a:srcRect b="0" l="0" r="0" t="0"/>
          <a:stretch/>
        </p:blipFill>
        <p:spPr>
          <a:xfrm>
            <a:off x="0" y="923108"/>
            <a:ext cx="6162366" cy="4621775"/>
          </a:xfrm>
          <a:prstGeom prst="rect">
            <a:avLst/>
          </a:prstGeom>
          <a:noFill/>
          <a:ln>
            <a:noFill/>
          </a:ln>
        </p:spPr>
      </p:pic>
      <p:pic>
        <p:nvPicPr>
          <p:cNvPr descr="IMG_3496.JPG" id="298" name="Google Shape;298;p35"/>
          <p:cNvPicPr preferRelativeResize="0"/>
          <p:nvPr/>
        </p:nvPicPr>
        <p:blipFill rotWithShape="1">
          <a:blip r:embed="rId4">
            <a:alphaModFix/>
          </a:blip>
          <a:srcRect b="0" l="0" r="0" t="0"/>
          <a:stretch/>
        </p:blipFill>
        <p:spPr>
          <a:xfrm rot="5400000">
            <a:off x="5110480" y="1499325"/>
            <a:ext cx="4609738" cy="3457303"/>
          </a:xfrm>
          <a:prstGeom prst="rect">
            <a:avLst/>
          </a:prstGeom>
          <a:noFill/>
          <a:ln>
            <a:noFill/>
          </a:ln>
        </p:spPr>
      </p:pic>
      <p:sp>
        <p:nvSpPr>
          <p:cNvPr id="299" name="Google Shape;299;p35"/>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rgbClr val="FFC000"/>
                </a:solidFill>
              </a:rPr>
              <a:t>BACKGROUND  </a:t>
            </a:r>
            <a:r>
              <a:rPr lang="en-US" sz="1050">
                <a:solidFill>
                  <a:schemeClr val="lt1"/>
                </a:solidFill>
              </a:rPr>
              <a:t>        THEORY          DESIGN          METHODS          MERIT &amp; IMPACTS          ACKNOWLEDGEMENTS</a:t>
            </a:r>
            <a:endParaRPr>
              <a:solidFill>
                <a:schemeClr val="lt1"/>
              </a:solidFill>
            </a:endParaRPr>
          </a:p>
        </p:txBody>
      </p:sp>
      <p:pic>
        <p:nvPicPr>
          <p:cNvPr id="300" name="Google Shape;300;p35"/>
          <p:cNvPicPr preferRelativeResize="0"/>
          <p:nvPr/>
        </p:nvPicPr>
        <p:blipFill rotWithShape="1">
          <a:blip r:embed="rId5">
            <a:alphaModFix/>
          </a:blip>
          <a:srcRect b="0" l="0" r="0" t="0"/>
          <a:stretch/>
        </p:blipFill>
        <p:spPr>
          <a:xfrm>
            <a:off x="2913" y="173138"/>
            <a:ext cx="9144000" cy="6121713"/>
          </a:xfrm>
          <a:prstGeom prst="rect">
            <a:avLst/>
          </a:prstGeom>
          <a:noFill/>
          <a:ln>
            <a:noFill/>
          </a:ln>
        </p:spPr>
      </p:pic>
      <p:pic>
        <p:nvPicPr>
          <p:cNvPr id="301" name="Google Shape;301;p35"/>
          <p:cNvPicPr preferRelativeResize="0"/>
          <p:nvPr/>
        </p:nvPicPr>
        <p:blipFill rotWithShape="1">
          <a:blip r:embed="rId6">
            <a:alphaModFix/>
          </a:blip>
          <a:srcRect b="0" l="0" r="0" t="0"/>
          <a:stretch/>
        </p:blipFill>
        <p:spPr>
          <a:xfrm>
            <a:off x="223204" y="291351"/>
            <a:ext cx="3252285" cy="2132053"/>
          </a:xfrm>
          <a:prstGeom prst="rect">
            <a:avLst/>
          </a:prstGeom>
          <a:noFill/>
          <a:ln cap="flat" cmpd="sng" w="9525">
            <a:solidFill>
              <a:srgbClr val="FEF8F0"/>
            </a:solidFill>
            <a:prstDash val="solid"/>
            <a:round/>
            <a:headEnd len="sm" w="sm" type="none"/>
            <a:tailEnd len="sm" w="sm" type="none"/>
          </a:ln>
        </p:spPr>
      </p:pic>
      <p:pic>
        <p:nvPicPr>
          <p:cNvPr id="302" name="Google Shape;302;p35"/>
          <p:cNvPicPr preferRelativeResize="0"/>
          <p:nvPr/>
        </p:nvPicPr>
        <p:blipFill rotWithShape="1">
          <a:blip r:embed="rId7">
            <a:alphaModFix/>
          </a:blip>
          <a:srcRect b="0" l="0" r="0" t="0"/>
          <a:stretch/>
        </p:blipFill>
        <p:spPr>
          <a:xfrm>
            <a:off x="223204" y="4381257"/>
            <a:ext cx="1605596" cy="1795383"/>
          </a:xfrm>
          <a:prstGeom prst="rect">
            <a:avLst/>
          </a:prstGeom>
          <a:noFill/>
          <a:ln>
            <a:noFill/>
          </a:ln>
        </p:spPr>
      </p:pic>
      <p:sp>
        <p:nvSpPr>
          <p:cNvPr id="303" name="Google Shape;303;p35"/>
          <p:cNvSpPr txBox="1"/>
          <p:nvPr/>
        </p:nvSpPr>
        <p:spPr>
          <a:xfrm>
            <a:off x="921627" y="2597505"/>
            <a:ext cx="7485527" cy="1543541"/>
          </a:xfrm>
          <a:prstGeom prst="rect">
            <a:avLst/>
          </a:prstGeom>
          <a:solidFill>
            <a:srgbClr val="DF9677">
              <a:alpha val="69803"/>
            </a:srgbClr>
          </a:solidFill>
          <a:ln cap="flat" cmpd="sng" w="12700">
            <a:solidFill>
              <a:schemeClr val="accent1"/>
            </a:solidFill>
            <a:prstDash val="solid"/>
            <a:round/>
            <a:headEnd len="sm" w="sm" type="none"/>
            <a:tailEnd len="sm" w="sm" type="none"/>
          </a:ln>
        </p:spPr>
        <p:txBody>
          <a:bodyPr anchorCtr="0" anchor="b" bIns="45700" lIns="91425" spcFirstLastPara="1" rIns="91425" wrap="square" tIns="45700">
            <a:noAutofit/>
          </a:bodyPr>
          <a:lstStyle/>
          <a:p>
            <a:pPr indent="0" lvl="0" marL="0" marR="0" rtl="0" algn="ctr">
              <a:lnSpc>
                <a:spcPct val="85000"/>
              </a:lnSpc>
              <a:spcBef>
                <a:spcPts val="0"/>
              </a:spcBef>
              <a:spcAft>
                <a:spcPts val="0"/>
              </a:spcAft>
              <a:buClr>
                <a:schemeClr val="dk1"/>
              </a:buClr>
              <a:buSzPts val="2400"/>
              <a:buFont typeface="Calibri"/>
              <a:buNone/>
            </a:pPr>
            <a:r>
              <a:t/>
            </a:r>
            <a:endParaRPr b="1" sz="2400">
              <a:solidFill>
                <a:schemeClr val="dk1"/>
              </a:solidFill>
              <a:latin typeface="Calibri"/>
              <a:ea typeface="Calibri"/>
              <a:cs typeface="Calibri"/>
              <a:sym typeface="Calibri"/>
            </a:endParaRPr>
          </a:p>
        </p:txBody>
      </p:sp>
      <p:sp>
        <p:nvSpPr>
          <p:cNvPr id="304" name="Google Shape;304;p35"/>
          <p:cNvSpPr txBox="1"/>
          <p:nvPr/>
        </p:nvSpPr>
        <p:spPr>
          <a:xfrm>
            <a:off x="1183837" y="1554865"/>
            <a:ext cx="6776325" cy="2387016"/>
          </a:xfrm>
          <a:prstGeom prst="rect">
            <a:avLst/>
          </a:prstGeom>
          <a:noFill/>
          <a:ln>
            <a:noFill/>
          </a:ln>
        </p:spPr>
        <p:txBody>
          <a:bodyPr anchorCtr="0" anchor="t" bIns="45700" lIns="91425" spcFirstLastPara="1" rIns="91425" wrap="square" tIns="45700">
            <a:noAutofit/>
          </a:bodyPr>
          <a:lstStyle/>
          <a:p>
            <a:pPr indent="0" lvl="0" marL="91440" marR="0" rtl="0" algn="l">
              <a:lnSpc>
                <a:spcPct val="90000"/>
              </a:lnSpc>
              <a:spcBef>
                <a:spcPts val="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9144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9144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127000" lvl="0" marL="91440" marR="0" rtl="0" algn="ctr">
              <a:lnSpc>
                <a:spcPct val="90000"/>
              </a:lnSpc>
              <a:spcBef>
                <a:spcPts val="1400"/>
              </a:spcBef>
              <a:spcAft>
                <a:spcPts val="0"/>
              </a:spcAft>
              <a:buClr>
                <a:schemeClr val="accent1"/>
              </a:buClr>
              <a:buSzPts val="2000"/>
              <a:buFont typeface="Calibri"/>
              <a:buChar char=" "/>
            </a:pPr>
            <a:r>
              <a:rPr lang="en-US" sz="2000">
                <a:solidFill>
                  <a:schemeClr val="dk1"/>
                </a:solidFill>
                <a:latin typeface="Calibri"/>
                <a:ea typeface="Calibri"/>
                <a:cs typeface="Calibri"/>
                <a:sym typeface="Calibri"/>
              </a:rPr>
              <a:t>How do these intensely spatial spiritual realities, where deity citadels also occupy space, influence the spatial dimensions of conservation initiatives for BNCs and WBHs?</a:t>
            </a:r>
            <a:endParaRPr sz="20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Google Shape;310;p36"/>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4800"/>
              <a:buFont typeface="Calibri"/>
              <a:buNone/>
            </a:pPr>
            <a:r>
              <a:rPr b="1" lang="en-US"/>
              <a:t>Theoretical Framework</a:t>
            </a:r>
            <a:br>
              <a:rPr b="1" lang="en-US"/>
            </a:br>
            <a:r>
              <a:rPr i="1" lang="en-US" sz="2800"/>
              <a:t>Overview</a:t>
            </a:r>
            <a:endParaRPr i="1" sz="2800"/>
          </a:p>
        </p:txBody>
      </p:sp>
      <p:sp>
        <p:nvSpPr>
          <p:cNvPr id="311" name="Google Shape;311;p36"/>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312" name="Google Shape;312;p36"/>
          <p:cNvGrpSpPr/>
          <p:nvPr/>
        </p:nvGrpSpPr>
        <p:grpSpPr>
          <a:xfrm>
            <a:off x="824717" y="1845734"/>
            <a:ext cx="7540284" cy="4023360"/>
            <a:chOff x="1758" y="0"/>
            <a:chExt cx="7540284" cy="4023360"/>
          </a:xfrm>
        </p:grpSpPr>
        <p:sp>
          <p:nvSpPr>
            <p:cNvPr id="313" name="Google Shape;313;p36"/>
            <p:cNvSpPr/>
            <p:nvPr/>
          </p:nvSpPr>
          <p:spPr>
            <a:xfrm>
              <a:off x="1758" y="0"/>
              <a:ext cx="1843590" cy="4023360"/>
            </a:xfrm>
            <a:prstGeom prst="roundRect">
              <a:avLst>
                <a:gd fmla="val 10000" name="adj"/>
              </a:avLst>
            </a:prstGeom>
            <a:solidFill>
              <a:srgbClr val="BB582B"/>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6"/>
            <p:cNvSpPr txBox="1"/>
            <p:nvPr/>
          </p:nvSpPr>
          <p:spPr>
            <a:xfrm>
              <a:off x="1758" y="1609344"/>
              <a:ext cx="1843590" cy="1609344"/>
            </a:xfrm>
            <a:prstGeom prst="rect">
              <a:avLst/>
            </a:prstGeom>
            <a:noFill/>
            <a:ln>
              <a:noFill/>
            </a:ln>
          </p:spPr>
          <p:txBody>
            <a:bodyPr anchorCtr="0" anchor="ctr" bIns="135125" lIns="135125" spcFirstLastPara="1" rIns="135125" wrap="square" tIns="135125">
              <a:noAutofit/>
            </a:bodyPr>
            <a:lstStyle/>
            <a:p>
              <a:pPr indent="0" lvl="0" marL="0" marR="0" rtl="0" algn="ctr">
                <a:lnSpc>
                  <a:spcPct val="90000"/>
                </a:lnSpc>
                <a:spcBef>
                  <a:spcPts val="0"/>
                </a:spcBef>
                <a:spcAft>
                  <a:spcPts val="0"/>
                </a:spcAft>
                <a:buNone/>
              </a:pPr>
              <a:r>
                <a:rPr lang="en-US" sz="1900">
                  <a:solidFill>
                    <a:schemeClr val="lt1"/>
                  </a:solidFill>
                  <a:latin typeface="Calibri"/>
                  <a:ea typeface="Calibri"/>
                  <a:cs typeface="Calibri"/>
                  <a:sym typeface="Calibri"/>
                </a:rPr>
                <a:t>Towards </a:t>
              </a:r>
              <a:r>
                <a:rPr i="1" lang="en-US" sz="1900" u="none">
                  <a:solidFill>
                    <a:schemeClr val="lt1"/>
                  </a:solidFill>
                  <a:latin typeface="Calibri"/>
                  <a:ea typeface="Calibri"/>
                  <a:cs typeface="Calibri"/>
                  <a:sym typeface="Calibri"/>
                </a:rPr>
                <a:t>spatializing ontology </a:t>
              </a:r>
              <a:r>
                <a:rPr lang="en-US" sz="1900">
                  <a:solidFill>
                    <a:schemeClr val="lt1"/>
                  </a:solidFill>
                  <a:latin typeface="Calibri"/>
                  <a:ea typeface="Calibri"/>
                  <a:cs typeface="Calibri"/>
                  <a:sym typeface="Calibri"/>
                </a:rPr>
                <a:t>in conservation research</a:t>
              </a:r>
              <a:endParaRPr sz="1900">
                <a:solidFill>
                  <a:schemeClr val="lt1"/>
                </a:solidFill>
                <a:latin typeface="Calibri"/>
                <a:ea typeface="Calibri"/>
                <a:cs typeface="Calibri"/>
                <a:sym typeface="Calibri"/>
              </a:endParaRPr>
            </a:p>
          </p:txBody>
        </p:sp>
        <p:sp>
          <p:nvSpPr>
            <p:cNvPr id="315" name="Google Shape;315;p36"/>
            <p:cNvSpPr/>
            <p:nvPr/>
          </p:nvSpPr>
          <p:spPr>
            <a:xfrm>
              <a:off x="253664" y="241401"/>
              <a:ext cx="1339778" cy="1339778"/>
            </a:xfrm>
            <a:prstGeom prst="flowChartAlternateProcess">
              <a:avLst/>
            </a:prstGeom>
            <a:blipFill rotWithShape="1">
              <a:blip r:embed="rId3">
                <a:alphaModFix/>
              </a:blip>
              <a:stretch>
                <a:fillRect b="0" l="0" r="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6"/>
            <p:cNvSpPr/>
            <p:nvPr/>
          </p:nvSpPr>
          <p:spPr>
            <a:xfrm>
              <a:off x="1900656" y="0"/>
              <a:ext cx="1843590" cy="4023360"/>
            </a:xfrm>
            <a:prstGeom prst="roundRect">
              <a:avLst>
                <a:gd fmla="val 10000" name="adj"/>
              </a:avLst>
            </a:prstGeom>
            <a:solidFill>
              <a:srgbClr val="A8573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6"/>
            <p:cNvSpPr txBox="1"/>
            <p:nvPr/>
          </p:nvSpPr>
          <p:spPr>
            <a:xfrm>
              <a:off x="1900656" y="1609344"/>
              <a:ext cx="1843590" cy="1609344"/>
            </a:xfrm>
            <a:prstGeom prst="rect">
              <a:avLst/>
            </a:prstGeom>
            <a:noFill/>
            <a:ln>
              <a:noFill/>
            </a:ln>
          </p:spPr>
          <p:txBody>
            <a:bodyPr anchorCtr="0" anchor="ctr" bIns="135125" lIns="135125" spcFirstLastPara="1" rIns="135125" wrap="square" tIns="135125">
              <a:noAutofit/>
            </a:bodyPr>
            <a:lstStyle/>
            <a:p>
              <a:pPr indent="0" lvl="0" marL="0" marR="0" rtl="0" algn="ctr">
                <a:lnSpc>
                  <a:spcPct val="90000"/>
                </a:lnSpc>
                <a:spcBef>
                  <a:spcPts val="0"/>
                </a:spcBef>
                <a:spcAft>
                  <a:spcPts val="0"/>
                </a:spcAft>
                <a:buNone/>
              </a:pPr>
              <a:r>
                <a:rPr lang="en-US" sz="1900">
                  <a:solidFill>
                    <a:schemeClr val="lt1"/>
                  </a:solidFill>
                  <a:latin typeface="Calibri"/>
                  <a:ea typeface="Calibri"/>
                  <a:cs typeface="Calibri"/>
                  <a:sym typeface="Calibri"/>
                </a:rPr>
                <a:t>Conservation Science </a:t>
              </a:r>
              <a:endParaRPr/>
            </a:p>
            <a:p>
              <a:pPr indent="0" lvl="0" marL="0" marR="0" rtl="0" algn="ctr">
                <a:lnSpc>
                  <a:spcPct val="90000"/>
                </a:lnSpc>
                <a:spcBef>
                  <a:spcPts val="665"/>
                </a:spcBef>
                <a:spcAft>
                  <a:spcPts val="0"/>
                </a:spcAft>
                <a:buNone/>
              </a:pPr>
              <a:r>
                <a:rPr lang="en-US" sz="1900">
                  <a:solidFill>
                    <a:schemeClr val="lt1"/>
                  </a:solidFill>
                  <a:latin typeface="Calibri"/>
                  <a:ea typeface="Calibri"/>
                  <a:cs typeface="Calibri"/>
                  <a:sym typeface="Calibri"/>
                </a:rPr>
                <a:t>&amp; the Politics of Knowledge</a:t>
              </a:r>
              <a:endParaRPr sz="1900">
                <a:solidFill>
                  <a:schemeClr val="lt1"/>
                </a:solidFill>
                <a:latin typeface="Calibri"/>
                <a:ea typeface="Calibri"/>
                <a:cs typeface="Calibri"/>
                <a:sym typeface="Calibri"/>
              </a:endParaRPr>
            </a:p>
          </p:txBody>
        </p:sp>
        <p:sp>
          <p:nvSpPr>
            <p:cNvPr id="318" name="Google Shape;318;p36"/>
            <p:cNvSpPr/>
            <p:nvPr/>
          </p:nvSpPr>
          <p:spPr>
            <a:xfrm>
              <a:off x="2152562" y="241401"/>
              <a:ext cx="1339778" cy="1339778"/>
            </a:xfrm>
            <a:prstGeom prst="ellipse">
              <a:avLst/>
            </a:prstGeom>
            <a:blipFill rotWithShape="1">
              <a:blip r:embed="rId4">
                <a:alphaModFix/>
              </a:blip>
              <a:stretch>
                <a:fillRect b="0" l="-17999" r="-17997"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6"/>
            <p:cNvSpPr/>
            <p:nvPr/>
          </p:nvSpPr>
          <p:spPr>
            <a:xfrm>
              <a:off x="3799554" y="0"/>
              <a:ext cx="1843590" cy="4023360"/>
            </a:xfrm>
            <a:prstGeom prst="roundRect">
              <a:avLst>
                <a:gd fmla="val 10000" name="adj"/>
              </a:avLst>
            </a:prstGeom>
            <a:solidFill>
              <a:srgbClr val="965639"/>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6"/>
            <p:cNvSpPr txBox="1"/>
            <p:nvPr/>
          </p:nvSpPr>
          <p:spPr>
            <a:xfrm>
              <a:off x="3799554" y="1609344"/>
              <a:ext cx="1843590" cy="1609344"/>
            </a:xfrm>
            <a:prstGeom prst="rect">
              <a:avLst/>
            </a:prstGeom>
            <a:noFill/>
            <a:ln>
              <a:noFill/>
            </a:ln>
          </p:spPr>
          <p:txBody>
            <a:bodyPr anchorCtr="0" anchor="ctr" bIns="135125" lIns="135125" spcFirstLastPara="1" rIns="135125" wrap="square" tIns="135125">
              <a:noAutofit/>
            </a:bodyPr>
            <a:lstStyle/>
            <a:p>
              <a:pPr indent="0" lvl="0" marL="0" marR="0" rtl="0" algn="ctr">
                <a:lnSpc>
                  <a:spcPct val="90000"/>
                </a:lnSpc>
                <a:spcBef>
                  <a:spcPts val="0"/>
                </a:spcBef>
                <a:spcAft>
                  <a:spcPts val="0"/>
                </a:spcAft>
                <a:buNone/>
              </a:pPr>
              <a:r>
                <a:rPr lang="en-US" sz="1900">
                  <a:solidFill>
                    <a:schemeClr val="lt1"/>
                  </a:solidFill>
                  <a:latin typeface="Calibri"/>
                  <a:ea typeface="Calibri"/>
                  <a:cs typeface="Calibri"/>
                  <a:sym typeface="Calibri"/>
                </a:rPr>
                <a:t>Critical Geography </a:t>
              </a:r>
              <a:endParaRPr/>
            </a:p>
            <a:p>
              <a:pPr indent="0" lvl="0" marL="0" marR="0" rtl="0" algn="ctr">
                <a:lnSpc>
                  <a:spcPct val="90000"/>
                </a:lnSpc>
                <a:spcBef>
                  <a:spcPts val="665"/>
                </a:spcBef>
                <a:spcAft>
                  <a:spcPts val="0"/>
                </a:spcAft>
                <a:buNone/>
              </a:pPr>
              <a:r>
                <a:rPr lang="en-US" sz="1900">
                  <a:solidFill>
                    <a:schemeClr val="lt1"/>
                  </a:solidFill>
                  <a:latin typeface="Calibri"/>
                  <a:ea typeface="Calibri"/>
                  <a:cs typeface="Calibri"/>
                  <a:sym typeface="Calibri"/>
                </a:rPr>
                <a:t>&amp; the Politics of Scale</a:t>
              </a:r>
              <a:endParaRPr sz="1900">
                <a:solidFill>
                  <a:schemeClr val="lt1"/>
                </a:solidFill>
                <a:latin typeface="Calibri"/>
                <a:ea typeface="Calibri"/>
                <a:cs typeface="Calibri"/>
                <a:sym typeface="Calibri"/>
              </a:endParaRPr>
            </a:p>
          </p:txBody>
        </p:sp>
        <p:sp>
          <p:nvSpPr>
            <p:cNvPr id="321" name="Google Shape;321;p36"/>
            <p:cNvSpPr/>
            <p:nvPr/>
          </p:nvSpPr>
          <p:spPr>
            <a:xfrm>
              <a:off x="4051459" y="241401"/>
              <a:ext cx="1339778" cy="1339778"/>
            </a:xfrm>
            <a:prstGeom prst="ellipse">
              <a:avLst/>
            </a:prstGeom>
            <a:blipFill rotWithShape="1">
              <a:blip r:embed="rId5">
                <a:alphaModFix/>
              </a:blip>
              <a:stretch>
                <a:fillRect b="0" l="-71998" r="-71998"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6"/>
            <p:cNvSpPr/>
            <p:nvPr/>
          </p:nvSpPr>
          <p:spPr>
            <a:xfrm>
              <a:off x="5698452" y="0"/>
              <a:ext cx="1843590" cy="4023360"/>
            </a:xfrm>
            <a:prstGeom prst="roundRect">
              <a:avLst>
                <a:gd fmla="val 10000" name="adj"/>
              </a:avLst>
            </a:prstGeom>
            <a:solidFill>
              <a:srgbClr val="84543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6"/>
            <p:cNvSpPr txBox="1"/>
            <p:nvPr/>
          </p:nvSpPr>
          <p:spPr>
            <a:xfrm>
              <a:off x="5698452" y="1609344"/>
              <a:ext cx="1843590" cy="1609344"/>
            </a:xfrm>
            <a:prstGeom prst="rect">
              <a:avLst/>
            </a:prstGeom>
            <a:noFill/>
            <a:ln>
              <a:noFill/>
            </a:ln>
          </p:spPr>
          <p:txBody>
            <a:bodyPr anchorCtr="0" anchor="ctr" bIns="135125" lIns="135125" spcFirstLastPara="1" rIns="135125" wrap="square" tIns="135125">
              <a:noAutofit/>
            </a:bodyPr>
            <a:lstStyle/>
            <a:p>
              <a:pPr indent="0" lvl="0" marL="0" marR="0" rtl="0" algn="ctr">
                <a:lnSpc>
                  <a:spcPct val="90000"/>
                </a:lnSpc>
                <a:spcBef>
                  <a:spcPts val="0"/>
                </a:spcBef>
                <a:spcAft>
                  <a:spcPts val="0"/>
                </a:spcAft>
                <a:buNone/>
              </a:pPr>
              <a:r>
                <a:rPr lang="en-US" sz="1900">
                  <a:solidFill>
                    <a:schemeClr val="lt1"/>
                  </a:solidFill>
                  <a:latin typeface="Calibri"/>
                  <a:ea typeface="Calibri"/>
                  <a:cs typeface="Calibri"/>
                  <a:sym typeface="Calibri"/>
                </a:rPr>
                <a:t>Anthropology of Landscapes</a:t>
              </a:r>
              <a:endParaRPr/>
            </a:p>
            <a:p>
              <a:pPr indent="0" lvl="0" marL="0" marR="0" rtl="0" algn="ctr">
                <a:lnSpc>
                  <a:spcPct val="90000"/>
                </a:lnSpc>
                <a:spcBef>
                  <a:spcPts val="665"/>
                </a:spcBef>
                <a:spcAft>
                  <a:spcPts val="0"/>
                </a:spcAft>
                <a:buNone/>
              </a:pPr>
              <a:r>
                <a:rPr lang="en-US" sz="1900">
                  <a:solidFill>
                    <a:schemeClr val="lt1"/>
                  </a:solidFill>
                  <a:latin typeface="Calibri"/>
                  <a:ea typeface="Calibri"/>
                  <a:cs typeface="Calibri"/>
                  <a:sym typeface="Calibri"/>
                </a:rPr>
                <a:t> &amp; the Politics of Agency</a:t>
              </a:r>
              <a:endParaRPr sz="1900">
                <a:solidFill>
                  <a:schemeClr val="lt1"/>
                </a:solidFill>
                <a:latin typeface="Calibri"/>
                <a:ea typeface="Calibri"/>
                <a:cs typeface="Calibri"/>
                <a:sym typeface="Calibri"/>
              </a:endParaRPr>
            </a:p>
          </p:txBody>
        </p:sp>
        <p:sp>
          <p:nvSpPr>
            <p:cNvPr id="324" name="Google Shape;324;p36"/>
            <p:cNvSpPr/>
            <p:nvPr/>
          </p:nvSpPr>
          <p:spPr>
            <a:xfrm>
              <a:off x="5950357" y="241401"/>
              <a:ext cx="1339778" cy="1339778"/>
            </a:xfrm>
            <a:prstGeom prst="ellipse">
              <a:avLst/>
            </a:prstGeom>
            <a:blipFill rotWithShape="1">
              <a:blip r:embed="rId6">
                <a:alphaModFix/>
              </a:blip>
              <a:stretch>
                <a:fillRect b="-16998" l="0" r="0" t="-16997"/>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36"/>
            <p:cNvSpPr/>
            <p:nvPr/>
          </p:nvSpPr>
          <p:spPr>
            <a:xfrm>
              <a:off x="301752" y="3218688"/>
              <a:ext cx="6940296" cy="603504"/>
            </a:xfrm>
            <a:prstGeom prst="leftRightArrow">
              <a:avLst>
                <a:gd fmla="val 50000" name="adj1"/>
                <a:gd fmla="val 50000" name="adj2"/>
              </a:avLst>
            </a:prstGeom>
            <a:solidFill>
              <a:srgbClr val="E7D0CB"/>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6" name="Google Shape;326;p36"/>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chemeClr val="lt1"/>
                </a:solidFill>
              </a:rPr>
              <a:t>BACKGROUND</a:t>
            </a:r>
            <a:r>
              <a:rPr lang="en-US" sz="1050">
                <a:solidFill>
                  <a:srgbClr val="FFC000"/>
                </a:solidFill>
              </a:rPr>
              <a:t>  </a:t>
            </a:r>
            <a:r>
              <a:rPr lang="en-US" sz="1050">
                <a:solidFill>
                  <a:schemeClr val="lt1"/>
                </a:solidFill>
              </a:rPr>
              <a:t>        </a:t>
            </a:r>
            <a:r>
              <a:rPr lang="en-US" sz="1050">
                <a:solidFill>
                  <a:srgbClr val="FFC000"/>
                </a:solidFill>
              </a:rPr>
              <a:t>THEORY </a:t>
            </a:r>
            <a:r>
              <a:rPr lang="en-US" sz="1050">
                <a:solidFill>
                  <a:schemeClr val="lt1"/>
                </a:solidFill>
              </a:rPr>
              <a:t>         DESIGN          METHODS          MERIT &amp; IMPACTS          ACKNOWLEDGEMENTS</a:t>
            </a:r>
            <a:endParaRPr>
              <a:solidFill>
                <a:schemeClr val="l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 name="Shape 331"/>
        <p:cNvGrpSpPr/>
        <p:nvPr/>
      </p:nvGrpSpPr>
      <p:grpSpPr>
        <a:xfrm>
          <a:off x="0" y="0"/>
          <a:ext cx="0" cy="0"/>
          <a:chOff x="0" y="0"/>
          <a:chExt cx="0" cy="0"/>
        </a:xfrm>
      </p:grpSpPr>
      <p:sp>
        <p:nvSpPr>
          <p:cNvPr id="332" name="Google Shape;332;p37"/>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AB620D"/>
              </a:buClr>
              <a:buSzPts val="4000"/>
              <a:buFont typeface="Calibri"/>
              <a:buNone/>
            </a:pPr>
            <a:r>
              <a:rPr b="1" lang="en-US" sz="4000">
                <a:solidFill>
                  <a:srgbClr val="AB620D"/>
                </a:solidFill>
              </a:rPr>
              <a:t>Key Terms</a:t>
            </a:r>
            <a:endParaRPr b="1" sz="4000">
              <a:solidFill>
                <a:srgbClr val="AB620D"/>
              </a:solidFill>
            </a:endParaRPr>
          </a:p>
        </p:txBody>
      </p:sp>
      <p:sp>
        <p:nvSpPr>
          <p:cNvPr id="333" name="Google Shape;333;p37"/>
          <p:cNvSpPr txBox="1"/>
          <p:nvPr>
            <p:ph idx="1" type="body"/>
          </p:nvPr>
        </p:nvSpPr>
        <p:spPr>
          <a:xfrm>
            <a:off x="243840" y="2072640"/>
            <a:ext cx="8386047" cy="3651504"/>
          </a:xfrm>
          <a:prstGeom prst="rect">
            <a:avLst/>
          </a:prstGeom>
          <a:noFill/>
          <a:ln>
            <a:noFill/>
          </a:ln>
        </p:spPr>
        <p:txBody>
          <a:bodyPr anchorCtr="0" anchor="t" bIns="45700" lIns="0" spcFirstLastPara="1" rIns="0" wrap="square" tIns="45700">
            <a:noAutofit/>
          </a:bodyPr>
          <a:lstStyle/>
          <a:p>
            <a:pPr indent="-177800" lvl="0" marL="91440" rtl="0" algn="l">
              <a:lnSpc>
                <a:spcPct val="90000"/>
              </a:lnSpc>
              <a:spcBef>
                <a:spcPts val="0"/>
              </a:spcBef>
              <a:spcAft>
                <a:spcPts val="0"/>
              </a:spcAft>
              <a:buSzPts val="2800"/>
              <a:buFont typeface="Noto Sans Symbols"/>
              <a:buChar char="❖"/>
            </a:pPr>
            <a:r>
              <a:rPr b="1" lang="en-US" sz="2800" u="sng"/>
              <a:t> Home range </a:t>
            </a:r>
            <a:r>
              <a:rPr lang="en-US" sz="2800"/>
              <a:t>(</a:t>
            </a:r>
            <a:r>
              <a:rPr i="1" lang="en-US" sz="2800"/>
              <a:t>ecology</a:t>
            </a:r>
            <a:r>
              <a:rPr lang="en-US" sz="2800"/>
              <a:t>): the area in which an animal lives and moves on a periodic basis </a:t>
            </a:r>
            <a:endParaRPr/>
          </a:p>
          <a:p>
            <a:pPr indent="-177800" lvl="0" marL="91440" rtl="0" algn="l">
              <a:lnSpc>
                <a:spcPct val="90000"/>
              </a:lnSpc>
              <a:spcBef>
                <a:spcPts val="1400"/>
              </a:spcBef>
              <a:spcAft>
                <a:spcPts val="0"/>
              </a:spcAft>
              <a:buSzPts val="2800"/>
              <a:buFont typeface="Noto Sans Symbols"/>
              <a:buChar char="❖"/>
            </a:pPr>
            <a:r>
              <a:rPr b="1" lang="en-US" sz="2800" u="sng"/>
              <a:t>Epistemology</a:t>
            </a:r>
            <a:r>
              <a:rPr lang="en-US" sz="2800"/>
              <a:t> (</a:t>
            </a:r>
            <a:r>
              <a:rPr i="1" lang="en-US" sz="2800"/>
              <a:t>anthropology</a:t>
            </a:r>
            <a:r>
              <a:rPr lang="en-US" sz="2800"/>
              <a:t>): system of knowledge, “worldview”</a:t>
            </a:r>
            <a:endParaRPr/>
          </a:p>
          <a:p>
            <a:pPr indent="-177800" lvl="0" marL="91440" rtl="0" algn="l">
              <a:lnSpc>
                <a:spcPct val="90000"/>
              </a:lnSpc>
              <a:spcBef>
                <a:spcPts val="1400"/>
              </a:spcBef>
              <a:spcAft>
                <a:spcPts val="0"/>
              </a:spcAft>
              <a:buSzPts val="2800"/>
              <a:buFont typeface="Noto Sans Symbols"/>
              <a:buChar char="❖"/>
            </a:pPr>
            <a:r>
              <a:rPr b="1" lang="en-US" sz="2800" u="sng"/>
              <a:t>Ontology </a:t>
            </a:r>
            <a:r>
              <a:rPr lang="en-US" sz="2800"/>
              <a:t>(</a:t>
            </a:r>
            <a:r>
              <a:rPr i="1" lang="en-US" sz="2800"/>
              <a:t>anthropology</a:t>
            </a:r>
            <a:r>
              <a:rPr lang="en-US" sz="2800"/>
              <a:t>): shared cultural reality, “world”</a:t>
            </a:r>
            <a:endParaRPr/>
          </a:p>
          <a:p>
            <a:pPr indent="0" lvl="0" marL="91440" rtl="0" algn="l">
              <a:lnSpc>
                <a:spcPct val="90000"/>
              </a:lnSpc>
              <a:spcBef>
                <a:spcPts val="1400"/>
              </a:spcBef>
              <a:spcAft>
                <a:spcPts val="0"/>
              </a:spcAft>
              <a:buSzPts val="2800"/>
              <a:buFont typeface="Noto Sans Symbols"/>
              <a:buNone/>
            </a:pPr>
            <a:r>
              <a:t/>
            </a:r>
            <a:endParaRPr sz="2800"/>
          </a:p>
        </p:txBody>
      </p:sp>
      <p:sp>
        <p:nvSpPr>
          <p:cNvPr id="334" name="Google Shape;334;p37"/>
          <p:cNvSpPr txBox="1"/>
          <p:nvPr>
            <p:ph idx="11" type="ftr"/>
          </p:nvPr>
        </p:nvSpPr>
        <p:spPr>
          <a:xfrm>
            <a:off x="-73891" y="6277138"/>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t>BACKGROUND          THEORY          DESIGN          METHODS          MERIT &amp; IMPACTS          ACKNOWLEDGEMENTS</a:t>
            </a:r>
            <a:endParaRPr/>
          </a:p>
        </p:txBody>
      </p:sp>
      <p:sp>
        <p:nvSpPr>
          <p:cNvPr id="335" name="Google Shape;335;p37"/>
          <p:cNvSpPr txBox="1"/>
          <p:nvPr>
            <p:ph idx="12" type="sldNum"/>
          </p:nvPr>
        </p:nvSpPr>
        <p:spPr>
          <a:xfrm>
            <a:off x="8086090" y="646142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0" name="Shape 340"/>
        <p:cNvGrpSpPr/>
        <p:nvPr/>
      </p:nvGrpSpPr>
      <p:grpSpPr>
        <a:xfrm>
          <a:off x="0" y="0"/>
          <a:ext cx="0" cy="0"/>
          <a:chOff x="0" y="0"/>
          <a:chExt cx="0" cy="0"/>
        </a:xfrm>
      </p:grpSpPr>
      <p:sp>
        <p:nvSpPr>
          <p:cNvPr id="341" name="Google Shape;341;p38"/>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4800"/>
              <a:buFont typeface="Calibri"/>
              <a:buNone/>
            </a:pPr>
            <a:r>
              <a:rPr b="1" lang="en-US"/>
              <a:t>Theoretical Framework</a:t>
            </a:r>
            <a:br>
              <a:rPr b="1" lang="en-US"/>
            </a:br>
            <a:r>
              <a:rPr i="1" lang="en-US" sz="2800"/>
              <a:t>Overview</a:t>
            </a:r>
            <a:endParaRPr i="1" sz="2800"/>
          </a:p>
        </p:txBody>
      </p:sp>
      <p:sp>
        <p:nvSpPr>
          <p:cNvPr id="342" name="Google Shape;342;p38"/>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343" name="Google Shape;343;p38"/>
          <p:cNvGrpSpPr/>
          <p:nvPr/>
        </p:nvGrpSpPr>
        <p:grpSpPr>
          <a:xfrm>
            <a:off x="824717" y="1845734"/>
            <a:ext cx="7540284" cy="4023360"/>
            <a:chOff x="1758" y="0"/>
            <a:chExt cx="7540284" cy="4023360"/>
          </a:xfrm>
        </p:grpSpPr>
        <p:sp>
          <p:nvSpPr>
            <p:cNvPr id="344" name="Google Shape;344;p38"/>
            <p:cNvSpPr/>
            <p:nvPr/>
          </p:nvSpPr>
          <p:spPr>
            <a:xfrm>
              <a:off x="1758" y="0"/>
              <a:ext cx="1843590" cy="4023360"/>
            </a:xfrm>
            <a:prstGeom prst="roundRect">
              <a:avLst>
                <a:gd fmla="val 10000" name="adj"/>
              </a:avLst>
            </a:prstGeom>
            <a:solidFill>
              <a:srgbClr val="BB582B"/>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38"/>
            <p:cNvSpPr txBox="1"/>
            <p:nvPr/>
          </p:nvSpPr>
          <p:spPr>
            <a:xfrm>
              <a:off x="1758" y="1609344"/>
              <a:ext cx="1843590" cy="1609344"/>
            </a:xfrm>
            <a:prstGeom prst="rect">
              <a:avLst/>
            </a:prstGeom>
            <a:noFill/>
            <a:ln>
              <a:noFill/>
            </a:ln>
          </p:spPr>
          <p:txBody>
            <a:bodyPr anchorCtr="0" anchor="ctr" bIns="135125" lIns="135125" spcFirstLastPara="1" rIns="135125" wrap="square" tIns="135125">
              <a:noAutofit/>
            </a:bodyPr>
            <a:lstStyle/>
            <a:p>
              <a:pPr indent="0" lvl="0" marL="0" marR="0" rtl="0" algn="ctr">
                <a:lnSpc>
                  <a:spcPct val="90000"/>
                </a:lnSpc>
                <a:spcBef>
                  <a:spcPts val="0"/>
                </a:spcBef>
                <a:spcAft>
                  <a:spcPts val="0"/>
                </a:spcAft>
                <a:buNone/>
              </a:pPr>
              <a:r>
                <a:rPr lang="en-US" sz="1900">
                  <a:solidFill>
                    <a:schemeClr val="lt1"/>
                  </a:solidFill>
                  <a:latin typeface="Calibri"/>
                  <a:ea typeface="Calibri"/>
                  <a:cs typeface="Calibri"/>
                  <a:sym typeface="Calibri"/>
                </a:rPr>
                <a:t>Towards </a:t>
              </a:r>
              <a:r>
                <a:rPr i="1" lang="en-US" sz="1900" u="none">
                  <a:solidFill>
                    <a:schemeClr val="lt1"/>
                  </a:solidFill>
                  <a:latin typeface="Calibri"/>
                  <a:ea typeface="Calibri"/>
                  <a:cs typeface="Calibri"/>
                  <a:sym typeface="Calibri"/>
                </a:rPr>
                <a:t>spatializing ontology </a:t>
              </a:r>
              <a:r>
                <a:rPr lang="en-US" sz="1900">
                  <a:solidFill>
                    <a:schemeClr val="lt1"/>
                  </a:solidFill>
                  <a:latin typeface="Calibri"/>
                  <a:ea typeface="Calibri"/>
                  <a:cs typeface="Calibri"/>
                  <a:sym typeface="Calibri"/>
                </a:rPr>
                <a:t>in conservation research</a:t>
              </a:r>
              <a:endParaRPr sz="1900">
                <a:solidFill>
                  <a:schemeClr val="lt1"/>
                </a:solidFill>
                <a:latin typeface="Calibri"/>
                <a:ea typeface="Calibri"/>
                <a:cs typeface="Calibri"/>
                <a:sym typeface="Calibri"/>
              </a:endParaRPr>
            </a:p>
          </p:txBody>
        </p:sp>
        <p:sp>
          <p:nvSpPr>
            <p:cNvPr id="346" name="Google Shape;346;p38"/>
            <p:cNvSpPr/>
            <p:nvPr/>
          </p:nvSpPr>
          <p:spPr>
            <a:xfrm>
              <a:off x="253664" y="241401"/>
              <a:ext cx="1339778" cy="1339778"/>
            </a:xfrm>
            <a:prstGeom prst="flowChartAlternateProcess">
              <a:avLst/>
            </a:prstGeom>
            <a:blipFill rotWithShape="1">
              <a:blip r:embed="rId3">
                <a:alphaModFix/>
              </a:blip>
              <a:stretch>
                <a:fillRect b="0" l="0" r="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8"/>
            <p:cNvSpPr/>
            <p:nvPr/>
          </p:nvSpPr>
          <p:spPr>
            <a:xfrm>
              <a:off x="1905449" y="0"/>
              <a:ext cx="1843590" cy="4023360"/>
            </a:xfrm>
            <a:prstGeom prst="roundRect">
              <a:avLst>
                <a:gd fmla="val 10000" name="adj"/>
              </a:avLst>
            </a:prstGeom>
            <a:solidFill>
              <a:schemeClr val="accent1"/>
            </a:solidFill>
            <a:ln cap="flat" cmpd="sng" w="15875">
              <a:solidFill>
                <a:srgbClr val="A65F0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38"/>
            <p:cNvSpPr txBox="1"/>
            <p:nvPr/>
          </p:nvSpPr>
          <p:spPr>
            <a:xfrm>
              <a:off x="1905449" y="1609344"/>
              <a:ext cx="1843590" cy="1609344"/>
            </a:xfrm>
            <a:prstGeom prst="rect">
              <a:avLst/>
            </a:prstGeom>
            <a:noFill/>
            <a:ln>
              <a:noFill/>
            </a:ln>
          </p:spPr>
          <p:txBody>
            <a:bodyPr anchorCtr="0" anchor="ctr" bIns="135125" lIns="135125" spcFirstLastPara="1" rIns="135125" wrap="square" tIns="135125">
              <a:noAutofit/>
            </a:bodyPr>
            <a:lstStyle/>
            <a:p>
              <a:pPr indent="0" lvl="0" marL="0" marR="0" rtl="0" algn="ctr">
                <a:lnSpc>
                  <a:spcPct val="90000"/>
                </a:lnSpc>
                <a:spcBef>
                  <a:spcPts val="0"/>
                </a:spcBef>
                <a:spcAft>
                  <a:spcPts val="0"/>
                </a:spcAft>
                <a:buNone/>
              </a:pPr>
              <a:r>
                <a:rPr lang="en-US" sz="1900">
                  <a:solidFill>
                    <a:schemeClr val="lt1"/>
                  </a:solidFill>
                  <a:latin typeface="Calibri"/>
                  <a:ea typeface="Calibri"/>
                  <a:cs typeface="Calibri"/>
                  <a:sym typeface="Calibri"/>
                </a:rPr>
                <a:t>Conservation Science </a:t>
              </a:r>
              <a:endParaRPr/>
            </a:p>
            <a:p>
              <a:pPr indent="0" lvl="0" marL="0" marR="0" rtl="0" algn="ctr">
                <a:lnSpc>
                  <a:spcPct val="90000"/>
                </a:lnSpc>
                <a:spcBef>
                  <a:spcPts val="665"/>
                </a:spcBef>
                <a:spcAft>
                  <a:spcPts val="0"/>
                </a:spcAft>
                <a:buNone/>
              </a:pPr>
              <a:r>
                <a:rPr lang="en-US" sz="1900">
                  <a:solidFill>
                    <a:schemeClr val="lt1"/>
                  </a:solidFill>
                  <a:latin typeface="Calibri"/>
                  <a:ea typeface="Calibri"/>
                  <a:cs typeface="Calibri"/>
                  <a:sym typeface="Calibri"/>
                </a:rPr>
                <a:t>&amp; the Politics of Knowledge</a:t>
              </a:r>
              <a:endParaRPr sz="1900">
                <a:solidFill>
                  <a:schemeClr val="lt1"/>
                </a:solidFill>
                <a:latin typeface="Calibri"/>
                <a:ea typeface="Calibri"/>
                <a:cs typeface="Calibri"/>
                <a:sym typeface="Calibri"/>
              </a:endParaRPr>
            </a:p>
          </p:txBody>
        </p:sp>
        <p:sp>
          <p:nvSpPr>
            <p:cNvPr id="349" name="Google Shape;349;p38"/>
            <p:cNvSpPr/>
            <p:nvPr/>
          </p:nvSpPr>
          <p:spPr>
            <a:xfrm>
              <a:off x="2152562" y="241401"/>
              <a:ext cx="1339778" cy="1339778"/>
            </a:xfrm>
            <a:prstGeom prst="ellipse">
              <a:avLst/>
            </a:prstGeom>
            <a:blipFill rotWithShape="1">
              <a:blip r:embed="rId4">
                <a:alphaModFix/>
              </a:blip>
              <a:stretch>
                <a:fillRect b="0" l="-17999" r="-17997"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38"/>
            <p:cNvSpPr/>
            <p:nvPr/>
          </p:nvSpPr>
          <p:spPr>
            <a:xfrm>
              <a:off x="3799554" y="0"/>
              <a:ext cx="1843590" cy="4023360"/>
            </a:xfrm>
            <a:prstGeom prst="roundRect">
              <a:avLst>
                <a:gd fmla="val 10000" name="adj"/>
              </a:avLst>
            </a:prstGeom>
            <a:solidFill>
              <a:srgbClr val="965639"/>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38"/>
            <p:cNvSpPr txBox="1"/>
            <p:nvPr/>
          </p:nvSpPr>
          <p:spPr>
            <a:xfrm>
              <a:off x="3799554" y="1609344"/>
              <a:ext cx="1843590" cy="1609344"/>
            </a:xfrm>
            <a:prstGeom prst="rect">
              <a:avLst/>
            </a:prstGeom>
            <a:noFill/>
            <a:ln>
              <a:noFill/>
            </a:ln>
          </p:spPr>
          <p:txBody>
            <a:bodyPr anchorCtr="0" anchor="ctr" bIns="135125" lIns="135125" spcFirstLastPara="1" rIns="135125" wrap="square" tIns="135125">
              <a:noAutofit/>
            </a:bodyPr>
            <a:lstStyle/>
            <a:p>
              <a:pPr indent="0" lvl="0" marL="0" marR="0" rtl="0" algn="ctr">
                <a:lnSpc>
                  <a:spcPct val="90000"/>
                </a:lnSpc>
                <a:spcBef>
                  <a:spcPts val="0"/>
                </a:spcBef>
                <a:spcAft>
                  <a:spcPts val="0"/>
                </a:spcAft>
                <a:buNone/>
              </a:pPr>
              <a:r>
                <a:rPr lang="en-US" sz="1900">
                  <a:solidFill>
                    <a:schemeClr val="lt1"/>
                  </a:solidFill>
                  <a:latin typeface="Calibri"/>
                  <a:ea typeface="Calibri"/>
                  <a:cs typeface="Calibri"/>
                  <a:sym typeface="Calibri"/>
                </a:rPr>
                <a:t>Critical Geography </a:t>
              </a:r>
              <a:endParaRPr/>
            </a:p>
            <a:p>
              <a:pPr indent="0" lvl="0" marL="0" marR="0" rtl="0" algn="ctr">
                <a:lnSpc>
                  <a:spcPct val="90000"/>
                </a:lnSpc>
                <a:spcBef>
                  <a:spcPts val="665"/>
                </a:spcBef>
                <a:spcAft>
                  <a:spcPts val="0"/>
                </a:spcAft>
                <a:buNone/>
              </a:pPr>
              <a:r>
                <a:rPr lang="en-US" sz="1900">
                  <a:solidFill>
                    <a:schemeClr val="lt1"/>
                  </a:solidFill>
                  <a:latin typeface="Calibri"/>
                  <a:ea typeface="Calibri"/>
                  <a:cs typeface="Calibri"/>
                  <a:sym typeface="Calibri"/>
                </a:rPr>
                <a:t>&amp; the Politics of Scale</a:t>
              </a:r>
              <a:endParaRPr sz="1900">
                <a:solidFill>
                  <a:schemeClr val="lt1"/>
                </a:solidFill>
                <a:latin typeface="Calibri"/>
                <a:ea typeface="Calibri"/>
                <a:cs typeface="Calibri"/>
                <a:sym typeface="Calibri"/>
              </a:endParaRPr>
            </a:p>
          </p:txBody>
        </p:sp>
        <p:sp>
          <p:nvSpPr>
            <p:cNvPr id="352" name="Google Shape;352;p38"/>
            <p:cNvSpPr/>
            <p:nvPr/>
          </p:nvSpPr>
          <p:spPr>
            <a:xfrm>
              <a:off x="4051459" y="241401"/>
              <a:ext cx="1339778" cy="1339778"/>
            </a:xfrm>
            <a:prstGeom prst="ellipse">
              <a:avLst/>
            </a:prstGeom>
            <a:blipFill rotWithShape="1">
              <a:blip r:embed="rId5">
                <a:alphaModFix/>
              </a:blip>
              <a:stretch>
                <a:fillRect b="0" l="-71998" r="-71998"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38"/>
            <p:cNvSpPr/>
            <p:nvPr/>
          </p:nvSpPr>
          <p:spPr>
            <a:xfrm>
              <a:off x="5698452" y="0"/>
              <a:ext cx="1843590" cy="4023360"/>
            </a:xfrm>
            <a:prstGeom prst="roundRect">
              <a:avLst>
                <a:gd fmla="val 10000" name="adj"/>
              </a:avLst>
            </a:prstGeom>
            <a:solidFill>
              <a:srgbClr val="84543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38"/>
            <p:cNvSpPr txBox="1"/>
            <p:nvPr/>
          </p:nvSpPr>
          <p:spPr>
            <a:xfrm>
              <a:off x="5698452" y="1609344"/>
              <a:ext cx="1843590" cy="1609344"/>
            </a:xfrm>
            <a:prstGeom prst="rect">
              <a:avLst/>
            </a:prstGeom>
            <a:noFill/>
            <a:ln>
              <a:noFill/>
            </a:ln>
          </p:spPr>
          <p:txBody>
            <a:bodyPr anchorCtr="0" anchor="ctr" bIns="135125" lIns="135125" spcFirstLastPara="1" rIns="135125" wrap="square" tIns="135125">
              <a:noAutofit/>
            </a:bodyPr>
            <a:lstStyle/>
            <a:p>
              <a:pPr indent="0" lvl="0" marL="0" marR="0" rtl="0" algn="ctr">
                <a:lnSpc>
                  <a:spcPct val="90000"/>
                </a:lnSpc>
                <a:spcBef>
                  <a:spcPts val="0"/>
                </a:spcBef>
                <a:spcAft>
                  <a:spcPts val="0"/>
                </a:spcAft>
                <a:buNone/>
              </a:pPr>
              <a:r>
                <a:rPr lang="en-US" sz="1900">
                  <a:solidFill>
                    <a:schemeClr val="lt1"/>
                  </a:solidFill>
                  <a:latin typeface="Calibri"/>
                  <a:ea typeface="Calibri"/>
                  <a:cs typeface="Calibri"/>
                  <a:sym typeface="Calibri"/>
                </a:rPr>
                <a:t>Anthropology of Landscapes</a:t>
              </a:r>
              <a:endParaRPr/>
            </a:p>
            <a:p>
              <a:pPr indent="0" lvl="0" marL="0" marR="0" rtl="0" algn="ctr">
                <a:lnSpc>
                  <a:spcPct val="90000"/>
                </a:lnSpc>
                <a:spcBef>
                  <a:spcPts val="665"/>
                </a:spcBef>
                <a:spcAft>
                  <a:spcPts val="0"/>
                </a:spcAft>
                <a:buNone/>
              </a:pPr>
              <a:r>
                <a:rPr lang="en-US" sz="1900">
                  <a:solidFill>
                    <a:schemeClr val="lt1"/>
                  </a:solidFill>
                  <a:latin typeface="Calibri"/>
                  <a:ea typeface="Calibri"/>
                  <a:cs typeface="Calibri"/>
                  <a:sym typeface="Calibri"/>
                </a:rPr>
                <a:t> &amp; the Politics of Agency</a:t>
              </a:r>
              <a:endParaRPr sz="1900">
                <a:solidFill>
                  <a:schemeClr val="lt1"/>
                </a:solidFill>
                <a:latin typeface="Calibri"/>
                <a:ea typeface="Calibri"/>
                <a:cs typeface="Calibri"/>
                <a:sym typeface="Calibri"/>
              </a:endParaRPr>
            </a:p>
          </p:txBody>
        </p:sp>
        <p:sp>
          <p:nvSpPr>
            <p:cNvPr id="355" name="Google Shape;355;p38"/>
            <p:cNvSpPr/>
            <p:nvPr/>
          </p:nvSpPr>
          <p:spPr>
            <a:xfrm>
              <a:off x="5950357" y="241401"/>
              <a:ext cx="1339778" cy="1339778"/>
            </a:xfrm>
            <a:prstGeom prst="ellipse">
              <a:avLst/>
            </a:prstGeom>
            <a:blipFill rotWithShape="1">
              <a:blip r:embed="rId6">
                <a:alphaModFix/>
              </a:blip>
              <a:stretch>
                <a:fillRect b="-16998" l="0" r="0" t="-16997"/>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8"/>
            <p:cNvSpPr/>
            <p:nvPr/>
          </p:nvSpPr>
          <p:spPr>
            <a:xfrm>
              <a:off x="301752" y="3218688"/>
              <a:ext cx="6940296" cy="603504"/>
            </a:xfrm>
            <a:prstGeom prst="leftRightArrow">
              <a:avLst>
                <a:gd fmla="val 50000" name="adj1"/>
                <a:gd fmla="val 50000" name="adj2"/>
              </a:avLst>
            </a:prstGeom>
            <a:solidFill>
              <a:srgbClr val="E7D0CB"/>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7" name="Google Shape;357;p38"/>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chemeClr val="lt1"/>
                </a:solidFill>
              </a:rPr>
              <a:t>BACKGROUND</a:t>
            </a:r>
            <a:r>
              <a:rPr lang="en-US" sz="1050">
                <a:solidFill>
                  <a:srgbClr val="FFC000"/>
                </a:solidFill>
              </a:rPr>
              <a:t>  </a:t>
            </a:r>
            <a:r>
              <a:rPr lang="en-US" sz="1050">
                <a:solidFill>
                  <a:schemeClr val="lt1"/>
                </a:solidFill>
              </a:rPr>
              <a:t>        </a:t>
            </a:r>
            <a:r>
              <a:rPr lang="en-US" sz="1050">
                <a:solidFill>
                  <a:srgbClr val="FFC000"/>
                </a:solidFill>
              </a:rPr>
              <a:t>THEORY </a:t>
            </a:r>
            <a:r>
              <a:rPr lang="en-US" sz="1050">
                <a:solidFill>
                  <a:schemeClr val="lt1"/>
                </a:solidFill>
              </a:rPr>
              <a:t>         DESIGN          METHODS          MERIT &amp; IMPACTS          ACKNOWLEDGEMENTS</a:t>
            </a:r>
            <a:endParaRPr>
              <a:solidFill>
                <a:schemeClr val="lt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2" name="Shape 362"/>
        <p:cNvGrpSpPr/>
        <p:nvPr/>
      </p:nvGrpSpPr>
      <p:grpSpPr>
        <a:xfrm>
          <a:off x="0" y="0"/>
          <a:ext cx="0" cy="0"/>
          <a:chOff x="0" y="0"/>
          <a:chExt cx="0" cy="0"/>
        </a:xfrm>
      </p:grpSpPr>
      <p:sp>
        <p:nvSpPr>
          <p:cNvPr id="363" name="Google Shape;363;p39"/>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4800"/>
              <a:buFont typeface="Calibri"/>
              <a:buNone/>
            </a:pPr>
            <a:r>
              <a:rPr b="1" lang="en-US"/>
              <a:t>Theoretical Framework</a:t>
            </a:r>
            <a:br>
              <a:rPr b="1" lang="en-US"/>
            </a:br>
            <a:r>
              <a:rPr i="1" lang="en-US" sz="2800"/>
              <a:t>Conservation Science &amp; the Politics of Knowledge</a:t>
            </a:r>
            <a:endParaRPr/>
          </a:p>
        </p:txBody>
      </p:sp>
      <p:sp>
        <p:nvSpPr>
          <p:cNvPr id="364" name="Google Shape;364;p39"/>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65" name="Google Shape;365;p39"/>
          <p:cNvSpPr txBox="1"/>
          <p:nvPr/>
        </p:nvSpPr>
        <p:spPr>
          <a:xfrm>
            <a:off x="514352" y="2112792"/>
            <a:ext cx="5708226" cy="3977112"/>
          </a:xfrm>
          <a:prstGeom prst="rect">
            <a:avLst/>
          </a:prstGeom>
          <a:noFill/>
          <a:ln>
            <a:noFill/>
          </a:ln>
        </p:spPr>
        <p:txBody>
          <a:bodyPr anchorCtr="0" anchor="t" bIns="45700" lIns="0" spcFirstLastPara="1" rIns="0" wrap="square" tIns="45700">
            <a:noAutofit/>
          </a:bodyPr>
          <a:lstStyle/>
          <a:p>
            <a:pPr indent="0" lvl="0" marL="0" marR="0" rtl="0" algn="l">
              <a:lnSpc>
                <a:spcPct val="90000"/>
              </a:lnSpc>
              <a:spcBef>
                <a:spcPts val="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91440" marR="0" rtl="0" algn="l">
              <a:lnSpc>
                <a:spcPct val="90000"/>
              </a:lnSpc>
              <a:spcBef>
                <a:spcPts val="1400"/>
              </a:spcBef>
              <a:spcAft>
                <a:spcPts val="0"/>
              </a:spcAft>
              <a:buClr>
                <a:schemeClr val="accent1"/>
              </a:buClr>
              <a:buSzPts val="2000"/>
              <a:buFont typeface="Calibri"/>
              <a:buNone/>
            </a:pPr>
            <a:r>
              <a:t/>
            </a:r>
            <a:endParaRPr b="1" sz="2000">
              <a:solidFill>
                <a:srgbClr val="3F3F3F"/>
              </a:solidFill>
              <a:latin typeface="Calibri"/>
              <a:ea typeface="Calibri"/>
              <a:cs typeface="Calibri"/>
              <a:sym typeface="Calibri"/>
            </a:endParaRPr>
          </a:p>
        </p:txBody>
      </p:sp>
      <p:sp>
        <p:nvSpPr>
          <p:cNvPr id="366" name="Google Shape;366;p39"/>
          <p:cNvSpPr txBox="1"/>
          <p:nvPr/>
        </p:nvSpPr>
        <p:spPr>
          <a:xfrm>
            <a:off x="666752" y="2265192"/>
            <a:ext cx="5708226" cy="3977112"/>
          </a:xfrm>
          <a:prstGeom prst="rect">
            <a:avLst/>
          </a:prstGeom>
          <a:noFill/>
          <a:ln>
            <a:noFill/>
          </a:ln>
        </p:spPr>
        <p:txBody>
          <a:bodyPr anchorCtr="0" anchor="t" bIns="45700" lIns="0" spcFirstLastPara="1" rIns="0" wrap="square" tIns="45700">
            <a:noAutofit/>
          </a:bodyPr>
          <a:lstStyle/>
          <a:p>
            <a:pPr indent="0" lvl="0" marL="0" marR="0" rtl="0" algn="l">
              <a:lnSpc>
                <a:spcPct val="90000"/>
              </a:lnSpc>
              <a:spcBef>
                <a:spcPts val="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91440" marR="0" rtl="0" algn="l">
              <a:lnSpc>
                <a:spcPct val="90000"/>
              </a:lnSpc>
              <a:spcBef>
                <a:spcPts val="1400"/>
              </a:spcBef>
              <a:spcAft>
                <a:spcPts val="0"/>
              </a:spcAft>
              <a:buClr>
                <a:schemeClr val="accent1"/>
              </a:buClr>
              <a:buSzPts val="2000"/>
              <a:buFont typeface="Calibri"/>
              <a:buNone/>
            </a:pPr>
            <a:r>
              <a:t/>
            </a:r>
            <a:endParaRPr b="1" sz="2000">
              <a:solidFill>
                <a:srgbClr val="3F3F3F"/>
              </a:solidFill>
              <a:latin typeface="Calibri"/>
              <a:ea typeface="Calibri"/>
              <a:cs typeface="Calibri"/>
              <a:sym typeface="Calibri"/>
            </a:endParaRPr>
          </a:p>
        </p:txBody>
      </p:sp>
      <p:sp>
        <p:nvSpPr>
          <p:cNvPr id="367" name="Google Shape;367;p39"/>
          <p:cNvSpPr txBox="1"/>
          <p:nvPr>
            <p:ph idx="1" type="body"/>
          </p:nvPr>
        </p:nvSpPr>
        <p:spPr>
          <a:xfrm>
            <a:off x="822959" y="1845734"/>
            <a:ext cx="7543801" cy="4023360"/>
          </a:xfrm>
          <a:prstGeom prst="rect">
            <a:avLst/>
          </a:prstGeom>
          <a:noFill/>
          <a:ln>
            <a:noFill/>
          </a:ln>
        </p:spPr>
        <p:txBody>
          <a:bodyPr anchorCtr="0" anchor="t" bIns="45700" lIns="0" spcFirstLastPara="1" rIns="0" wrap="square" tIns="45700">
            <a:noAutofit/>
          </a:bodyPr>
          <a:lstStyle/>
          <a:p>
            <a:pPr indent="-127000" lvl="0" marL="91440" rtl="0" algn="l">
              <a:lnSpc>
                <a:spcPct val="80000"/>
              </a:lnSpc>
              <a:spcBef>
                <a:spcPts val="0"/>
              </a:spcBef>
              <a:spcAft>
                <a:spcPts val="0"/>
              </a:spcAft>
              <a:buSzPts val="2000"/>
              <a:buFont typeface="Noto Sans Symbols"/>
              <a:buChar char="❖"/>
            </a:pPr>
            <a:r>
              <a:rPr lang="en-US"/>
              <a:t>Conservation science informed by the construction of knowledge(s) in ecology/environmental science </a:t>
            </a:r>
            <a:r>
              <a:rPr lang="en-US" sz="1500"/>
              <a:t>(Fletcher 2010)</a:t>
            </a:r>
            <a:endParaRPr/>
          </a:p>
          <a:p>
            <a:pPr indent="0" lvl="0" marL="91440" rtl="0" algn="l">
              <a:lnSpc>
                <a:spcPct val="80000"/>
              </a:lnSpc>
              <a:spcBef>
                <a:spcPts val="1400"/>
              </a:spcBef>
              <a:spcAft>
                <a:spcPts val="0"/>
              </a:spcAft>
              <a:buSzPts val="1500"/>
              <a:buFont typeface="Noto Sans Symbols"/>
              <a:buNone/>
            </a:pPr>
            <a:r>
              <a:t/>
            </a:r>
            <a:endParaRPr sz="1500"/>
          </a:p>
          <a:p>
            <a:pPr indent="-127000" lvl="0" marL="91440" rtl="0" algn="l">
              <a:lnSpc>
                <a:spcPct val="80000"/>
              </a:lnSpc>
              <a:spcBef>
                <a:spcPts val="1400"/>
              </a:spcBef>
              <a:spcAft>
                <a:spcPts val="0"/>
              </a:spcAft>
              <a:buSzPts val="2000"/>
              <a:buFont typeface="Noto Sans Symbols"/>
              <a:buChar char="❖"/>
            </a:pPr>
            <a:r>
              <a:rPr lang="en-US"/>
              <a:t>Community-oriented initiatives- integrating local and indigenous knowledge towards improving conservation outcomes </a:t>
            </a:r>
            <a:r>
              <a:rPr lang="en-US" sz="1500"/>
              <a:t>(Bala and Gheverghese Joseph 2007; Gadgil, et al. 1993; Weiss, et al. 2013)</a:t>
            </a:r>
            <a:endParaRPr/>
          </a:p>
          <a:p>
            <a:pPr indent="0" lvl="0" marL="91440" rtl="0" algn="l">
              <a:lnSpc>
                <a:spcPct val="80000"/>
              </a:lnSpc>
              <a:spcBef>
                <a:spcPts val="1400"/>
              </a:spcBef>
              <a:spcAft>
                <a:spcPts val="0"/>
              </a:spcAft>
              <a:buSzPts val="1500"/>
              <a:buFont typeface="Noto Sans Symbols"/>
              <a:buNone/>
            </a:pPr>
            <a:r>
              <a:t/>
            </a:r>
            <a:endParaRPr sz="1500"/>
          </a:p>
          <a:p>
            <a:pPr indent="-127000" lvl="0" marL="91440" rtl="0" algn="l">
              <a:lnSpc>
                <a:spcPct val="80000"/>
              </a:lnSpc>
              <a:spcBef>
                <a:spcPts val="1400"/>
              </a:spcBef>
              <a:spcAft>
                <a:spcPts val="0"/>
              </a:spcAft>
              <a:buSzPts val="2000"/>
              <a:buFont typeface="Noto Sans Symbols"/>
              <a:buChar char="❖"/>
            </a:pPr>
            <a:r>
              <a:rPr lang="en-US"/>
              <a:t>Policies that ignore multiple knowledge systems demonstrated to create unintended social consequences related to exclusionary conservation strategies </a:t>
            </a:r>
            <a:r>
              <a:rPr lang="en-US" sz="1500"/>
              <a:t>(Brockington and Igoe 2006; West, et al. 2006)</a:t>
            </a:r>
            <a:endParaRPr/>
          </a:p>
          <a:p>
            <a:pPr indent="0" lvl="0" marL="91440" rtl="0" algn="ctr">
              <a:lnSpc>
                <a:spcPct val="80000"/>
              </a:lnSpc>
              <a:spcBef>
                <a:spcPts val="1400"/>
              </a:spcBef>
              <a:spcAft>
                <a:spcPts val="0"/>
              </a:spcAft>
              <a:buSzPts val="1500"/>
              <a:buNone/>
            </a:pPr>
            <a:r>
              <a:t/>
            </a:r>
            <a:endParaRPr sz="1500">
              <a:solidFill>
                <a:schemeClr val="dk1"/>
              </a:solidFill>
            </a:endParaRPr>
          </a:p>
          <a:p>
            <a:pPr indent="-95250" lvl="0" marL="91440" rtl="0" algn="ctr">
              <a:lnSpc>
                <a:spcPct val="80000"/>
              </a:lnSpc>
              <a:spcBef>
                <a:spcPts val="1400"/>
              </a:spcBef>
              <a:spcAft>
                <a:spcPts val="0"/>
              </a:spcAft>
              <a:buSzPts val="1500"/>
              <a:buChar char=" "/>
            </a:pPr>
            <a:r>
              <a:rPr lang="en-US" sz="1500">
                <a:solidFill>
                  <a:schemeClr val="dk1"/>
                </a:solidFill>
              </a:rPr>
              <a:t>(Tengö et al, 2017: 18)</a:t>
            </a:r>
            <a:endParaRPr/>
          </a:p>
        </p:txBody>
      </p:sp>
      <p:sp>
        <p:nvSpPr>
          <p:cNvPr id="368" name="Google Shape;368;p39"/>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chemeClr val="lt1"/>
                </a:solidFill>
              </a:rPr>
              <a:t>BACKGROUND</a:t>
            </a:r>
            <a:r>
              <a:rPr lang="en-US" sz="1050">
                <a:solidFill>
                  <a:srgbClr val="FFC000"/>
                </a:solidFill>
              </a:rPr>
              <a:t>  </a:t>
            </a:r>
            <a:r>
              <a:rPr lang="en-US" sz="1050">
                <a:solidFill>
                  <a:schemeClr val="lt1"/>
                </a:solidFill>
              </a:rPr>
              <a:t>        </a:t>
            </a:r>
            <a:r>
              <a:rPr lang="en-US" sz="1050">
                <a:solidFill>
                  <a:srgbClr val="FFC000"/>
                </a:solidFill>
              </a:rPr>
              <a:t>THEORY </a:t>
            </a:r>
            <a:r>
              <a:rPr lang="en-US" sz="1050">
                <a:solidFill>
                  <a:schemeClr val="lt1"/>
                </a:solidFill>
              </a:rPr>
              <a:t>         DESIGN          METHODS          MERIT &amp; IMPACTS          ACKNOWLEDGEMENTS</a:t>
            </a:r>
            <a:endParaRPr>
              <a:solidFill>
                <a:schemeClr val="lt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sp>
        <p:nvSpPr>
          <p:cNvPr id="374" name="Google Shape;374;p40"/>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4800"/>
              <a:buFont typeface="Calibri"/>
              <a:buNone/>
            </a:pPr>
            <a:r>
              <a:rPr b="1" lang="en-US"/>
              <a:t>Theoretical Framework</a:t>
            </a:r>
            <a:br>
              <a:rPr b="1" lang="en-US"/>
            </a:br>
            <a:r>
              <a:rPr i="1" lang="en-US" sz="2800"/>
              <a:t>Conservation Science &amp; the Politics of Knowledge</a:t>
            </a:r>
            <a:endParaRPr i="1" sz="2800"/>
          </a:p>
        </p:txBody>
      </p:sp>
      <p:sp>
        <p:nvSpPr>
          <p:cNvPr id="375" name="Google Shape;375;p40"/>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76" name="Google Shape;376;p40"/>
          <p:cNvSpPr txBox="1"/>
          <p:nvPr/>
        </p:nvSpPr>
        <p:spPr>
          <a:xfrm>
            <a:off x="514352" y="2112792"/>
            <a:ext cx="5708226" cy="3977112"/>
          </a:xfrm>
          <a:prstGeom prst="rect">
            <a:avLst/>
          </a:prstGeom>
          <a:noFill/>
          <a:ln>
            <a:noFill/>
          </a:ln>
        </p:spPr>
        <p:txBody>
          <a:bodyPr anchorCtr="0" anchor="t" bIns="45700" lIns="0" spcFirstLastPara="1" rIns="0" wrap="square" tIns="45700">
            <a:noAutofit/>
          </a:bodyPr>
          <a:lstStyle/>
          <a:p>
            <a:pPr indent="0" lvl="0" marL="0" marR="0" rtl="0" algn="l">
              <a:lnSpc>
                <a:spcPct val="90000"/>
              </a:lnSpc>
              <a:spcBef>
                <a:spcPts val="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91440" marR="0" rtl="0" algn="l">
              <a:lnSpc>
                <a:spcPct val="90000"/>
              </a:lnSpc>
              <a:spcBef>
                <a:spcPts val="1400"/>
              </a:spcBef>
              <a:spcAft>
                <a:spcPts val="0"/>
              </a:spcAft>
              <a:buClr>
                <a:schemeClr val="accent1"/>
              </a:buClr>
              <a:buSzPts val="2000"/>
              <a:buFont typeface="Calibri"/>
              <a:buNone/>
            </a:pPr>
            <a:r>
              <a:t/>
            </a:r>
            <a:endParaRPr b="1" sz="2000">
              <a:solidFill>
                <a:srgbClr val="3F3F3F"/>
              </a:solidFill>
              <a:latin typeface="Calibri"/>
              <a:ea typeface="Calibri"/>
              <a:cs typeface="Calibri"/>
              <a:sym typeface="Calibri"/>
            </a:endParaRPr>
          </a:p>
        </p:txBody>
      </p:sp>
      <p:sp>
        <p:nvSpPr>
          <p:cNvPr id="377" name="Google Shape;377;p40"/>
          <p:cNvSpPr txBox="1"/>
          <p:nvPr/>
        </p:nvSpPr>
        <p:spPr>
          <a:xfrm>
            <a:off x="666752" y="2265192"/>
            <a:ext cx="5708226" cy="3977112"/>
          </a:xfrm>
          <a:prstGeom prst="rect">
            <a:avLst/>
          </a:prstGeom>
          <a:noFill/>
          <a:ln>
            <a:noFill/>
          </a:ln>
        </p:spPr>
        <p:txBody>
          <a:bodyPr anchorCtr="0" anchor="t" bIns="45700" lIns="0" spcFirstLastPara="1" rIns="0" wrap="square" tIns="45700">
            <a:noAutofit/>
          </a:bodyPr>
          <a:lstStyle/>
          <a:p>
            <a:pPr indent="0" lvl="0" marL="0" marR="0" rtl="0" algn="l">
              <a:lnSpc>
                <a:spcPct val="90000"/>
              </a:lnSpc>
              <a:spcBef>
                <a:spcPts val="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91440" marR="0" rtl="0" algn="l">
              <a:lnSpc>
                <a:spcPct val="90000"/>
              </a:lnSpc>
              <a:spcBef>
                <a:spcPts val="1400"/>
              </a:spcBef>
              <a:spcAft>
                <a:spcPts val="0"/>
              </a:spcAft>
              <a:buClr>
                <a:schemeClr val="accent1"/>
              </a:buClr>
              <a:buSzPts val="2000"/>
              <a:buFont typeface="Calibri"/>
              <a:buNone/>
            </a:pPr>
            <a:r>
              <a:t/>
            </a:r>
            <a:endParaRPr b="1" sz="2000">
              <a:solidFill>
                <a:srgbClr val="3F3F3F"/>
              </a:solidFill>
              <a:latin typeface="Calibri"/>
              <a:ea typeface="Calibri"/>
              <a:cs typeface="Calibri"/>
              <a:sym typeface="Calibri"/>
            </a:endParaRPr>
          </a:p>
        </p:txBody>
      </p:sp>
      <p:sp>
        <p:nvSpPr>
          <p:cNvPr id="378" name="Google Shape;378;p40"/>
          <p:cNvSpPr txBox="1"/>
          <p:nvPr>
            <p:ph idx="1" type="body"/>
          </p:nvPr>
        </p:nvSpPr>
        <p:spPr>
          <a:xfrm>
            <a:off x="822959" y="1845734"/>
            <a:ext cx="7543801" cy="4023360"/>
          </a:xfrm>
          <a:prstGeom prst="rect">
            <a:avLst/>
          </a:prstGeom>
          <a:noFill/>
          <a:ln>
            <a:noFill/>
          </a:ln>
        </p:spPr>
        <p:txBody>
          <a:bodyPr anchorCtr="0" anchor="t" bIns="45700" lIns="0" spcFirstLastPara="1" rIns="0" wrap="square" tIns="45700">
            <a:noAutofit/>
          </a:bodyPr>
          <a:lstStyle/>
          <a:p>
            <a:pPr indent="-127000" lvl="0" marL="91440" rtl="0" algn="l">
              <a:lnSpc>
                <a:spcPct val="90000"/>
              </a:lnSpc>
              <a:spcBef>
                <a:spcPts val="0"/>
              </a:spcBef>
              <a:spcAft>
                <a:spcPts val="0"/>
              </a:spcAft>
              <a:buSzPts val="2000"/>
              <a:buFont typeface="Noto Sans Symbols"/>
              <a:buChar char="❖"/>
            </a:pPr>
            <a:r>
              <a:rPr lang="en-US"/>
              <a:t>Collaborations that respect the integrity of each knowledge system, and “take seriously” the diversities of shared cultural realities, while not presupposing commensurability, necessarily navigate… </a:t>
            </a:r>
            <a:r>
              <a:rPr lang="en-US" sz="1600"/>
              <a:t>(Heywood 2012)</a:t>
            </a:r>
            <a:endParaRPr/>
          </a:p>
          <a:p>
            <a:pPr indent="0" lvl="0" marL="0" rtl="0" algn="ctr">
              <a:lnSpc>
                <a:spcPct val="90000"/>
              </a:lnSpc>
              <a:spcBef>
                <a:spcPts val="1400"/>
              </a:spcBef>
              <a:spcAft>
                <a:spcPts val="0"/>
              </a:spcAft>
              <a:buSzPts val="2000"/>
              <a:buNone/>
            </a:pPr>
            <a:r>
              <a:t/>
            </a:r>
            <a:endParaRPr b="1"/>
          </a:p>
          <a:p>
            <a:pPr indent="0" lvl="0" marL="0" rtl="0" algn="ctr">
              <a:lnSpc>
                <a:spcPct val="90000"/>
              </a:lnSpc>
              <a:spcBef>
                <a:spcPts val="1400"/>
              </a:spcBef>
              <a:spcAft>
                <a:spcPts val="0"/>
              </a:spcAft>
              <a:buSzPts val="2000"/>
              <a:buNone/>
            </a:pPr>
            <a:r>
              <a:rPr b="1" lang="en-US"/>
              <a:t>Epistemology vs. Ontology </a:t>
            </a:r>
            <a:endParaRPr sz="1500">
              <a:solidFill>
                <a:schemeClr val="dk1"/>
              </a:solidFill>
            </a:endParaRPr>
          </a:p>
          <a:p>
            <a:pPr indent="0" lvl="0" marL="0" rtl="0" algn="ctr">
              <a:lnSpc>
                <a:spcPct val="90000"/>
              </a:lnSpc>
              <a:spcBef>
                <a:spcPts val="1400"/>
              </a:spcBef>
              <a:spcAft>
                <a:spcPts val="0"/>
              </a:spcAft>
              <a:buSzPts val="1500"/>
              <a:buNone/>
            </a:pPr>
            <a:r>
              <a:rPr lang="en-US" sz="1500">
                <a:solidFill>
                  <a:schemeClr val="dk1"/>
                </a:solidFill>
              </a:rPr>
              <a:t>(Viveiros de Castro 2011: 136-137)</a:t>
            </a:r>
            <a:endParaRPr/>
          </a:p>
          <a:p>
            <a:pPr indent="0" lvl="0" marL="0" rtl="0" algn="ctr">
              <a:lnSpc>
                <a:spcPct val="90000"/>
              </a:lnSpc>
              <a:spcBef>
                <a:spcPts val="1400"/>
              </a:spcBef>
              <a:spcAft>
                <a:spcPts val="0"/>
              </a:spcAft>
              <a:buSzPts val="1500"/>
              <a:buNone/>
            </a:pPr>
            <a:r>
              <a:t/>
            </a:r>
            <a:endParaRPr sz="1500">
              <a:solidFill>
                <a:schemeClr val="dk1"/>
              </a:solidFill>
            </a:endParaRPr>
          </a:p>
          <a:p>
            <a:pPr indent="-127000" lvl="0" marL="91440" rtl="0" algn="l">
              <a:lnSpc>
                <a:spcPct val="90000"/>
              </a:lnSpc>
              <a:spcBef>
                <a:spcPts val="1400"/>
              </a:spcBef>
              <a:spcAft>
                <a:spcPts val="0"/>
              </a:spcAft>
              <a:buSzPts val="2000"/>
              <a:buFont typeface="Noto Sans Symbols"/>
              <a:buChar char="❖"/>
            </a:pPr>
            <a:r>
              <a:rPr lang="en-US"/>
              <a:t>The politics of knowledge in conservation science explores different ways of knowing and being in the world, fostering dialogues between knowledges </a:t>
            </a:r>
            <a:r>
              <a:rPr lang="en-US" sz="1600"/>
              <a:t>(Goldman et al. 2011) </a:t>
            </a:r>
            <a:endParaRPr/>
          </a:p>
          <a:p>
            <a:pPr indent="0" lvl="0" marL="91440" rtl="0" algn="ctr">
              <a:lnSpc>
                <a:spcPct val="90000"/>
              </a:lnSpc>
              <a:spcBef>
                <a:spcPts val="1400"/>
              </a:spcBef>
              <a:spcAft>
                <a:spcPts val="0"/>
              </a:spcAft>
              <a:buSzPts val="1500"/>
              <a:buFont typeface="Noto Sans Symbols"/>
              <a:buNone/>
            </a:pPr>
            <a:r>
              <a:t/>
            </a:r>
            <a:endParaRPr sz="1500">
              <a:solidFill>
                <a:schemeClr val="dk1"/>
              </a:solidFill>
            </a:endParaRPr>
          </a:p>
          <a:p>
            <a:pPr indent="0" lvl="0" marL="0" rtl="0" algn="ctr">
              <a:lnSpc>
                <a:spcPct val="90000"/>
              </a:lnSpc>
              <a:spcBef>
                <a:spcPts val="1400"/>
              </a:spcBef>
              <a:spcAft>
                <a:spcPts val="0"/>
              </a:spcAft>
              <a:buSzPts val="2000"/>
              <a:buNone/>
            </a:pPr>
            <a:r>
              <a:t/>
            </a:r>
            <a:endParaRPr/>
          </a:p>
        </p:txBody>
      </p:sp>
      <p:sp>
        <p:nvSpPr>
          <p:cNvPr id="379" name="Google Shape;379;p40"/>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chemeClr val="lt1"/>
                </a:solidFill>
              </a:rPr>
              <a:t>BACKGROUND</a:t>
            </a:r>
            <a:r>
              <a:rPr lang="en-US" sz="1050">
                <a:solidFill>
                  <a:srgbClr val="FFC000"/>
                </a:solidFill>
              </a:rPr>
              <a:t>  </a:t>
            </a:r>
            <a:r>
              <a:rPr lang="en-US" sz="1050">
                <a:solidFill>
                  <a:schemeClr val="lt1"/>
                </a:solidFill>
              </a:rPr>
              <a:t>        </a:t>
            </a:r>
            <a:r>
              <a:rPr lang="en-US" sz="1050">
                <a:solidFill>
                  <a:srgbClr val="FFC000"/>
                </a:solidFill>
              </a:rPr>
              <a:t>THEORY </a:t>
            </a:r>
            <a:r>
              <a:rPr lang="en-US" sz="1050">
                <a:solidFill>
                  <a:schemeClr val="lt1"/>
                </a:solidFill>
              </a:rPr>
              <a:t>         DESIGN          METHODS          MERIT &amp; IMPACTS          ACKNOWLEDGEMENTS</a:t>
            </a:r>
            <a:endParaRPr>
              <a:solidFill>
                <a:schemeClr val="l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4" name="Shape 384"/>
        <p:cNvGrpSpPr/>
        <p:nvPr/>
      </p:nvGrpSpPr>
      <p:grpSpPr>
        <a:xfrm>
          <a:off x="0" y="0"/>
          <a:ext cx="0" cy="0"/>
          <a:chOff x="0" y="0"/>
          <a:chExt cx="0" cy="0"/>
        </a:xfrm>
      </p:grpSpPr>
      <p:sp>
        <p:nvSpPr>
          <p:cNvPr id="385" name="Google Shape;385;p41"/>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4800"/>
              <a:buFont typeface="Calibri"/>
              <a:buNone/>
            </a:pPr>
            <a:r>
              <a:rPr b="1" lang="en-US"/>
              <a:t>Theoretical Framework</a:t>
            </a:r>
            <a:br>
              <a:rPr b="1" lang="en-US"/>
            </a:br>
            <a:r>
              <a:rPr i="1" lang="en-US" sz="2800"/>
              <a:t>Conservation Science &amp; the Politics of Knowledge</a:t>
            </a:r>
            <a:endParaRPr i="1" sz="2800"/>
          </a:p>
        </p:txBody>
      </p:sp>
      <p:sp>
        <p:nvSpPr>
          <p:cNvPr id="386" name="Google Shape;386;p41"/>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87" name="Google Shape;387;p41"/>
          <p:cNvSpPr txBox="1"/>
          <p:nvPr/>
        </p:nvSpPr>
        <p:spPr>
          <a:xfrm>
            <a:off x="514352" y="2112792"/>
            <a:ext cx="5708226" cy="3977112"/>
          </a:xfrm>
          <a:prstGeom prst="rect">
            <a:avLst/>
          </a:prstGeom>
          <a:noFill/>
          <a:ln>
            <a:noFill/>
          </a:ln>
        </p:spPr>
        <p:txBody>
          <a:bodyPr anchorCtr="0" anchor="t" bIns="45700" lIns="0" spcFirstLastPara="1" rIns="0" wrap="square" tIns="45700">
            <a:noAutofit/>
          </a:bodyPr>
          <a:lstStyle/>
          <a:p>
            <a:pPr indent="0" lvl="0" marL="0" marR="0" rtl="0" algn="l">
              <a:lnSpc>
                <a:spcPct val="90000"/>
              </a:lnSpc>
              <a:spcBef>
                <a:spcPts val="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91440" marR="0" rtl="0" algn="l">
              <a:lnSpc>
                <a:spcPct val="90000"/>
              </a:lnSpc>
              <a:spcBef>
                <a:spcPts val="1400"/>
              </a:spcBef>
              <a:spcAft>
                <a:spcPts val="0"/>
              </a:spcAft>
              <a:buClr>
                <a:schemeClr val="accent1"/>
              </a:buClr>
              <a:buSzPts val="2000"/>
              <a:buFont typeface="Calibri"/>
              <a:buNone/>
            </a:pPr>
            <a:r>
              <a:t/>
            </a:r>
            <a:endParaRPr b="1" sz="2000">
              <a:solidFill>
                <a:srgbClr val="3F3F3F"/>
              </a:solidFill>
              <a:latin typeface="Calibri"/>
              <a:ea typeface="Calibri"/>
              <a:cs typeface="Calibri"/>
              <a:sym typeface="Calibri"/>
            </a:endParaRPr>
          </a:p>
        </p:txBody>
      </p:sp>
      <p:sp>
        <p:nvSpPr>
          <p:cNvPr id="388" name="Google Shape;388;p41"/>
          <p:cNvSpPr txBox="1"/>
          <p:nvPr/>
        </p:nvSpPr>
        <p:spPr>
          <a:xfrm>
            <a:off x="666752" y="2265192"/>
            <a:ext cx="5708226" cy="3977112"/>
          </a:xfrm>
          <a:prstGeom prst="rect">
            <a:avLst/>
          </a:prstGeom>
          <a:noFill/>
          <a:ln>
            <a:noFill/>
          </a:ln>
        </p:spPr>
        <p:txBody>
          <a:bodyPr anchorCtr="0" anchor="t" bIns="45700" lIns="0" spcFirstLastPara="1" rIns="0" wrap="square" tIns="45700">
            <a:noAutofit/>
          </a:bodyPr>
          <a:lstStyle/>
          <a:p>
            <a:pPr indent="0" lvl="0" marL="0" marR="0" rtl="0" algn="l">
              <a:lnSpc>
                <a:spcPct val="90000"/>
              </a:lnSpc>
              <a:spcBef>
                <a:spcPts val="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91440" marR="0" rtl="0" algn="l">
              <a:lnSpc>
                <a:spcPct val="90000"/>
              </a:lnSpc>
              <a:spcBef>
                <a:spcPts val="1400"/>
              </a:spcBef>
              <a:spcAft>
                <a:spcPts val="0"/>
              </a:spcAft>
              <a:buClr>
                <a:schemeClr val="accent1"/>
              </a:buClr>
              <a:buSzPts val="2000"/>
              <a:buFont typeface="Calibri"/>
              <a:buNone/>
            </a:pPr>
            <a:r>
              <a:t/>
            </a:r>
            <a:endParaRPr b="1" sz="2000">
              <a:solidFill>
                <a:srgbClr val="3F3F3F"/>
              </a:solidFill>
              <a:latin typeface="Calibri"/>
              <a:ea typeface="Calibri"/>
              <a:cs typeface="Calibri"/>
              <a:sym typeface="Calibri"/>
            </a:endParaRPr>
          </a:p>
        </p:txBody>
      </p:sp>
      <p:sp>
        <p:nvSpPr>
          <p:cNvPr id="389" name="Google Shape;389;p41"/>
          <p:cNvSpPr txBox="1"/>
          <p:nvPr>
            <p:ph idx="1" type="body"/>
          </p:nvPr>
        </p:nvSpPr>
        <p:spPr>
          <a:xfrm>
            <a:off x="822959" y="1845734"/>
            <a:ext cx="7543801" cy="4023360"/>
          </a:xfrm>
          <a:prstGeom prst="rect">
            <a:avLst/>
          </a:prstGeom>
          <a:noFill/>
          <a:ln>
            <a:noFill/>
          </a:ln>
        </p:spPr>
        <p:txBody>
          <a:bodyPr anchorCtr="0" anchor="t" bIns="45700" lIns="0" spcFirstLastPara="1" rIns="0" wrap="square" tIns="45700">
            <a:noAutofit/>
          </a:bodyPr>
          <a:lstStyle/>
          <a:p>
            <a:pPr indent="0" lvl="0" marL="0" rtl="0" algn="ctr">
              <a:lnSpc>
                <a:spcPct val="90000"/>
              </a:lnSpc>
              <a:spcBef>
                <a:spcPts val="0"/>
              </a:spcBef>
              <a:spcAft>
                <a:spcPts val="0"/>
              </a:spcAft>
              <a:buSzPts val="1900"/>
              <a:buNone/>
            </a:pPr>
            <a:r>
              <a:t/>
            </a:r>
            <a:endParaRPr sz="1900">
              <a:solidFill>
                <a:srgbClr val="AB620D"/>
              </a:solidFill>
            </a:endParaRPr>
          </a:p>
          <a:p>
            <a:pPr indent="0" lvl="0" marL="0" rtl="0" algn="ctr">
              <a:lnSpc>
                <a:spcPct val="90000"/>
              </a:lnSpc>
              <a:spcBef>
                <a:spcPts val="1400"/>
              </a:spcBef>
              <a:spcAft>
                <a:spcPts val="0"/>
              </a:spcAft>
              <a:buSzPts val="1900"/>
              <a:buNone/>
            </a:pPr>
            <a:r>
              <a:t/>
            </a:r>
            <a:endParaRPr sz="1900">
              <a:solidFill>
                <a:srgbClr val="AB620D"/>
              </a:solidFill>
            </a:endParaRPr>
          </a:p>
          <a:p>
            <a:pPr indent="0" lvl="0" marL="0" rtl="0" algn="ctr">
              <a:lnSpc>
                <a:spcPct val="90000"/>
              </a:lnSpc>
              <a:spcBef>
                <a:spcPts val="1400"/>
              </a:spcBef>
              <a:spcAft>
                <a:spcPts val="0"/>
              </a:spcAft>
              <a:buSzPts val="1900"/>
              <a:buNone/>
            </a:pPr>
            <a:r>
              <a:t/>
            </a:r>
            <a:endParaRPr sz="1900">
              <a:solidFill>
                <a:srgbClr val="AB620D"/>
              </a:solidFill>
            </a:endParaRPr>
          </a:p>
          <a:p>
            <a:pPr indent="0" lvl="0" marL="0" rtl="0" algn="ctr">
              <a:lnSpc>
                <a:spcPct val="90000"/>
              </a:lnSpc>
              <a:spcBef>
                <a:spcPts val="1400"/>
              </a:spcBef>
              <a:spcAft>
                <a:spcPts val="0"/>
              </a:spcAft>
              <a:buSzPts val="1900"/>
              <a:buNone/>
            </a:pPr>
            <a:r>
              <a:rPr lang="en-US" sz="1900">
                <a:solidFill>
                  <a:srgbClr val="AB620D"/>
                </a:solidFill>
              </a:rPr>
              <a:t>“The ‘ontological turn’ in anthropology is premised on the notion that anthropologists are fundamentally concerned with alterity and that this is not a matter of ‘culture’, ‘representation’, ‘epistemology’, or ‘worldview’, but of being</a:t>
            </a:r>
            <a:r>
              <a:rPr lang="en-US" sz="1900">
                <a:solidFill>
                  <a:schemeClr val="dk1"/>
                </a:solidFill>
              </a:rPr>
              <a:t>” </a:t>
            </a:r>
            <a:r>
              <a:rPr lang="en-US" sz="1500">
                <a:solidFill>
                  <a:schemeClr val="dk1"/>
                </a:solidFill>
              </a:rPr>
              <a:t>(Heywood 2012: 143)</a:t>
            </a:r>
            <a:endParaRPr/>
          </a:p>
          <a:p>
            <a:pPr indent="0" lvl="0" marL="0" rtl="0" algn="ctr">
              <a:lnSpc>
                <a:spcPct val="90000"/>
              </a:lnSpc>
              <a:spcBef>
                <a:spcPts val="1400"/>
              </a:spcBef>
              <a:spcAft>
                <a:spcPts val="0"/>
              </a:spcAft>
              <a:buSzPts val="2000"/>
              <a:buNone/>
            </a:pPr>
            <a:r>
              <a:t/>
            </a:r>
            <a:endParaRPr/>
          </a:p>
        </p:txBody>
      </p:sp>
      <p:sp>
        <p:nvSpPr>
          <p:cNvPr id="390" name="Google Shape;390;p41"/>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chemeClr val="lt1"/>
                </a:solidFill>
              </a:rPr>
              <a:t>BACKGROUND</a:t>
            </a:r>
            <a:r>
              <a:rPr lang="en-US" sz="1050">
                <a:solidFill>
                  <a:srgbClr val="FFC000"/>
                </a:solidFill>
              </a:rPr>
              <a:t>  </a:t>
            </a:r>
            <a:r>
              <a:rPr lang="en-US" sz="1050">
                <a:solidFill>
                  <a:schemeClr val="lt1"/>
                </a:solidFill>
              </a:rPr>
              <a:t>        </a:t>
            </a:r>
            <a:r>
              <a:rPr lang="en-US" sz="1050">
                <a:solidFill>
                  <a:srgbClr val="FFC000"/>
                </a:solidFill>
              </a:rPr>
              <a:t>THEORY </a:t>
            </a:r>
            <a:r>
              <a:rPr lang="en-US" sz="1050">
                <a:solidFill>
                  <a:schemeClr val="lt1"/>
                </a:solidFill>
              </a:rPr>
              <a:t>         DESIGN          METHODS          MERIT &amp; IMPACTS          ACKNOWLEDGEMENTS</a:t>
            </a:r>
            <a:endParaRPr>
              <a:solidFill>
                <a:schemeClr val="l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5" name="Shape 395"/>
        <p:cNvGrpSpPr/>
        <p:nvPr/>
      </p:nvGrpSpPr>
      <p:grpSpPr>
        <a:xfrm>
          <a:off x="0" y="0"/>
          <a:ext cx="0" cy="0"/>
          <a:chOff x="0" y="0"/>
          <a:chExt cx="0" cy="0"/>
        </a:xfrm>
      </p:grpSpPr>
      <p:sp>
        <p:nvSpPr>
          <p:cNvPr id="396" name="Google Shape;396;p42"/>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4800"/>
              <a:buFont typeface="Calibri"/>
              <a:buNone/>
            </a:pPr>
            <a:r>
              <a:rPr b="1" lang="en-US"/>
              <a:t>Theoretical Framework</a:t>
            </a:r>
            <a:br>
              <a:rPr b="1" lang="en-US"/>
            </a:br>
            <a:r>
              <a:rPr i="1" lang="en-US" sz="2800"/>
              <a:t>Overview</a:t>
            </a:r>
            <a:endParaRPr i="1" sz="2800"/>
          </a:p>
        </p:txBody>
      </p:sp>
      <p:sp>
        <p:nvSpPr>
          <p:cNvPr id="397" name="Google Shape;397;p42"/>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398" name="Google Shape;398;p42"/>
          <p:cNvGrpSpPr/>
          <p:nvPr/>
        </p:nvGrpSpPr>
        <p:grpSpPr>
          <a:xfrm>
            <a:off x="824717" y="1845734"/>
            <a:ext cx="7540284" cy="4023360"/>
            <a:chOff x="1758" y="0"/>
            <a:chExt cx="7540284" cy="4023360"/>
          </a:xfrm>
        </p:grpSpPr>
        <p:sp>
          <p:nvSpPr>
            <p:cNvPr id="399" name="Google Shape;399;p42"/>
            <p:cNvSpPr/>
            <p:nvPr/>
          </p:nvSpPr>
          <p:spPr>
            <a:xfrm>
              <a:off x="1758" y="0"/>
              <a:ext cx="1843590" cy="4023360"/>
            </a:xfrm>
            <a:prstGeom prst="roundRect">
              <a:avLst>
                <a:gd fmla="val 10000" name="adj"/>
              </a:avLst>
            </a:prstGeom>
            <a:solidFill>
              <a:srgbClr val="BB582B"/>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42"/>
            <p:cNvSpPr txBox="1"/>
            <p:nvPr/>
          </p:nvSpPr>
          <p:spPr>
            <a:xfrm>
              <a:off x="1758" y="1609344"/>
              <a:ext cx="1843590" cy="1609344"/>
            </a:xfrm>
            <a:prstGeom prst="rect">
              <a:avLst/>
            </a:prstGeom>
            <a:noFill/>
            <a:ln>
              <a:noFill/>
            </a:ln>
          </p:spPr>
          <p:txBody>
            <a:bodyPr anchorCtr="0" anchor="ctr" bIns="149350" lIns="149350" spcFirstLastPara="1" rIns="149350" wrap="square" tIns="149350">
              <a:noAutofit/>
            </a:bodyPr>
            <a:lstStyle/>
            <a:p>
              <a:pPr indent="0" lvl="0" marL="0" marR="0" rtl="0" algn="ctr">
                <a:lnSpc>
                  <a:spcPct val="90000"/>
                </a:lnSpc>
                <a:spcBef>
                  <a:spcPts val="0"/>
                </a:spcBef>
                <a:spcAft>
                  <a:spcPts val="0"/>
                </a:spcAft>
                <a:buNone/>
              </a:pPr>
              <a:r>
                <a:t/>
              </a:r>
              <a:endParaRPr sz="2100">
                <a:solidFill>
                  <a:schemeClr val="lt1"/>
                </a:solidFill>
                <a:latin typeface="Calibri"/>
                <a:ea typeface="Calibri"/>
                <a:cs typeface="Calibri"/>
                <a:sym typeface="Calibri"/>
              </a:endParaRPr>
            </a:p>
          </p:txBody>
        </p:sp>
        <p:sp>
          <p:nvSpPr>
            <p:cNvPr id="401" name="Google Shape;401;p42"/>
            <p:cNvSpPr/>
            <p:nvPr/>
          </p:nvSpPr>
          <p:spPr>
            <a:xfrm>
              <a:off x="253664" y="241401"/>
              <a:ext cx="1339778" cy="1339778"/>
            </a:xfrm>
            <a:prstGeom prst="flowChartAlternateProcess">
              <a:avLst/>
            </a:prstGeom>
            <a:blipFill rotWithShape="1">
              <a:blip r:embed="rId3">
                <a:alphaModFix/>
              </a:blip>
              <a:stretch>
                <a:fillRect b="0" l="0" r="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2"/>
            <p:cNvSpPr/>
            <p:nvPr/>
          </p:nvSpPr>
          <p:spPr>
            <a:xfrm>
              <a:off x="1900656" y="0"/>
              <a:ext cx="1843590" cy="4023360"/>
            </a:xfrm>
            <a:prstGeom prst="roundRect">
              <a:avLst>
                <a:gd fmla="val 10000" name="adj"/>
              </a:avLst>
            </a:prstGeom>
            <a:solidFill>
              <a:srgbClr val="A8573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42"/>
            <p:cNvSpPr txBox="1"/>
            <p:nvPr/>
          </p:nvSpPr>
          <p:spPr>
            <a:xfrm>
              <a:off x="1900656" y="1609344"/>
              <a:ext cx="1843590" cy="1609344"/>
            </a:xfrm>
            <a:prstGeom prst="rect">
              <a:avLst/>
            </a:prstGeom>
            <a:noFill/>
            <a:ln>
              <a:noFill/>
            </a:ln>
          </p:spPr>
          <p:txBody>
            <a:bodyPr anchorCtr="0" anchor="ctr" bIns="149350" lIns="149350" spcFirstLastPara="1" rIns="149350" wrap="square" tIns="149350">
              <a:noAutofit/>
            </a:bodyPr>
            <a:lstStyle/>
            <a:p>
              <a:pPr indent="0" lvl="0" marL="0" marR="0" rtl="0" algn="ctr">
                <a:lnSpc>
                  <a:spcPct val="90000"/>
                </a:lnSpc>
                <a:spcBef>
                  <a:spcPts val="0"/>
                </a:spcBef>
                <a:spcAft>
                  <a:spcPts val="0"/>
                </a:spcAft>
                <a:buNone/>
              </a:pPr>
              <a:r>
                <a:rPr lang="en-US" sz="2100">
                  <a:solidFill>
                    <a:schemeClr val="lt1"/>
                  </a:solidFill>
                  <a:latin typeface="Calibri"/>
                  <a:ea typeface="Calibri"/>
                  <a:cs typeface="Calibri"/>
                  <a:sym typeface="Calibri"/>
                </a:rPr>
                <a:t>Conservation Science </a:t>
              </a:r>
              <a:endParaRPr/>
            </a:p>
            <a:p>
              <a:pPr indent="0" lvl="0" marL="0" marR="0" rtl="0" algn="ctr">
                <a:lnSpc>
                  <a:spcPct val="90000"/>
                </a:lnSpc>
                <a:spcBef>
                  <a:spcPts val="735"/>
                </a:spcBef>
                <a:spcAft>
                  <a:spcPts val="0"/>
                </a:spcAft>
                <a:buNone/>
              </a:pPr>
              <a:r>
                <a:rPr lang="en-US" sz="2100">
                  <a:solidFill>
                    <a:schemeClr val="lt1"/>
                  </a:solidFill>
                  <a:latin typeface="Calibri"/>
                  <a:ea typeface="Calibri"/>
                  <a:cs typeface="Calibri"/>
                  <a:sym typeface="Calibri"/>
                </a:rPr>
                <a:t>&amp; the Politics of Knowledge</a:t>
              </a:r>
              <a:endParaRPr sz="2100">
                <a:solidFill>
                  <a:schemeClr val="lt1"/>
                </a:solidFill>
                <a:latin typeface="Calibri"/>
                <a:ea typeface="Calibri"/>
                <a:cs typeface="Calibri"/>
                <a:sym typeface="Calibri"/>
              </a:endParaRPr>
            </a:p>
          </p:txBody>
        </p:sp>
        <p:sp>
          <p:nvSpPr>
            <p:cNvPr id="404" name="Google Shape;404;p42"/>
            <p:cNvSpPr/>
            <p:nvPr/>
          </p:nvSpPr>
          <p:spPr>
            <a:xfrm>
              <a:off x="2152562" y="241401"/>
              <a:ext cx="1339778" cy="1339778"/>
            </a:xfrm>
            <a:prstGeom prst="ellipse">
              <a:avLst/>
            </a:prstGeom>
            <a:blipFill rotWithShape="1">
              <a:blip r:embed="rId4">
                <a:alphaModFix/>
              </a:blip>
              <a:stretch>
                <a:fillRect b="0" l="-17999" r="-17997"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42"/>
            <p:cNvSpPr/>
            <p:nvPr/>
          </p:nvSpPr>
          <p:spPr>
            <a:xfrm>
              <a:off x="3799554" y="0"/>
              <a:ext cx="1843590" cy="4023360"/>
            </a:xfrm>
            <a:prstGeom prst="roundRect">
              <a:avLst>
                <a:gd fmla="val 10000" name="adj"/>
              </a:avLst>
            </a:prstGeom>
            <a:solidFill>
              <a:schemeClr val="accent1"/>
            </a:solidFill>
            <a:ln cap="flat" cmpd="sng" w="15875">
              <a:solidFill>
                <a:srgbClr val="A65F0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42"/>
            <p:cNvSpPr txBox="1"/>
            <p:nvPr/>
          </p:nvSpPr>
          <p:spPr>
            <a:xfrm>
              <a:off x="3799554" y="1609344"/>
              <a:ext cx="1843590" cy="1609344"/>
            </a:xfrm>
            <a:prstGeom prst="rect">
              <a:avLst/>
            </a:prstGeom>
            <a:noFill/>
            <a:ln>
              <a:noFill/>
            </a:ln>
          </p:spPr>
          <p:txBody>
            <a:bodyPr anchorCtr="0" anchor="ctr" bIns="149350" lIns="149350" spcFirstLastPara="1" rIns="149350" wrap="square" tIns="149350">
              <a:noAutofit/>
            </a:bodyPr>
            <a:lstStyle/>
            <a:p>
              <a:pPr indent="0" lvl="0" marL="0" marR="0" rtl="0" algn="ctr">
                <a:lnSpc>
                  <a:spcPct val="90000"/>
                </a:lnSpc>
                <a:spcBef>
                  <a:spcPts val="0"/>
                </a:spcBef>
                <a:spcAft>
                  <a:spcPts val="0"/>
                </a:spcAft>
                <a:buNone/>
              </a:pPr>
              <a:r>
                <a:rPr lang="en-US" sz="2100">
                  <a:solidFill>
                    <a:schemeClr val="lt1"/>
                  </a:solidFill>
                  <a:latin typeface="Calibri"/>
                  <a:ea typeface="Calibri"/>
                  <a:cs typeface="Calibri"/>
                  <a:sym typeface="Calibri"/>
                </a:rPr>
                <a:t>Critical Geography </a:t>
              </a:r>
              <a:endParaRPr/>
            </a:p>
            <a:p>
              <a:pPr indent="0" lvl="0" marL="0" marR="0" rtl="0" algn="ctr">
                <a:lnSpc>
                  <a:spcPct val="90000"/>
                </a:lnSpc>
                <a:spcBef>
                  <a:spcPts val="735"/>
                </a:spcBef>
                <a:spcAft>
                  <a:spcPts val="0"/>
                </a:spcAft>
                <a:buNone/>
              </a:pPr>
              <a:r>
                <a:rPr lang="en-US" sz="2100">
                  <a:solidFill>
                    <a:schemeClr val="lt1"/>
                  </a:solidFill>
                  <a:latin typeface="Calibri"/>
                  <a:ea typeface="Calibri"/>
                  <a:cs typeface="Calibri"/>
                  <a:sym typeface="Calibri"/>
                </a:rPr>
                <a:t>&amp; the Politics of Scale</a:t>
              </a:r>
              <a:endParaRPr sz="2100">
                <a:solidFill>
                  <a:schemeClr val="lt1"/>
                </a:solidFill>
                <a:latin typeface="Calibri"/>
                <a:ea typeface="Calibri"/>
                <a:cs typeface="Calibri"/>
                <a:sym typeface="Calibri"/>
              </a:endParaRPr>
            </a:p>
          </p:txBody>
        </p:sp>
        <p:sp>
          <p:nvSpPr>
            <p:cNvPr id="407" name="Google Shape;407;p42"/>
            <p:cNvSpPr/>
            <p:nvPr/>
          </p:nvSpPr>
          <p:spPr>
            <a:xfrm>
              <a:off x="4051459" y="241401"/>
              <a:ext cx="1339778" cy="1339778"/>
            </a:xfrm>
            <a:prstGeom prst="ellipse">
              <a:avLst/>
            </a:prstGeom>
            <a:blipFill rotWithShape="1">
              <a:blip r:embed="rId5">
                <a:alphaModFix/>
              </a:blip>
              <a:stretch>
                <a:fillRect b="0" l="-71998" r="-71998"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42"/>
            <p:cNvSpPr/>
            <p:nvPr/>
          </p:nvSpPr>
          <p:spPr>
            <a:xfrm>
              <a:off x="5698452" y="0"/>
              <a:ext cx="1843590" cy="4023360"/>
            </a:xfrm>
            <a:prstGeom prst="roundRect">
              <a:avLst>
                <a:gd fmla="val 10000" name="adj"/>
              </a:avLst>
            </a:prstGeom>
            <a:solidFill>
              <a:srgbClr val="84543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42"/>
            <p:cNvSpPr txBox="1"/>
            <p:nvPr/>
          </p:nvSpPr>
          <p:spPr>
            <a:xfrm>
              <a:off x="5698452" y="1609344"/>
              <a:ext cx="1843590" cy="1609344"/>
            </a:xfrm>
            <a:prstGeom prst="rect">
              <a:avLst/>
            </a:prstGeom>
            <a:noFill/>
            <a:ln>
              <a:noFill/>
            </a:ln>
          </p:spPr>
          <p:txBody>
            <a:bodyPr anchorCtr="0" anchor="ctr" bIns="149350" lIns="149350" spcFirstLastPara="1" rIns="149350" wrap="square" tIns="149350">
              <a:noAutofit/>
            </a:bodyPr>
            <a:lstStyle/>
            <a:p>
              <a:pPr indent="0" lvl="0" marL="0" marR="0" rtl="0" algn="ctr">
                <a:lnSpc>
                  <a:spcPct val="90000"/>
                </a:lnSpc>
                <a:spcBef>
                  <a:spcPts val="0"/>
                </a:spcBef>
                <a:spcAft>
                  <a:spcPts val="0"/>
                </a:spcAft>
                <a:buNone/>
              </a:pPr>
              <a:r>
                <a:rPr lang="en-US" sz="2100">
                  <a:solidFill>
                    <a:schemeClr val="lt1"/>
                  </a:solidFill>
                  <a:latin typeface="Calibri"/>
                  <a:ea typeface="Calibri"/>
                  <a:cs typeface="Calibri"/>
                  <a:sym typeface="Calibri"/>
                </a:rPr>
                <a:t>Anthropology of Landscapes</a:t>
              </a:r>
              <a:endParaRPr/>
            </a:p>
            <a:p>
              <a:pPr indent="0" lvl="0" marL="0" marR="0" rtl="0" algn="ctr">
                <a:lnSpc>
                  <a:spcPct val="90000"/>
                </a:lnSpc>
                <a:spcBef>
                  <a:spcPts val="735"/>
                </a:spcBef>
                <a:spcAft>
                  <a:spcPts val="0"/>
                </a:spcAft>
                <a:buNone/>
              </a:pPr>
              <a:r>
                <a:rPr lang="en-US" sz="2100">
                  <a:solidFill>
                    <a:schemeClr val="lt1"/>
                  </a:solidFill>
                  <a:latin typeface="Calibri"/>
                  <a:ea typeface="Calibri"/>
                  <a:cs typeface="Calibri"/>
                  <a:sym typeface="Calibri"/>
                </a:rPr>
                <a:t> &amp; the Politics of Agency</a:t>
              </a:r>
              <a:endParaRPr sz="2100">
                <a:solidFill>
                  <a:schemeClr val="lt1"/>
                </a:solidFill>
                <a:latin typeface="Calibri"/>
                <a:ea typeface="Calibri"/>
                <a:cs typeface="Calibri"/>
                <a:sym typeface="Calibri"/>
              </a:endParaRPr>
            </a:p>
          </p:txBody>
        </p:sp>
        <p:sp>
          <p:nvSpPr>
            <p:cNvPr id="410" name="Google Shape;410;p42"/>
            <p:cNvSpPr/>
            <p:nvPr/>
          </p:nvSpPr>
          <p:spPr>
            <a:xfrm>
              <a:off x="5950357" y="241401"/>
              <a:ext cx="1339778" cy="1339778"/>
            </a:xfrm>
            <a:prstGeom prst="ellipse">
              <a:avLst/>
            </a:prstGeom>
            <a:blipFill rotWithShape="1">
              <a:blip r:embed="rId6">
                <a:alphaModFix/>
              </a:blip>
              <a:stretch>
                <a:fillRect b="-16998" l="0" r="0" t="-16997"/>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42"/>
            <p:cNvSpPr/>
            <p:nvPr/>
          </p:nvSpPr>
          <p:spPr>
            <a:xfrm>
              <a:off x="301752" y="3218688"/>
              <a:ext cx="6940296" cy="603504"/>
            </a:xfrm>
            <a:prstGeom prst="leftRightArrow">
              <a:avLst>
                <a:gd fmla="val 50000" name="adj1"/>
                <a:gd fmla="val 50000" name="adj2"/>
              </a:avLst>
            </a:prstGeom>
            <a:solidFill>
              <a:srgbClr val="E7D0CB"/>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2" name="Google Shape;412;p42"/>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chemeClr val="lt1"/>
                </a:solidFill>
              </a:rPr>
              <a:t>BACKGROUND</a:t>
            </a:r>
            <a:r>
              <a:rPr lang="en-US" sz="1050">
                <a:solidFill>
                  <a:srgbClr val="FFC000"/>
                </a:solidFill>
              </a:rPr>
              <a:t>  </a:t>
            </a:r>
            <a:r>
              <a:rPr lang="en-US" sz="1050">
                <a:solidFill>
                  <a:schemeClr val="lt1"/>
                </a:solidFill>
              </a:rPr>
              <a:t>        </a:t>
            </a:r>
            <a:r>
              <a:rPr lang="en-US" sz="1050">
                <a:solidFill>
                  <a:srgbClr val="FFC000"/>
                </a:solidFill>
              </a:rPr>
              <a:t>THEORY </a:t>
            </a:r>
            <a:r>
              <a:rPr lang="en-US" sz="1050">
                <a:solidFill>
                  <a:schemeClr val="lt1"/>
                </a:solidFill>
              </a:rPr>
              <a:t>         DESIGN          METHODS          MERIT &amp; IMPACTS          ACKNOWLEDGEMENTS</a:t>
            </a:r>
            <a:endParaRPr>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16"/>
          <p:cNvSpPr txBox="1"/>
          <p:nvPr>
            <p:ph idx="11" type="ftr"/>
          </p:nvPr>
        </p:nvSpPr>
        <p:spPr>
          <a:xfrm>
            <a:off x="-73891" y="6277138"/>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rgbClr val="3F739B"/>
                </a:solidFill>
              </a:rPr>
              <a:t>BACKGROUND</a:t>
            </a:r>
            <a:r>
              <a:rPr lang="en-US" sz="1050">
                <a:solidFill>
                  <a:srgbClr val="FFFF00"/>
                </a:solidFill>
              </a:rPr>
              <a:t> </a:t>
            </a:r>
            <a:r>
              <a:rPr lang="en-US" sz="1050"/>
              <a:t>          ANECDOTES            RESEARCH          DISCUSSION          QUESTIONS </a:t>
            </a:r>
            <a:endParaRPr/>
          </a:p>
        </p:txBody>
      </p:sp>
      <p:sp>
        <p:nvSpPr>
          <p:cNvPr id="125" name="Google Shape;125;p16"/>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2015_visitor_guide_Page_2.jpg" id="126" name="Google Shape;126;p16"/>
          <p:cNvPicPr preferRelativeResize="0"/>
          <p:nvPr/>
        </p:nvPicPr>
        <p:blipFill rotWithShape="1">
          <a:blip r:embed="rId3">
            <a:alphaModFix/>
          </a:blip>
          <a:srcRect b="0" l="0" r="0" t="0"/>
          <a:stretch/>
        </p:blipFill>
        <p:spPr>
          <a:xfrm>
            <a:off x="-41494" y="948490"/>
            <a:ext cx="9185494" cy="5511296"/>
          </a:xfrm>
          <a:prstGeom prst="rect">
            <a:avLst/>
          </a:prstGeom>
          <a:noFill/>
          <a:ln>
            <a:noFill/>
          </a:ln>
        </p:spPr>
      </p:pic>
      <p:pic>
        <p:nvPicPr>
          <p:cNvPr descr="Screen Shot 2017-11-08 at 1.33.58 PM.png" id="127" name="Google Shape;127;p16"/>
          <p:cNvPicPr preferRelativeResize="0"/>
          <p:nvPr/>
        </p:nvPicPr>
        <p:blipFill rotWithShape="1">
          <a:blip r:embed="rId4">
            <a:alphaModFix/>
          </a:blip>
          <a:srcRect b="0" l="0" r="0" t="0"/>
          <a:stretch/>
        </p:blipFill>
        <p:spPr>
          <a:xfrm>
            <a:off x="3391927" y="0"/>
            <a:ext cx="2381311" cy="208056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7" name="Shape 417"/>
        <p:cNvGrpSpPr/>
        <p:nvPr/>
      </p:nvGrpSpPr>
      <p:grpSpPr>
        <a:xfrm>
          <a:off x="0" y="0"/>
          <a:ext cx="0" cy="0"/>
          <a:chOff x="0" y="0"/>
          <a:chExt cx="0" cy="0"/>
        </a:xfrm>
      </p:grpSpPr>
      <p:sp>
        <p:nvSpPr>
          <p:cNvPr id="418" name="Google Shape;418;p43"/>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4800"/>
              <a:buFont typeface="Calibri"/>
              <a:buNone/>
            </a:pPr>
            <a:r>
              <a:rPr b="1" lang="en-US"/>
              <a:t>Theoretical Framework</a:t>
            </a:r>
            <a:br>
              <a:rPr b="1" lang="en-US"/>
            </a:br>
            <a:r>
              <a:rPr i="1" lang="en-US" sz="2800"/>
              <a:t>Critical Geography &amp; the Politics of Scale</a:t>
            </a:r>
            <a:endParaRPr i="1" sz="2800"/>
          </a:p>
        </p:txBody>
      </p:sp>
      <p:sp>
        <p:nvSpPr>
          <p:cNvPr id="419" name="Google Shape;419;p43"/>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20" name="Google Shape;420;p43"/>
          <p:cNvSpPr txBox="1"/>
          <p:nvPr>
            <p:ph idx="1" type="body"/>
          </p:nvPr>
        </p:nvSpPr>
        <p:spPr>
          <a:xfrm>
            <a:off x="822959" y="1845734"/>
            <a:ext cx="7543801" cy="4023360"/>
          </a:xfrm>
          <a:prstGeom prst="rect">
            <a:avLst/>
          </a:prstGeom>
          <a:noFill/>
          <a:ln>
            <a:noFill/>
          </a:ln>
        </p:spPr>
        <p:txBody>
          <a:bodyPr anchorCtr="0" anchor="t" bIns="45700" lIns="0" spcFirstLastPara="1" rIns="0" wrap="square" tIns="45700">
            <a:noAutofit/>
          </a:bodyPr>
          <a:lstStyle/>
          <a:p>
            <a:pPr indent="0" lvl="0" marL="91440" rtl="0" algn="l">
              <a:lnSpc>
                <a:spcPct val="90000"/>
              </a:lnSpc>
              <a:spcBef>
                <a:spcPts val="0"/>
              </a:spcBef>
              <a:spcAft>
                <a:spcPts val="0"/>
              </a:spcAft>
              <a:buSzPts val="2000"/>
              <a:buFont typeface="Noto Sans Symbols"/>
              <a:buNone/>
            </a:pPr>
            <a:r>
              <a:t/>
            </a:r>
            <a:endParaRPr/>
          </a:p>
          <a:p>
            <a:pPr indent="-127000" lvl="0" marL="91440" rtl="0" algn="l">
              <a:lnSpc>
                <a:spcPct val="90000"/>
              </a:lnSpc>
              <a:spcBef>
                <a:spcPts val="1400"/>
              </a:spcBef>
              <a:spcAft>
                <a:spcPts val="0"/>
              </a:spcAft>
              <a:buSzPts val="2000"/>
              <a:buFont typeface="Noto Sans Symbols"/>
              <a:buChar char="❖"/>
            </a:pPr>
            <a:r>
              <a:rPr lang="en-US"/>
              <a:t>Critical geography attempts to disrupt common binaries &amp; underscore power dynamics </a:t>
            </a:r>
            <a:r>
              <a:rPr lang="en-US" sz="1400"/>
              <a:t>(Elwood 2006) </a:t>
            </a:r>
            <a:endParaRPr/>
          </a:p>
          <a:p>
            <a:pPr indent="-2539" lvl="0" marL="91440" rtl="0" algn="l">
              <a:lnSpc>
                <a:spcPct val="90000"/>
              </a:lnSpc>
              <a:spcBef>
                <a:spcPts val="1400"/>
              </a:spcBef>
              <a:spcAft>
                <a:spcPts val="0"/>
              </a:spcAft>
              <a:buSzPts val="1400"/>
              <a:buFont typeface="Noto Sans Symbols"/>
              <a:buNone/>
            </a:pPr>
            <a:r>
              <a:t/>
            </a:r>
            <a:endParaRPr sz="1400"/>
          </a:p>
          <a:p>
            <a:pPr indent="-127000" lvl="0" marL="91440" rtl="0" algn="l">
              <a:lnSpc>
                <a:spcPct val="90000"/>
              </a:lnSpc>
              <a:spcBef>
                <a:spcPts val="1400"/>
              </a:spcBef>
              <a:spcAft>
                <a:spcPts val="0"/>
              </a:spcAft>
              <a:buSzPts val="2000"/>
              <a:buFont typeface="Noto Sans Symbols"/>
              <a:buChar char="❖"/>
            </a:pPr>
            <a:r>
              <a:rPr lang="en-US"/>
              <a:t>Participatory mapping can be “a more democratic way to elicit local knowledge and facilitate discussion about land use and boundaries within communities” </a:t>
            </a:r>
            <a:r>
              <a:rPr lang="en-US" sz="1400"/>
              <a:t>(Bauer 2009). </a:t>
            </a:r>
            <a:endParaRPr sz="1400"/>
          </a:p>
          <a:p>
            <a:pPr indent="-2539" lvl="0" marL="91440" rtl="0" algn="l">
              <a:lnSpc>
                <a:spcPct val="90000"/>
              </a:lnSpc>
              <a:spcBef>
                <a:spcPts val="1400"/>
              </a:spcBef>
              <a:spcAft>
                <a:spcPts val="0"/>
              </a:spcAft>
              <a:buSzPts val="1400"/>
              <a:buFont typeface="Noto Sans Symbols"/>
              <a:buNone/>
            </a:pPr>
            <a:r>
              <a:t/>
            </a:r>
            <a:endParaRPr sz="1400"/>
          </a:p>
          <a:p>
            <a:pPr indent="-127000" lvl="0" marL="91440" rtl="0" algn="l">
              <a:lnSpc>
                <a:spcPct val="90000"/>
              </a:lnSpc>
              <a:spcBef>
                <a:spcPts val="1400"/>
              </a:spcBef>
              <a:spcAft>
                <a:spcPts val="0"/>
              </a:spcAft>
              <a:buSzPts val="2000"/>
              <a:buFont typeface="Noto Sans Symbols"/>
              <a:buChar char="❖"/>
            </a:pPr>
            <a:r>
              <a:rPr lang="en-US"/>
              <a:t>Interrogate the complexities of “scale”: spatial, temporal, epistemological, and functional </a:t>
            </a:r>
            <a:r>
              <a:rPr lang="en-US" sz="1400"/>
              <a:t>(Boyd, et al. 2008; Cash, et al. 2006)</a:t>
            </a:r>
            <a:endParaRPr/>
          </a:p>
          <a:p>
            <a:pPr indent="-368300" lvl="2" marL="932688" rtl="0" algn="l">
              <a:lnSpc>
                <a:spcPct val="90000"/>
              </a:lnSpc>
              <a:spcBef>
                <a:spcPts val="400"/>
              </a:spcBef>
              <a:spcAft>
                <a:spcPts val="0"/>
              </a:spcAft>
              <a:buSzPts val="1400"/>
              <a:buFont typeface="Noto Sans Symbols"/>
              <a:buNone/>
            </a:pPr>
            <a:r>
              <a:t/>
            </a:r>
            <a:endParaRPr/>
          </a:p>
        </p:txBody>
      </p:sp>
      <p:sp>
        <p:nvSpPr>
          <p:cNvPr id="421" name="Google Shape;421;p43"/>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chemeClr val="lt1"/>
                </a:solidFill>
              </a:rPr>
              <a:t>BACKGROUND</a:t>
            </a:r>
            <a:r>
              <a:rPr lang="en-US" sz="1050">
                <a:solidFill>
                  <a:srgbClr val="FFC000"/>
                </a:solidFill>
              </a:rPr>
              <a:t>  </a:t>
            </a:r>
            <a:r>
              <a:rPr lang="en-US" sz="1050">
                <a:solidFill>
                  <a:schemeClr val="lt1"/>
                </a:solidFill>
              </a:rPr>
              <a:t>        </a:t>
            </a:r>
            <a:r>
              <a:rPr lang="en-US" sz="1050">
                <a:solidFill>
                  <a:srgbClr val="FFC000"/>
                </a:solidFill>
              </a:rPr>
              <a:t>THEORY </a:t>
            </a:r>
            <a:r>
              <a:rPr lang="en-US" sz="1050">
                <a:solidFill>
                  <a:schemeClr val="lt1"/>
                </a:solidFill>
              </a:rPr>
              <a:t>         DESIGN          METHODS          MERIT &amp; IMPACTS          ACKNOWLEDGEMENTS</a:t>
            </a:r>
            <a:endParaRPr>
              <a:solidFill>
                <a:schemeClr val="l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6" name="Shape 426"/>
        <p:cNvGrpSpPr/>
        <p:nvPr/>
      </p:nvGrpSpPr>
      <p:grpSpPr>
        <a:xfrm>
          <a:off x="0" y="0"/>
          <a:ext cx="0" cy="0"/>
          <a:chOff x="0" y="0"/>
          <a:chExt cx="0" cy="0"/>
        </a:xfrm>
      </p:grpSpPr>
      <p:sp>
        <p:nvSpPr>
          <p:cNvPr id="427" name="Google Shape;427;p44"/>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4800"/>
              <a:buFont typeface="Calibri"/>
              <a:buNone/>
            </a:pPr>
            <a:r>
              <a:rPr b="1" lang="en-US"/>
              <a:t>Theoretical Framework</a:t>
            </a:r>
            <a:br>
              <a:rPr b="1" lang="en-US"/>
            </a:br>
            <a:r>
              <a:rPr i="1" lang="en-US" sz="2800"/>
              <a:t>Critical Geography &amp; the Politics of Scale</a:t>
            </a:r>
            <a:endParaRPr i="1" sz="2800"/>
          </a:p>
        </p:txBody>
      </p:sp>
      <p:sp>
        <p:nvSpPr>
          <p:cNvPr id="428" name="Google Shape;428;p44"/>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29" name="Google Shape;429;p44"/>
          <p:cNvSpPr txBox="1"/>
          <p:nvPr>
            <p:ph idx="1" type="body"/>
          </p:nvPr>
        </p:nvSpPr>
        <p:spPr>
          <a:xfrm>
            <a:off x="822959" y="1845734"/>
            <a:ext cx="7543801" cy="4023360"/>
          </a:xfrm>
          <a:prstGeom prst="rect">
            <a:avLst/>
          </a:prstGeom>
          <a:noFill/>
          <a:ln>
            <a:noFill/>
          </a:ln>
        </p:spPr>
        <p:txBody>
          <a:bodyPr anchorCtr="0" anchor="t" bIns="45700" lIns="0" spcFirstLastPara="1" rIns="0" wrap="square" tIns="45700">
            <a:noAutofit/>
          </a:bodyPr>
          <a:lstStyle/>
          <a:p>
            <a:pPr indent="-127000" lvl="0" marL="91440" rtl="0" algn="l">
              <a:lnSpc>
                <a:spcPct val="90000"/>
              </a:lnSpc>
              <a:spcBef>
                <a:spcPts val="0"/>
              </a:spcBef>
              <a:spcAft>
                <a:spcPts val="0"/>
              </a:spcAft>
              <a:buSzPts val="2000"/>
              <a:buFont typeface="Noto Sans Symbols"/>
              <a:buChar char="❖"/>
            </a:pPr>
            <a:r>
              <a:rPr lang="en-US"/>
              <a:t>These “politics of scale” play out in maps/mapping, power-laden and political. Who has power to define the scale? </a:t>
            </a:r>
            <a:r>
              <a:rPr lang="en-US" sz="1600"/>
              <a:t>(</a:t>
            </a:r>
            <a:r>
              <a:rPr lang="en-US" sz="1400"/>
              <a:t>Crampton 2001; Crampton 2009; Elwood 2006</a:t>
            </a:r>
            <a:r>
              <a:rPr lang="en-US" sz="1600"/>
              <a:t>)</a:t>
            </a:r>
            <a:endParaRPr/>
          </a:p>
          <a:p>
            <a:pPr indent="0" lvl="0" marL="91440" rtl="0" algn="l">
              <a:lnSpc>
                <a:spcPct val="90000"/>
              </a:lnSpc>
              <a:spcBef>
                <a:spcPts val="1400"/>
              </a:spcBef>
              <a:spcAft>
                <a:spcPts val="0"/>
              </a:spcAft>
              <a:buSzPts val="2000"/>
              <a:buFont typeface="Noto Sans Symbols"/>
              <a:buNone/>
            </a:pPr>
            <a:r>
              <a:t/>
            </a:r>
            <a:endParaRPr/>
          </a:p>
          <a:p>
            <a:pPr indent="-127000" lvl="0" marL="91440" rtl="0" algn="l">
              <a:lnSpc>
                <a:spcPct val="90000"/>
              </a:lnSpc>
              <a:spcBef>
                <a:spcPts val="1400"/>
              </a:spcBef>
              <a:spcAft>
                <a:spcPts val="0"/>
              </a:spcAft>
              <a:buSzPts val="2000"/>
              <a:buFont typeface="Noto Sans Symbols"/>
              <a:buChar char="❖"/>
            </a:pPr>
            <a:r>
              <a:rPr lang="en-US"/>
              <a:t>There are no neutral ways to map or represent human geography as they are all fundamentally different </a:t>
            </a:r>
            <a:r>
              <a:rPr lang="en-US">
                <a:solidFill>
                  <a:srgbClr val="AB620D"/>
                </a:solidFill>
              </a:rPr>
              <a:t>“</a:t>
            </a:r>
            <a:r>
              <a:rPr lang="en-US" u="sng">
                <a:solidFill>
                  <a:srgbClr val="AB620D"/>
                </a:solidFill>
              </a:rPr>
              <a:t>ontological landscapes </a:t>
            </a:r>
            <a:r>
              <a:rPr lang="en-US">
                <a:solidFill>
                  <a:srgbClr val="AB620D"/>
                </a:solidFill>
              </a:rPr>
              <a:t>of human inscription”</a:t>
            </a:r>
            <a:r>
              <a:rPr lang="en-US"/>
              <a:t> </a:t>
            </a:r>
            <a:r>
              <a:rPr lang="en-US" sz="1400"/>
              <a:t>(Ezzy 2004). </a:t>
            </a:r>
            <a:endParaRPr sz="1400"/>
          </a:p>
          <a:p>
            <a:pPr indent="-2539" lvl="0" marL="91440" rtl="0" algn="l">
              <a:lnSpc>
                <a:spcPct val="90000"/>
              </a:lnSpc>
              <a:spcBef>
                <a:spcPts val="1400"/>
              </a:spcBef>
              <a:spcAft>
                <a:spcPts val="0"/>
              </a:spcAft>
              <a:buSzPts val="1400"/>
              <a:buFont typeface="Noto Sans Symbols"/>
              <a:buNone/>
            </a:pPr>
            <a:r>
              <a:t/>
            </a:r>
            <a:endParaRPr sz="1400"/>
          </a:p>
          <a:p>
            <a:pPr indent="-127000" lvl="0" marL="91440" rtl="0" algn="l">
              <a:lnSpc>
                <a:spcPct val="90000"/>
              </a:lnSpc>
              <a:spcBef>
                <a:spcPts val="1400"/>
              </a:spcBef>
              <a:spcAft>
                <a:spcPts val="0"/>
              </a:spcAft>
              <a:buSzPts val="2000"/>
              <a:buFont typeface="Noto Sans Symbols"/>
              <a:buChar char="❖"/>
            </a:pPr>
            <a:r>
              <a:rPr lang="en-US"/>
              <a:t>The concept and application of “landscapes,” as an analytic of geographic perception, varies greatly across disciplines (</a:t>
            </a:r>
            <a:r>
              <a:rPr lang="en-US" sz="1400"/>
              <a:t>Runk et al. 2010, Sletto et al. 2009, Humphrey 1995</a:t>
            </a:r>
            <a:r>
              <a:rPr lang="en-US"/>
              <a:t>)</a:t>
            </a:r>
            <a:endParaRPr/>
          </a:p>
          <a:p>
            <a:pPr indent="0" lvl="0" marL="0" rtl="0" algn="l">
              <a:lnSpc>
                <a:spcPct val="90000"/>
              </a:lnSpc>
              <a:spcBef>
                <a:spcPts val="1400"/>
              </a:spcBef>
              <a:spcAft>
                <a:spcPts val="0"/>
              </a:spcAft>
              <a:buSzPts val="2000"/>
              <a:buNone/>
            </a:pPr>
            <a:r>
              <a:t/>
            </a:r>
            <a:endParaRPr/>
          </a:p>
          <a:p>
            <a:pPr indent="-330200" lvl="0" marL="457200" rtl="0" algn="l">
              <a:lnSpc>
                <a:spcPct val="90000"/>
              </a:lnSpc>
              <a:spcBef>
                <a:spcPts val="1400"/>
              </a:spcBef>
              <a:spcAft>
                <a:spcPts val="0"/>
              </a:spcAft>
              <a:buSzPts val="2000"/>
              <a:buFont typeface="Calibri"/>
              <a:buNone/>
            </a:pPr>
            <a:r>
              <a:t/>
            </a:r>
            <a:endParaRPr/>
          </a:p>
          <a:p>
            <a:pPr indent="-368300" lvl="2" marL="932688" rtl="0" algn="l">
              <a:lnSpc>
                <a:spcPct val="90000"/>
              </a:lnSpc>
              <a:spcBef>
                <a:spcPts val="400"/>
              </a:spcBef>
              <a:spcAft>
                <a:spcPts val="0"/>
              </a:spcAft>
              <a:buSzPts val="1400"/>
              <a:buFont typeface="Calibri"/>
              <a:buNone/>
            </a:pPr>
            <a:r>
              <a:t/>
            </a:r>
            <a:endParaRPr/>
          </a:p>
        </p:txBody>
      </p:sp>
      <p:sp>
        <p:nvSpPr>
          <p:cNvPr id="430" name="Google Shape;430;p44"/>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chemeClr val="lt1"/>
                </a:solidFill>
              </a:rPr>
              <a:t>BACKGROUND</a:t>
            </a:r>
            <a:r>
              <a:rPr lang="en-US" sz="1050">
                <a:solidFill>
                  <a:srgbClr val="FFC000"/>
                </a:solidFill>
              </a:rPr>
              <a:t>  </a:t>
            </a:r>
            <a:r>
              <a:rPr lang="en-US" sz="1050">
                <a:solidFill>
                  <a:schemeClr val="lt1"/>
                </a:solidFill>
              </a:rPr>
              <a:t>        </a:t>
            </a:r>
            <a:r>
              <a:rPr lang="en-US" sz="1050">
                <a:solidFill>
                  <a:srgbClr val="FFC000"/>
                </a:solidFill>
              </a:rPr>
              <a:t>THEORY </a:t>
            </a:r>
            <a:r>
              <a:rPr lang="en-US" sz="1050">
                <a:solidFill>
                  <a:schemeClr val="lt1"/>
                </a:solidFill>
              </a:rPr>
              <a:t>         DESIGN          METHODS          MERIT &amp; IMPACTS          ACKNOWLEDGEMENTS</a:t>
            </a:r>
            <a:endParaRPr>
              <a:solidFill>
                <a:schemeClr val="l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5" name="Shape 435"/>
        <p:cNvGrpSpPr/>
        <p:nvPr/>
      </p:nvGrpSpPr>
      <p:grpSpPr>
        <a:xfrm>
          <a:off x="0" y="0"/>
          <a:ext cx="0" cy="0"/>
          <a:chOff x="0" y="0"/>
          <a:chExt cx="0" cy="0"/>
        </a:xfrm>
      </p:grpSpPr>
      <p:sp>
        <p:nvSpPr>
          <p:cNvPr id="436" name="Google Shape;436;p45"/>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4800"/>
              <a:buFont typeface="Calibri"/>
              <a:buNone/>
            </a:pPr>
            <a:r>
              <a:rPr b="1" lang="en-US"/>
              <a:t>Theoretical Framework</a:t>
            </a:r>
            <a:br>
              <a:rPr b="1" lang="en-US"/>
            </a:br>
            <a:r>
              <a:rPr i="1" lang="en-US" sz="2800"/>
              <a:t>Overview</a:t>
            </a:r>
            <a:endParaRPr i="1" sz="2800"/>
          </a:p>
        </p:txBody>
      </p:sp>
      <p:sp>
        <p:nvSpPr>
          <p:cNvPr id="437" name="Google Shape;437;p45"/>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438" name="Google Shape;438;p45"/>
          <p:cNvGrpSpPr/>
          <p:nvPr/>
        </p:nvGrpSpPr>
        <p:grpSpPr>
          <a:xfrm>
            <a:off x="824717" y="1845734"/>
            <a:ext cx="7540284" cy="4023360"/>
            <a:chOff x="1758" y="0"/>
            <a:chExt cx="7540284" cy="4023360"/>
          </a:xfrm>
        </p:grpSpPr>
        <p:sp>
          <p:nvSpPr>
            <p:cNvPr id="439" name="Google Shape;439;p45"/>
            <p:cNvSpPr/>
            <p:nvPr/>
          </p:nvSpPr>
          <p:spPr>
            <a:xfrm>
              <a:off x="1758" y="0"/>
              <a:ext cx="1843590" cy="4023360"/>
            </a:xfrm>
            <a:prstGeom prst="roundRect">
              <a:avLst>
                <a:gd fmla="val 10000" name="adj"/>
              </a:avLst>
            </a:prstGeom>
            <a:solidFill>
              <a:srgbClr val="BB582B"/>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45"/>
            <p:cNvSpPr txBox="1"/>
            <p:nvPr/>
          </p:nvSpPr>
          <p:spPr>
            <a:xfrm>
              <a:off x="1758" y="1609344"/>
              <a:ext cx="1843590" cy="1609344"/>
            </a:xfrm>
            <a:prstGeom prst="rect">
              <a:avLst/>
            </a:prstGeom>
            <a:noFill/>
            <a:ln>
              <a:noFill/>
            </a:ln>
          </p:spPr>
          <p:txBody>
            <a:bodyPr anchorCtr="0" anchor="ctr" bIns="149350" lIns="149350" spcFirstLastPara="1" rIns="149350" wrap="square" tIns="149350">
              <a:noAutofit/>
            </a:bodyPr>
            <a:lstStyle/>
            <a:p>
              <a:pPr indent="0" lvl="0" marL="0" marR="0" rtl="0" algn="ctr">
                <a:lnSpc>
                  <a:spcPct val="90000"/>
                </a:lnSpc>
                <a:spcBef>
                  <a:spcPts val="0"/>
                </a:spcBef>
                <a:spcAft>
                  <a:spcPts val="0"/>
                </a:spcAft>
                <a:buNone/>
              </a:pPr>
              <a:r>
                <a:t/>
              </a:r>
              <a:endParaRPr sz="2100">
                <a:solidFill>
                  <a:schemeClr val="lt1"/>
                </a:solidFill>
                <a:latin typeface="Calibri"/>
                <a:ea typeface="Calibri"/>
                <a:cs typeface="Calibri"/>
                <a:sym typeface="Calibri"/>
              </a:endParaRPr>
            </a:p>
          </p:txBody>
        </p:sp>
        <p:sp>
          <p:nvSpPr>
            <p:cNvPr id="441" name="Google Shape;441;p45"/>
            <p:cNvSpPr/>
            <p:nvPr/>
          </p:nvSpPr>
          <p:spPr>
            <a:xfrm>
              <a:off x="253664" y="241401"/>
              <a:ext cx="1339778" cy="1339778"/>
            </a:xfrm>
            <a:prstGeom prst="flowChartAlternateProcess">
              <a:avLst/>
            </a:prstGeom>
            <a:blipFill rotWithShape="1">
              <a:blip r:embed="rId3">
                <a:alphaModFix/>
              </a:blip>
              <a:stretch>
                <a:fillRect b="0" l="0" r="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45"/>
            <p:cNvSpPr/>
            <p:nvPr/>
          </p:nvSpPr>
          <p:spPr>
            <a:xfrm>
              <a:off x="1900656" y="0"/>
              <a:ext cx="1843590" cy="4023360"/>
            </a:xfrm>
            <a:prstGeom prst="roundRect">
              <a:avLst>
                <a:gd fmla="val 10000" name="adj"/>
              </a:avLst>
            </a:prstGeom>
            <a:solidFill>
              <a:srgbClr val="A8573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45"/>
            <p:cNvSpPr txBox="1"/>
            <p:nvPr/>
          </p:nvSpPr>
          <p:spPr>
            <a:xfrm>
              <a:off x="1900656" y="1609344"/>
              <a:ext cx="1843590" cy="1609344"/>
            </a:xfrm>
            <a:prstGeom prst="rect">
              <a:avLst/>
            </a:prstGeom>
            <a:noFill/>
            <a:ln>
              <a:noFill/>
            </a:ln>
          </p:spPr>
          <p:txBody>
            <a:bodyPr anchorCtr="0" anchor="ctr" bIns="149350" lIns="149350" spcFirstLastPara="1" rIns="149350" wrap="square" tIns="149350">
              <a:noAutofit/>
            </a:bodyPr>
            <a:lstStyle/>
            <a:p>
              <a:pPr indent="0" lvl="0" marL="0" marR="0" rtl="0" algn="ctr">
                <a:lnSpc>
                  <a:spcPct val="90000"/>
                </a:lnSpc>
                <a:spcBef>
                  <a:spcPts val="0"/>
                </a:spcBef>
                <a:spcAft>
                  <a:spcPts val="0"/>
                </a:spcAft>
                <a:buNone/>
              </a:pPr>
              <a:r>
                <a:rPr lang="en-US" sz="2100">
                  <a:solidFill>
                    <a:schemeClr val="lt1"/>
                  </a:solidFill>
                  <a:latin typeface="Calibri"/>
                  <a:ea typeface="Calibri"/>
                  <a:cs typeface="Calibri"/>
                  <a:sym typeface="Calibri"/>
                </a:rPr>
                <a:t>Conservation Science </a:t>
              </a:r>
              <a:endParaRPr/>
            </a:p>
            <a:p>
              <a:pPr indent="0" lvl="0" marL="0" marR="0" rtl="0" algn="ctr">
                <a:lnSpc>
                  <a:spcPct val="90000"/>
                </a:lnSpc>
                <a:spcBef>
                  <a:spcPts val="735"/>
                </a:spcBef>
                <a:spcAft>
                  <a:spcPts val="0"/>
                </a:spcAft>
                <a:buNone/>
              </a:pPr>
              <a:r>
                <a:rPr lang="en-US" sz="2100">
                  <a:solidFill>
                    <a:schemeClr val="lt1"/>
                  </a:solidFill>
                  <a:latin typeface="Calibri"/>
                  <a:ea typeface="Calibri"/>
                  <a:cs typeface="Calibri"/>
                  <a:sym typeface="Calibri"/>
                </a:rPr>
                <a:t>&amp; the Politics of Knowledge</a:t>
              </a:r>
              <a:endParaRPr sz="2100">
                <a:solidFill>
                  <a:schemeClr val="lt1"/>
                </a:solidFill>
                <a:latin typeface="Calibri"/>
                <a:ea typeface="Calibri"/>
                <a:cs typeface="Calibri"/>
                <a:sym typeface="Calibri"/>
              </a:endParaRPr>
            </a:p>
          </p:txBody>
        </p:sp>
        <p:sp>
          <p:nvSpPr>
            <p:cNvPr id="444" name="Google Shape;444;p45"/>
            <p:cNvSpPr/>
            <p:nvPr/>
          </p:nvSpPr>
          <p:spPr>
            <a:xfrm>
              <a:off x="2152562" y="241401"/>
              <a:ext cx="1339778" cy="1339778"/>
            </a:xfrm>
            <a:prstGeom prst="ellipse">
              <a:avLst/>
            </a:prstGeom>
            <a:blipFill rotWithShape="1">
              <a:blip r:embed="rId4">
                <a:alphaModFix/>
              </a:blip>
              <a:stretch>
                <a:fillRect b="0" l="-17999" r="-17997"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45"/>
            <p:cNvSpPr/>
            <p:nvPr/>
          </p:nvSpPr>
          <p:spPr>
            <a:xfrm>
              <a:off x="3799554" y="0"/>
              <a:ext cx="1843590" cy="4023360"/>
            </a:xfrm>
            <a:prstGeom prst="roundRect">
              <a:avLst>
                <a:gd fmla="val 10000" name="adj"/>
              </a:avLst>
            </a:prstGeom>
            <a:solidFill>
              <a:srgbClr val="965639"/>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45"/>
            <p:cNvSpPr txBox="1"/>
            <p:nvPr/>
          </p:nvSpPr>
          <p:spPr>
            <a:xfrm>
              <a:off x="3799554" y="1609344"/>
              <a:ext cx="1843590" cy="1609344"/>
            </a:xfrm>
            <a:prstGeom prst="rect">
              <a:avLst/>
            </a:prstGeom>
            <a:noFill/>
            <a:ln>
              <a:noFill/>
            </a:ln>
          </p:spPr>
          <p:txBody>
            <a:bodyPr anchorCtr="0" anchor="ctr" bIns="149350" lIns="149350" spcFirstLastPara="1" rIns="149350" wrap="square" tIns="149350">
              <a:noAutofit/>
            </a:bodyPr>
            <a:lstStyle/>
            <a:p>
              <a:pPr indent="0" lvl="0" marL="0" marR="0" rtl="0" algn="ctr">
                <a:lnSpc>
                  <a:spcPct val="90000"/>
                </a:lnSpc>
                <a:spcBef>
                  <a:spcPts val="0"/>
                </a:spcBef>
                <a:spcAft>
                  <a:spcPts val="0"/>
                </a:spcAft>
                <a:buNone/>
              </a:pPr>
              <a:r>
                <a:rPr lang="en-US" sz="2100">
                  <a:solidFill>
                    <a:schemeClr val="lt1"/>
                  </a:solidFill>
                  <a:latin typeface="Calibri"/>
                  <a:ea typeface="Calibri"/>
                  <a:cs typeface="Calibri"/>
                  <a:sym typeface="Calibri"/>
                </a:rPr>
                <a:t>Critical Geography </a:t>
              </a:r>
              <a:endParaRPr/>
            </a:p>
            <a:p>
              <a:pPr indent="0" lvl="0" marL="0" marR="0" rtl="0" algn="ctr">
                <a:lnSpc>
                  <a:spcPct val="90000"/>
                </a:lnSpc>
                <a:spcBef>
                  <a:spcPts val="735"/>
                </a:spcBef>
                <a:spcAft>
                  <a:spcPts val="0"/>
                </a:spcAft>
                <a:buNone/>
              </a:pPr>
              <a:r>
                <a:rPr lang="en-US" sz="2100">
                  <a:solidFill>
                    <a:schemeClr val="lt1"/>
                  </a:solidFill>
                  <a:latin typeface="Calibri"/>
                  <a:ea typeface="Calibri"/>
                  <a:cs typeface="Calibri"/>
                  <a:sym typeface="Calibri"/>
                </a:rPr>
                <a:t>&amp; the Politics of Scale</a:t>
              </a:r>
              <a:endParaRPr sz="2100">
                <a:solidFill>
                  <a:schemeClr val="lt1"/>
                </a:solidFill>
                <a:latin typeface="Calibri"/>
                <a:ea typeface="Calibri"/>
                <a:cs typeface="Calibri"/>
                <a:sym typeface="Calibri"/>
              </a:endParaRPr>
            </a:p>
          </p:txBody>
        </p:sp>
        <p:sp>
          <p:nvSpPr>
            <p:cNvPr id="447" name="Google Shape;447;p45"/>
            <p:cNvSpPr/>
            <p:nvPr/>
          </p:nvSpPr>
          <p:spPr>
            <a:xfrm>
              <a:off x="4051459" y="241401"/>
              <a:ext cx="1339778" cy="1339778"/>
            </a:xfrm>
            <a:prstGeom prst="ellipse">
              <a:avLst/>
            </a:prstGeom>
            <a:blipFill rotWithShape="1">
              <a:blip r:embed="rId5">
                <a:alphaModFix/>
              </a:blip>
              <a:stretch>
                <a:fillRect b="0" l="-71998" r="-71998"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45"/>
            <p:cNvSpPr/>
            <p:nvPr/>
          </p:nvSpPr>
          <p:spPr>
            <a:xfrm>
              <a:off x="5698452" y="0"/>
              <a:ext cx="1843590" cy="4023360"/>
            </a:xfrm>
            <a:prstGeom prst="roundRect">
              <a:avLst>
                <a:gd fmla="val 10000" name="adj"/>
              </a:avLst>
            </a:prstGeom>
            <a:solidFill>
              <a:schemeClr val="accent1"/>
            </a:solidFill>
            <a:ln cap="flat" cmpd="sng" w="15875">
              <a:solidFill>
                <a:srgbClr val="A65F0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45"/>
            <p:cNvSpPr txBox="1"/>
            <p:nvPr/>
          </p:nvSpPr>
          <p:spPr>
            <a:xfrm>
              <a:off x="5698452" y="1609344"/>
              <a:ext cx="1843590" cy="1609344"/>
            </a:xfrm>
            <a:prstGeom prst="rect">
              <a:avLst/>
            </a:prstGeom>
            <a:noFill/>
            <a:ln>
              <a:noFill/>
            </a:ln>
          </p:spPr>
          <p:txBody>
            <a:bodyPr anchorCtr="0" anchor="ctr" bIns="149350" lIns="149350" spcFirstLastPara="1" rIns="149350" wrap="square" tIns="149350">
              <a:noAutofit/>
            </a:bodyPr>
            <a:lstStyle/>
            <a:p>
              <a:pPr indent="0" lvl="0" marL="0" marR="0" rtl="0" algn="ctr">
                <a:lnSpc>
                  <a:spcPct val="90000"/>
                </a:lnSpc>
                <a:spcBef>
                  <a:spcPts val="0"/>
                </a:spcBef>
                <a:spcAft>
                  <a:spcPts val="0"/>
                </a:spcAft>
                <a:buNone/>
              </a:pPr>
              <a:r>
                <a:rPr lang="en-US" sz="2100">
                  <a:solidFill>
                    <a:schemeClr val="lt1"/>
                  </a:solidFill>
                  <a:latin typeface="Calibri"/>
                  <a:ea typeface="Calibri"/>
                  <a:cs typeface="Calibri"/>
                  <a:sym typeface="Calibri"/>
                </a:rPr>
                <a:t>Anthropology of Landscapes</a:t>
              </a:r>
              <a:endParaRPr/>
            </a:p>
            <a:p>
              <a:pPr indent="0" lvl="0" marL="0" marR="0" rtl="0" algn="ctr">
                <a:lnSpc>
                  <a:spcPct val="90000"/>
                </a:lnSpc>
                <a:spcBef>
                  <a:spcPts val="735"/>
                </a:spcBef>
                <a:spcAft>
                  <a:spcPts val="0"/>
                </a:spcAft>
                <a:buNone/>
              </a:pPr>
              <a:r>
                <a:rPr lang="en-US" sz="2100">
                  <a:solidFill>
                    <a:schemeClr val="lt1"/>
                  </a:solidFill>
                  <a:latin typeface="Calibri"/>
                  <a:ea typeface="Calibri"/>
                  <a:cs typeface="Calibri"/>
                  <a:sym typeface="Calibri"/>
                </a:rPr>
                <a:t> &amp; the Politics of Agency</a:t>
              </a:r>
              <a:endParaRPr sz="2100">
                <a:solidFill>
                  <a:schemeClr val="lt1"/>
                </a:solidFill>
                <a:latin typeface="Calibri"/>
                <a:ea typeface="Calibri"/>
                <a:cs typeface="Calibri"/>
                <a:sym typeface="Calibri"/>
              </a:endParaRPr>
            </a:p>
          </p:txBody>
        </p:sp>
        <p:sp>
          <p:nvSpPr>
            <p:cNvPr id="450" name="Google Shape;450;p45"/>
            <p:cNvSpPr/>
            <p:nvPr/>
          </p:nvSpPr>
          <p:spPr>
            <a:xfrm>
              <a:off x="5950357" y="241401"/>
              <a:ext cx="1339778" cy="1339778"/>
            </a:xfrm>
            <a:prstGeom prst="ellipse">
              <a:avLst/>
            </a:prstGeom>
            <a:blipFill rotWithShape="1">
              <a:blip r:embed="rId6">
                <a:alphaModFix/>
              </a:blip>
              <a:stretch>
                <a:fillRect b="-16998" l="0" r="0" t="-16997"/>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45"/>
            <p:cNvSpPr/>
            <p:nvPr/>
          </p:nvSpPr>
          <p:spPr>
            <a:xfrm>
              <a:off x="301752" y="3218688"/>
              <a:ext cx="6940296" cy="603504"/>
            </a:xfrm>
            <a:prstGeom prst="leftRightArrow">
              <a:avLst>
                <a:gd fmla="val 50000" name="adj1"/>
                <a:gd fmla="val 50000" name="adj2"/>
              </a:avLst>
            </a:prstGeom>
            <a:solidFill>
              <a:srgbClr val="E7D0CB"/>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2" name="Google Shape;452;p45"/>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chemeClr val="lt1"/>
                </a:solidFill>
              </a:rPr>
              <a:t>BACKGROUND</a:t>
            </a:r>
            <a:r>
              <a:rPr lang="en-US" sz="1050">
                <a:solidFill>
                  <a:srgbClr val="FFC000"/>
                </a:solidFill>
              </a:rPr>
              <a:t>  </a:t>
            </a:r>
            <a:r>
              <a:rPr lang="en-US" sz="1050">
                <a:solidFill>
                  <a:schemeClr val="lt1"/>
                </a:solidFill>
              </a:rPr>
              <a:t>        </a:t>
            </a:r>
            <a:r>
              <a:rPr lang="en-US" sz="1050">
                <a:solidFill>
                  <a:srgbClr val="FFC000"/>
                </a:solidFill>
              </a:rPr>
              <a:t>THEORY </a:t>
            </a:r>
            <a:r>
              <a:rPr lang="en-US" sz="1050">
                <a:solidFill>
                  <a:schemeClr val="lt1"/>
                </a:solidFill>
              </a:rPr>
              <a:t>         DESIGN          METHODS          MERIT &amp; IMPACTS          ACKNOWLEDGEMENTS</a:t>
            </a:r>
            <a:endParaRPr>
              <a:solidFill>
                <a:schemeClr val="l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7" name="Shape 457"/>
        <p:cNvGrpSpPr/>
        <p:nvPr/>
      </p:nvGrpSpPr>
      <p:grpSpPr>
        <a:xfrm>
          <a:off x="0" y="0"/>
          <a:ext cx="0" cy="0"/>
          <a:chOff x="0" y="0"/>
          <a:chExt cx="0" cy="0"/>
        </a:xfrm>
      </p:grpSpPr>
      <p:sp>
        <p:nvSpPr>
          <p:cNvPr id="458" name="Google Shape;458;p46"/>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4800"/>
              <a:buFont typeface="Calibri"/>
              <a:buNone/>
            </a:pPr>
            <a:r>
              <a:rPr b="1" lang="en-US"/>
              <a:t>Theoretical Framework</a:t>
            </a:r>
            <a:br>
              <a:rPr b="1" lang="en-US"/>
            </a:br>
            <a:r>
              <a:rPr i="1" lang="en-US" sz="2800"/>
              <a:t>Anthropology of Landscapes &amp; The Politics of Agency</a:t>
            </a:r>
            <a:endParaRPr i="1" sz="2800"/>
          </a:p>
        </p:txBody>
      </p:sp>
      <p:sp>
        <p:nvSpPr>
          <p:cNvPr id="459" name="Google Shape;459;p46"/>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60" name="Google Shape;460;p46"/>
          <p:cNvSpPr txBox="1"/>
          <p:nvPr>
            <p:ph idx="1" type="body"/>
          </p:nvPr>
        </p:nvSpPr>
        <p:spPr>
          <a:xfrm>
            <a:off x="822959" y="1845734"/>
            <a:ext cx="7543801" cy="4023360"/>
          </a:xfrm>
          <a:prstGeom prst="rect">
            <a:avLst/>
          </a:prstGeom>
          <a:noFill/>
          <a:ln>
            <a:noFill/>
          </a:ln>
        </p:spPr>
        <p:txBody>
          <a:bodyPr anchorCtr="0" anchor="t" bIns="45700" lIns="0" spcFirstLastPara="1" rIns="0" wrap="square" tIns="45700">
            <a:noAutofit/>
          </a:bodyPr>
          <a:lstStyle/>
          <a:p>
            <a:pPr indent="0" lvl="0" marL="0" rtl="0" algn="l">
              <a:lnSpc>
                <a:spcPct val="80000"/>
              </a:lnSpc>
              <a:spcBef>
                <a:spcPts val="0"/>
              </a:spcBef>
              <a:spcAft>
                <a:spcPts val="0"/>
              </a:spcAft>
              <a:buSzPts val="2000"/>
              <a:buNone/>
            </a:pPr>
            <a:r>
              <a:t/>
            </a:r>
            <a:endParaRPr/>
          </a:p>
          <a:p>
            <a:pPr indent="-127000" lvl="0" marL="91440" rtl="0" algn="l">
              <a:lnSpc>
                <a:spcPct val="80000"/>
              </a:lnSpc>
              <a:spcBef>
                <a:spcPts val="1400"/>
              </a:spcBef>
              <a:spcAft>
                <a:spcPts val="0"/>
              </a:spcAft>
              <a:buSzPts val="2000"/>
              <a:buFont typeface="Noto Sans Symbols"/>
              <a:buChar char="❖"/>
            </a:pPr>
            <a:r>
              <a:rPr lang="en-US"/>
              <a:t>Landscapes via “relationships” and “similarities”, as opposed to discrete distinctions between “object” vs “field” &amp; “culture” vs. “nature” (</a:t>
            </a:r>
            <a:r>
              <a:rPr lang="en-US" sz="1500"/>
              <a:t>Mark and Turk 2003</a:t>
            </a:r>
            <a:r>
              <a:rPr lang="en-US"/>
              <a:t>). </a:t>
            </a:r>
            <a:endParaRPr/>
          </a:p>
          <a:p>
            <a:pPr indent="0" lvl="0" marL="91440" rtl="0" algn="l">
              <a:lnSpc>
                <a:spcPct val="80000"/>
              </a:lnSpc>
              <a:spcBef>
                <a:spcPts val="1400"/>
              </a:spcBef>
              <a:spcAft>
                <a:spcPts val="0"/>
              </a:spcAft>
              <a:buSzPts val="2000"/>
              <a:buFont typeface="Noto Sans Symbols"/>
              <a:buNone/>
            </a:pPr>
            <a:r>
              <a:t/>
            </a:r>
            <a:endParaRPr/>
          </a:p>
          <a:p>
            <a:pPr indent="-127000" lvl="0" marL="91440" rtl="0" algn="l">
              <a:lnSpc>
                <a:spcPct val="80000"/>
              </a:lnSpc>
              <a:spcBef>
                <a:spcPts val="1400"/>
              </a:spcBef>
              <a:spcAft>
                <a:spcPts val="0"/>
              </a:spcAft>
              <a:buSzPts val="2000"/>
              <a:buFont typeface="Noto Sans Symbols"/>
              <a:buChar char="❖"/>
            </a:pPr>
            <a:r>
              <a:rPr lang="en-US"/>
              <a:t>Sacred landscapes exhibit “gradients” of sacredness </a:t>
            </a:r>
            <a:r>
              <a:rPr lang="en-US" sz="1400"/>
              <a:t>(Huber 2015; Salick, et al. 2007; Stutchbury 1994)</a:t>
            </a:r>
            <a:r>
              <a:rPr lang="en-US"/>
              <a:t>, not as pin-points on a map, but akin to a </a:t>
            </a:r>
            <a:r>
              <a:rPr i="1" lang="en-US"/>
              <a:t>mandala</a:t>
            </a:r>
            <a:r>
              <a:rPr lang="en-US"/>
              <a:t> (</a:t>
            </a:r>
            <a:r>
              <a:rPr lang="en-US" sz="1400"/>
              <a:t>Verschuuren and Furuta 2016; Zogib, et al. 2016</a:t>
            </a:r>
            <a:r>
              <a:rPr lang="en-US"/>
              <a:t>)</a:t>
            </a:r>
            <a:endParaRPr/>
          </a:p>
          <a:p>
            <a:pPr indent="0" lvl="0" marL="91440" rtl="0" algn="l">
              <a:lnSpc>
                <a:spcPct val="80000"/>
              </a:lnSpc>
              <a:spcBef>
                <a:spcPts val="1400"/>
              </a:spcBef>
              <a:spcAft>
                <a:spcPts val="0"/>
              </a:spcAft>
              <a:buSzPts val="2000"/>
              <a:buFont typeface="Noto Sans Symbols"/>
              <a:buNone/>
            </a:pPr>
            <a:r>
              <a:t/>
            </a:r>
            <a:endParaRPr/>
          </a:p>
          <a:p>
            <a:pPr indent="-127000" lvl="0" marL="91440" rtl="0" algn="l">
              <a:lnSpc>
                <a:spcPct val="80000"/>
              </a:lnSpc>
              <a:spcBef>
                <a:spcPts val="1400"/>
              </a:spcBef>
              <a:spcAft>
                <a:spcPts val="0"/>
              </a:spcAft>
              <a:buSzPts val="2000"/>
              <a:buFont typeface="Noto Sans Symbols"/>
              <a:buChar char="❖"/>
            </a:pPr>
            <a:r>
              <a:rPr lang="en-US"/>
              <a:t>“Landscapes” are patterned and produced by the actors that populate and perceive them, and the agency they exhibit within them (</a:t>
            </a:r>
            <a:r>
              <a:rPr lang="en-US" sz="1500"/>
              <a:t>Humphrey 1995; Jianchu 2006; Johnson 2000; Maginnis, et al. 2004</a:t>
            </a:r>
            <a:r>
              <a:rPr lang="en-US"/>
              <a:t>). </a:t>
            </a:r>
            <a:endParaRPr/>
          </a:p>
          <a:p>
            <a:pPr indent="-330200" lvl="0" marL="457200" rtl="0" algn="l">
              <a:lnSpc>
                <a:spcPct val="80000"/>
              </a:lnSpc>
              <a:spcBef>
                <a:spcPts val="1400"/>
              </a:spcBef>
              <a:spcAft>
                <a:spcPts val="0"/>
              </a:spcAft>
              <a:buSzPts val="2000"/>
              <a:buFont typeface="Calibri"/>
              <a:buNone/>
            </a:pPr>
            <a:r>
              <a:t/>
            </a:r>
            <a:endParaRPr/>
          </a:p>
          <a:p>
            <a:pPr indent="-330200" lvl="0" marL="457200" rtl="0" algn="l">
              <a:lnSpc>
                <a:spcPct val="80000"/>
              </a:lnSpc>
              <a:spcBef>
                <a:spcPts val="1400"/>
              </a:spcBef>
              <a:spcAft>
                <a:spcPts val="0"/>
              </a:spcAft>
              <a:buSzPts val="2000"/>
              <a:buFont typeface="Calibri"/>
              <a:buNone/>
            </a:pPr>
            <a:r>
              <a:t/>
            </a:r>
            <a:endParaRPr/>
          </a:p>
          <a:p>
            <a:pPr indent="-330200" lvl="0" marL="457200" rtl="0" algn="l">
              <a:lnSpc>
                <a:spcPct val="80000"/>
              </a:lnSpc>
              <a:spcBef>
                <a:spcPts val="1400"/>
              </a:spcBef>
              <a:spcAft>
                <a:spcPts val="0"/>
              </a:spcAft>
              <a:buSzPts val="2000"/>
              <a:buFont typeface="Calibri"/>
              <a:buNone/>
            </a:pPr>
            <a:r>
              <a:t/>
            </a:r>
            <a:endParaRPr/>
          </a:p>
          <a:p>
            <a:pPr indent="-330200" lvl="0" marL="457200" rtl="0" algn="l">
              <a:lnSpc>
                <a:spcPct val="80000"/>
              </a:lnSpc>
              <a:spcBef>
                <a:spcPts val="1400"/>
              </a:spcBef>
              <a:spcAft>
                <a:spcPts val="0"/>
              </a:spcAft>
              <a:buSzPts val="2000"/>
              <a:buFont typeface="Calibri"/>
              <a:buNone/>
            </a:pPr>
            <a:r>
              <a:t/>
            </a:r>
            <a:endParaRPr/>
          </a:p>
        </p:txBody>
      </p:sp>
      <p:sp>
        <p:nvSpPr>
          <p:cNvPr id="461" name="Google Shape;461;p46"/>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chemeClr val="lt1"/>
                </a:solidFill>
              </a:rPr>
              <a:t>BACKGROUND</a:t>
            </a:r>
            <a:r>
              <a:rPr lang="en-US" sz="1050">
                <a:solidFill>
                  <a:srgbClr val="FFC000"/>
                </a:solidFill>
              </a:rPr>
              <a:t>  </a:t>
            </a:r>
            <a:r>
              <a:rPr lang="en-US" sz="1050">
                <a:solidFill>
                  <a:schemeClr val="lt1"/>
                </a:solidFill>
              </a:rPr>
              <a:t>        </a:t>
            </a:r>
            <a:r>
              <a:rPr lang="en-US" sz="1050">
                <a:solidFill>
                  <a:srgbClr val="FFC000"/>
                </a:solidFill>
              </a:rPr>
              <a:t>THEORY </a:t>
            </a:r>
            <a:r>
              <a:rPr lang="en-US" sz="1050">
                <a:solidFill>
                  <a:schemeClr val="lt1"/>
                </a:solidFill>
              </a:rPr>
              <a:t>         DESIGN          METHODS          MERIT &amp; IMPACTS          ACKNOWLEDGEMENTS</a:t>
            </a:r>
            <a:endParaRPr>
              <a:solidFill>
                <a:schemeClr val="l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6" name="Shape 466"/>
        <p:cNvGrpSpPr/>
        <p:nvPr/>
      </p:nvGrpSpPr>
      <p:grpSpPr>
        <a:xfrm>
          <a:off x="0" y="0"/>
          <a:ext cx="0" cy="0"/>
          <a:chOff x="0" y="0"/>
          <a:chExt cx="0" cy="0"/>
        </a:xfrm>
      </p:grpSpPr>
      <p:sp>
        <p:nvSpPr>
          <p:cNvPr id="467" name="Google Shape;467;p47"/>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4800"/>
              <a:buFont typeface="Calibri"/>
              <a:buNone/>
            </a:pPr>
            <a:r>
              <a:rPr b="1" lang="en-US"/>
              <a:t>Theoretical Framework</a:t>
            </a:r>
            <a:br>
              <a:rPr b="1" lang="en-US"/>
            </a:br>
            <a:r>
              <a:rPr i="1" lang="en-US" sz="2800"/>
              <a:t>Anthropology of Landscapes &amp; The Politics of Agency</a:t>
            </a:r>
            <a:endParaRPr i="1" sz="2800"/>
          </a:p>
        </p:txBody>
      </p:sp>
      <p:sp>
        <p:nvSpPr>
          <p:cNvPr id="468" name="Google Shape;468;p47"/>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69" name="Google Shape;469;p47"/>
          <p:cNvSpPr txBox="1"/>
          <p:nvPr>
            <p:ph idx="1" type="body"/>
          </p:nvPr>
        </p:nvSpPr>
        <p:spPr>
          <a:xfrm>
            <a:off x="822959" y="1845734"/>
            <a:ext cx="7543801" cy="4023360"/>
          </a:xfrm>
          <a:prstGeom prst="rect">
            <a:avLst/>
          </a:prstGeom>
          <a:noFill/>
          <a:ln>
            <a:noFill/>
          </a:ln>
        </p:spPr>
        <p:txBody>
          <a:bodyPr anchorCtr="0" anchor="t" bIns="45700" lIns="0" spcFirstLastPara="1" rIns="0" wrap="square" tIns="45700">
            <a:noAutofit/>
          </a:bodyPr>
          <a:lstStyle/>
          <a:p>
            <a:pPr indent="-339725" lvl="0" marL="457200" rtl="0" algn="l">
              <a:lnSpc>
                <a:spcPct val="80000"/>
              </a:lnSpc>
              <a:spcBef>
                <a:spcPts val="0"/>
              </a:spcBef>
              <a:spcAft>
                <a:spcPts val="0"/>
              </a:spcAft>
              <a:buSzPts val="1850"/>
              <a:buFont typeface="Calibri"/>
              <a:buNone/>
            </a:pPr>
            <a:r>
              <a:t/>
            </a:r>
            <a:endParaRPr sz="1850"/>
          </a:p>
          <a:p>
            <a:pPr indent="-117475" lvl="0" marL="91440" rtl="0" algn="l">
              <a:lnSpc>
                <a:spcPct val="80000"/>
              </a:lnSpc>
              <a:spcBef>
                <a:spcPts val="1400"/>
              </a:spcBef>
              <a:spcAft>
                <a:spcPts val="0"/>
              </a:spcAft>
              <a:buSzPts val="1850"/>
              <a:buFont typeface="Noto Sans Symbols"/>
              <a:buChar char="❖"/>
            </a:pPr>
            <a:r>
              <a:rPr lang="en-US" sz="1850"/>
              <a:t>Theoretical conceptions of the “actor”/”agent” vary in anthropology, both beings and things, in social relations, producers of social patterns (</a:t>
            </a:r>
            <a:r>
              <a:rPr lang="en-US" sz="1387"/>
              <a:t>Giddens 1987; Latour 1996</a:t>
            </a:r>
            <a:r>
              <a:rPr lang="en-US" sz="1850"/>
              <a:t>).</a:t>
            </a:r>
            <a:endParaRPr/>
          </a:p>
          <a:p>
            <a:pPr indent="0" lvl="0" marL="91440" rtl="0" algn="l">
              <a:lnSpc>
                <a:spcPct val="80000"/>
              </a:lnSpc>
              <a:spcBef>
                <a:spcPts val="1400"/>
              </a:spcBef>
              <a:spcAft>
                <a:spcPts val="0"/>
              </a:spcAft>
              <a:buSzPts val="1850"/>
              <a:buFont typeface="Noto Sans Symbols"/>
              <a:buNone/>
            </a:pPr>
            <a:r>
              <a:t/>
            </a:r>
            <a:endParaRPr sz="1850"/>
          </a:p>
          <a:p>
            <a:pPr indent="-117475" lvl="0" marL="91440" rtl="0" algn="l">
              <a:lnSpc>
                <a:spcPct val="80000"/>
              </a:lnSpc>
              <a:spcBef>
                <a:spcPts val="1400"/>
              </a:spcBef>
              <a:spcAft>
                <a:spcPts val="0"/>
              </a:spcAft>
              <a:buSzPts val="1850"/>
              <a:buFont typeface="Noto Sans Symbols"/>
              <a:buChar char="❖"/>
            </a:pPr>
            <a:r>
              <a:rPr lang="en-US" sz="1850"/>
              <a:t>Multi-species Ethnography- Most research differentially recognizes the importance of human actors; MSE &amp; agency of non-human species? (</a:t>
            </a:r>
            <a:r>
              <a:rPr lang="en-US" sz="1387"/>
              <a:t>Kirksey &amp; Helmreich 2010</a:t>
            </a:r>
            <a:r>
              <a:rPr lang="en-US" sz="1850"/>
              <a:t>)</a:t>
            </a:r>
            <a:endParaRPr/>
          </a:p>
          <a:p>
            <a:pPr indent="0" lvl="0" marL="91440" rtl="0" algn="l">
              <a:lnSpc>
                <a:spcPct val="80000"/>
              </a:lnSpc>
              <a:spcBef>
                <a:spcPts val="1400"/>
              </a:spcBef>
              <a:spcAft>
                <a:spcPts val="0"/>
              </a:spcAft>
              <a:buSzPts val="1850"/>
              <a:buFont typeface="Noto Sans Symbols"/>
              <a:buNone/>
            </a:pPr>
            <a:r>
              <a:t/>
            </a:r>
            <a:endParaRPr sz="1850"/>
          </a:p>
          <a:p>
            <a:pPr indent="-117475" lvl="0" marL="91440" rtl="0" algn="l">
              <a:lnSpc>
                <a:spcPct val="80000"/>
              </a:lnSpc>
              <a:spcBef>
                <a:spcPts val="1400"/>
              </a:spcBef>
              <a:spcAft>
                <a:spcPts val="0"/>
              </a:spcAft>
              <a:buSzPts val="1850"/>
              <a:buFont typeface="Noto Sans Symbols"/>
              <a:buChar char="❖"/>
            </a:pPr>
            <a:r>
              <a:rPr lang="en-US" sz="1850"/>
              <a:t>Politics of Agency- equally significant non-species (other-than-human) agents exhibit agency in the formation of “ontological landscapes of human inscription” (</a:t>
            </a:r>
            <a:r>
              <a:rPr lang="en-US" sz="1387"/>
              <a:t>Allison 2017, Diemberger 1995, Pommaret 1994, Ura 2001, Yeh 2013, Yeh 2016</a:t>
            </a:r>
            <a:r>
              <a:rPr lang="en-US" sz="1850"/>
              <a:t>)</a:t>
            </a:r>
            <a:endParaRPr/>
          </a:p>
          <a:p>
            <a:pPr indent="0" lvl="0" marL="0" rtl="0" algn="l">
              <a:lnSpc>
                <a:spcPct val="80000"/>
              </a:lnSpc>
              <a:spcBef>
                <a:spcPts val="1400"/>
              </a:spcBef>
              <a:spcAft>
                <a:spcPts val="0"/>
              </a:spcAft>
              <a:buSzPts val="1850"/>
              <a:buNone/>
            </a:pPr>
            <a:r>
              <a:t/>
            </a:r>
            <a:endParaRPr sz="1850"/>
          </a:p>
        </p:txBody>
      </p:sp>
      <p:sp>
        <p:nvSpPr>
          <p:cNvPr id="470" name="Google Shape;470;p47"/>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chemeClr val="lt1"/>
                </a:solidFill>
              </a:rPr>
              <a:t>BACKGROUND</a:t>
            </a:r>
            <a:r>
              <a:rPr lang="en-US" sz="1050">
                <a:solidFill>
                  <a:srgbClr val="FFC000"/>
                </a:solidFill>
              </a:rPr>
              <a:t>  </a:t>
            </a:r>
            <a:r>
              <a:rPr lang="en-US" sz="1050">
                <a:solidFill>
                  <a:schemeClr val="lt1"/>
                </a:solidFill>
              </a:rPr>
              <a:t>        </a:t>
            </a:r>
            <a:r>
              <a:rPr lang="en-US" sz="1050">
                <a:solidFill>
                  <a:srgbClr val="FFC000"/>
                </a:solidFill>
              </a:rPr>
              <a:t>THEORY </a:t>
            </a:r>
            <a:r>
              <a:rPr lang="en-US" sz="1050">
                <a:solidFill>
                  <a:schemeClr val="lt1"/>
                </a:solidFill>
              </a:rPr>
              <a:t>         DESIGN          METHODS          MERIT &amp; IMPACTS          ACKNOWLEDGEMENTS</a:t>
            </a:r>
            <a:endParaRPr>
              <a:solidFill>
                <a:schemeClr val="lt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5" name="Shape 475"/>
        <p:cNvGrpSpPr/>
        <p:nvPr/>
      </p:nvGrpSpPr>
      <p:grpSpPr>
        <a:xfrm>
          <a:off x="0" y="0"/>
          <a:ext cx="0" cy="0"/>
          <a:chOff x="0" y="0"/>
          <a:chExt cx="0" cy="0"/>
        </a:xfrm>
      </p:grpSpPr>
      <p:sp>
        <p:nvSpPr>
          <p:cNvPr id="476" name="Google Shape;476;p48"/>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4800"/>
              <a:buFont typeface="Calibri"/>
              <a:buNone/>
            </a:pPr>
            <a:r>
              <a:rPr b="1" lang="en-US"/>
              <a:t>Theoretical Framework</a:t>
            </a:r>
            <a:br>
              <a:rPr b="1" lang="en-US"/>
            </a:br>
            <a:r>
              <a:rPr i="1" lang="en-US" sz="2800"/>
              <a:t>Anthropology of Landscapes &amp; The Politics of Agency</a:t>
            </a:r>
            <a:endParaRPr i="1" sz="2800"/>
          </a:p>
        </p:txBody>
      </p:sp>
      <p:sp>
        <p:nvSpPr>
          <p:cNvPr id="477" name="Google Shape;477;p48"/>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78" name="Google Shape;478;p48"/>
          <p:cNvSpPr txBox="1"/>
          <p:nvPr>
            <p:ph idx="1" type="body"/>
          </p:nvPr>
        </p:nvSpPr>
        <p:spPr>
          <a:xfrm>
            <a:off x="822959" y="1845734"/>
            <a:ext cx="7543801" cy="4023360"/>
          </a:xfrm>
          <a:prstGeom prst="rect">
            <a:avLst/>
          </a:prstGeom>
          <a:noFill/>
          <a:ln>
            <a:noFill/>
          </a:ln>
        </p:spPr>
        <p:txBody>
          <a:bodyPr anchorCtr="0" anchor="t" bIns="45700" lIns="0" spcFirstLastPara="1" rIns="0" wrap="square" tIns="45700">
            <a:noAutofit/>
          </a:bodyPr>
          <a:lstStyle/>
          <a:p>
            <a:pPr indent="-339725" lvl="0" marL="457200" rtl="0" algn="l">
              <a:lnSpc>
                <a:spcPct val="80000"/>
              </a:lnSpc>
              <a:spcBef>
                <a:spcPts val="0"/>
              </a:spcBef>
              <a:spcAft>
                <a:spcPts val="0"/>
              </a:spcAft>
              <a:buSzPts val="1850"/>
              <a:buFont typeface="Calibri"/>
              <a:buNone/>
            </a:pPr>
            <a:r>
              <a:t/>
            </a:r>
            <a:endParaRPr sz="1850"/>
          </a:p>
          <a:p>
            <a:pPr indent="-117475" lvl="0" marL="91440" rtl="0" algn="l">
              <a:lnSpc>
                <a:spcPct val="80000"/>
              </a:lnSpc>
              <a:spcBef>
                <a:spcPts val="1400"/>
              </a:spcBef>
              <a:spcAft>
                <a:spcPts val="0"/>
              </a:spcAft>
              <a:buSzPts val="1850"/>
              <a:buFont typeface="Noto Sans Symbols"/>
              <a:buChar char="❖"/>
            </a:pPr>
            <a:r>
              <a:rPr lang="en-US" sz="1850"/>
              <a:t>Theoretical conceptions of the “actor”/”agent” vary in anthropology, both beings and things, in social relations, producers of social patterns (</a:t>
            </a:r>
            <a:r>
              <a:rPr lang="en-US" sz="1387"/>
              <a:t>Giddens 1987; Latour 1996</a:t>
            </a:r>
            <a:r>
              <a:rPr lang="en-US" sz="1850"/>
              <a:t>).</a:t>
            </a:r>
            <a:endParaRPr/>
          </a:p>
          <a:p>
            <a:pPr indent="0" lvl="0" marL="91440" rtl="0" algn="l">
              <a:lnSpc>
                <a:spcPct val="80000"/>
              </a:lnSpc>
              <a:spcBef>
                <a:spcPts val="1400"/>
              </a:spcBef>
              <a:spcAft>
                <a:spcPts val="0"/>
              </a:spcAft>
              <a:buSzPts val="1850"/>
              <a:buFont typeface="Noto Sans Symbols"/>
              <a:buNone/>
            </a:pPr>
            <a:r>
              <a:t/>
            </a:r>
            <a:endParaRPr sz="1850"/>
          </a:p>
          <a:p>
            <a:pPr indent="-117475" lvl="0" marL="91440" rtl="0" algn="l">
              <a:lnSpc>
                <a:spcPct val="80000"/>
              </a:lnSpc>
              <a:spcBef>
                <a:spcPts val="1400"/>
              </a:spcBef>
              <a:spcAft>
                <a:spcPts val="0"/>
              </a:spcAft>
              <a:buSzPts val="1850"/>
              <a:buFont typeface="Noto Sans Symbols"/>
              <a:buChar char="❖"/>
            </a:pPr>
            <a:r>
              <a:rPr lang="en-US" sz="1850"/>
              <a:t>Multi-species Ethnography- Most research differentially recognizes the importance of human actors; MSE &amp; agency of non-human species? (</a:t>
            </a:r>
            <a:r>
              <a:rPr lang="en-US" sz="1387"/>
              <a:t>Kirksey &amp; Helmreich 2010</a:t>
            </a:r>
            <a:r>
              <a:rPr lang="en-US" sz="1850"/>
              <a:t>)</a:t>
            </a:r>
            <a:endParaRPr/>
          </a:p>
          <a:p>
            <a:pPr indent="0" lvl="0" marL="91440" rtl="0" algn="l">
              <a:lnSpc>
                <a:spcPct val="80000"/>
              </a:lnSpc>
              <a:spcBef>
                <a:spcPts val="1400"/>
              </a:spcBef>
              <a:spcAft>
                <a:spcPts val="0"/>
              </a:spcAft>
              <a:buSzPts val="1850"/>
              <a:buFont typeface="Noto Sans Symbols"/>
              <a:buNone/>
            </a:pPr>
            <a:r>
              <a:t/>
            </a:r>
            <a:endParaRPr sz="1850"/>
          </a:p>
          <a:p>
            <a:pPr indent="-117475" lvl="0" marL="91440" rtl="0" algn="l">
              <a:lnSpc>
                <a:spcPct val="80000"/>
              </a:lnSpc>
              <a:spcBef>
                <a:spcPts val="1400"/>
              </a:spcBef>
              <a:spcAft>
                <a:spcPts val="0"/>
              </a:spcAft>
              <a:buSzPts val="1850"/>
              <a:buFont typeface="Noto Sans Symbols"/>
              <a:buChar char="❖"/>
            </a:pPr>
            <a:r>
              <a:rPr lang="en-US" sz="1850"/>
              <a:t>Politics of Agency- equally significant non-species (other-than-human) agents exhibit agency in the formation of </a:t>
            </a:r>
            <a:r>
              <a:rPr lang="en-US" sz="1850">
                <a:solidFill>
                  <a:srgbClr val="AB620D"/>
                </a:solidFill>
              </a:rPr>
              <a:t>conservation </a:t>
            </a:r>
            <a:r>
              <a:rPr lang="en-US" sz="1850"/>
              <a:t>landscapes (</a:t>
            </a:r>
            <a:r>
              <a:rPr lang="en-US" sz="1295"/>
              <a:t>Maginnis 2004</a:t>
            </a:r>
            <a:r>
              <a:rPr lang="en-US" sz="1850"/>
              <a:t>)</a:t>
            </a:r>
            <a:endParaRPr/>
          </a:p>
          <a:p>
            <a:pPr indent="0" lvl="0" marL="0" rtl="0" algn="l">
              <a:lnSpc>
                <a:spcPct val="80000"/>
              </a:lnSpc>
              <a:spcBef>
                <a:spcPts val="1400"/>
              </a:spcBef>
              <a:spcAft>
                <a:spcPts val="0"/>
              </a:spcAft>
              <a:buSzPts val="1850"/>
              <a:buNone/>
            </a:pPr>
            <a:r>
              <a:t/>
            </a:r>
            <a:endParaRPr sz="1850"/>
          </a:p>
        </p:txBody>
      </p:sp>
      <p:sp>
        <p:nvSpPr>
          <p:cNvPr id="479" name="Google Shape;479;p48"/>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chemeClr val="lt1"/>
                </a:solidFill>
              </a:rPr>
              <a:t>BACKGROUND</a:t>
            </a:r>
            <a:r>
              <a:rPr lang="en-US" sz="1050">
                <a:solidFill>
                  <a:srgbClr val="FFC000"/>
                </a:solidFill>
              </a:rPr>
              <a:t>  </a:t>
            </a:r>
            <a:r>
              <a:rPr lang="en-US" sz="1050">
                <a:solidFill>
                  <a:schemeClr val="lt1"/>
                </a:solidFill>
              </a:rPr>
              <a:t>        </a:t>
            </a:r>
            <a:r>
              <a:rPr lang="en-US" sz="1050">
                <a:solidFill>
                  <a:srgbClr val="FFC000"/>
                </a:solidFill>
              </a:rPr>
              <a:t>THEORY </a:t>
            </a:r>
            <a:r>
              <a:rPr lang="en-US" sz="1050">
                <a:solidFill>
                  <a:schemeClr val="lt1"/>
                </a:solidFill>
              </a:rPr>
              <a:t>         DESIGN          METHODS          MERIT &amp; IMPACTS          ACKNOWLEDGEMENTS</a:t>
            </a:r>
            <a:endParaRPr>
              <a:solidFill>
                <a:schemeClr val="lt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4" name="Shape 484"/>
        <p:cNvGrpSpPr/>
        <p:nvPr/>
      </p:nvGrpSpPr>
      <p:grpSpPr>
        <a:xfrm>
          <a:off x="0" y="0"/>
          <a:ext cx="0" cy="0"/>
          <a:chOff x="0" y="0"/>
          <a:chExt cx="0" cy="0"/>
        </a:xfrm>
      </p:grpSpPr>
      <p:sp>
        <p:nvSpPr>
          <p:cNvPr id="485" name="Google Shape;485;p49"/>
          <p:cNvSpPr txBox="1"/>
          <p:nvPr/>
        </p:nvSpPr>
        <p:spPr>
          <a:xfrm>
            <a:off x="451484" y="3018745"/>
            <a:ext cx="7915276" cy="1877105"/>
          </a:xfrm>
          <a:prstGeom prst="rect">
            <a:avLst/>
          </a:prstGeom>
          <a:solidFill>
            <a:srgbClr val="DF9677">
              <a:alpha val="69803"/>
            </a:srgbClr>
          </a:solidFill>
          <a:ln cap="flat" cmpd="sng" w="12700">
            <a:solidFill>
              <a:schemeClr val="accent1"/>
            </a:solidFill>
            <a:prstDash val="solid"/>
            <a:round/>
            <a:headEnd len="sm" w="sm" type="none"/>
            <a:tailEnd len="sm" w="sm" type="none"/>
          </a:ln>
        </p:spPr>
        <p:txBody>
          <a:bodyPr anchorCtr="0" anchor="b" bIns="45700" lIns="91425" spcFirstLastPara="1" rIns="91425" wrap="square" tIns="45700">
            <a:noAutofit/>
          </a:bodyPr>
          <a:lstStyle/>
          <a:p>
            <a:pPr indent="0" lvl="0" marL="0" marR="0" rtl="0" algn="ctr">
              <a:lnSpc>
                <a:spcPct val="85000"/>
              </a:lnSpc>
              <a:spcBef>
                <a:spcPts val="0"/>
              </a:spcBef>
              <a:spcAft>
                <a:spcPts val="0"/>
              </a:spcAft>
              <a:buClr>
                <a:schemeClr val="dk1"/>
              </a:buClr>
              <a:buSzPts val="2400"/>
              <a:buFont typeface="Calibri"/>
              <a:buNone/>
            </a:pPr>
            <a:r>
              <a:t/>
            </a:r>
            <a:endParaRPr b="1" sz="2400">
              <a:solidFill>
                <a:schemeClr val="dk1"/>
              </a:solidFill>
              <a:latin typeface="Calibri"/>
              <a:ea typeface="Calibri"/>
              <a:cs typeface="Calibri"/>
              <a:sym typeface="Calibri"/>
            </a:endParaRPr>
          </a:p>
        </p:txBody>
      </p:sp>
      <p:sp>
        <p:nvSpPr>
          <p:cNvPr id="486" name="Google Shape;486;p49"/>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4800"/>
              <a:buFont typeface="Calibri"/>
              <a:buNone/>
            </a:pPr>
            <a:r>
              <a:rPr b="1" lang="en-US"/>
              <a:t>Research Design</a:t>
            </a:r>
            <a:br>
              <a:rPr b="1" lang="en-US"/>
            </a:br>
            <a:endParaRPr i="1" sz="2800"/>
          </a:p>
        </p:txBody>
      </p:sp>
      <p:sp>
        <p:nvSpPr>
          <p:cNvPr id="487" name="Google Shape;487;p49"/>
          <p:cNvSpPr txBox="1"/>
          <p:nvPr>
            <p:ph idx="1" type="body"/>
          </p:nvPr>
        </p:nvSpPr>
        <p:spPr>
          <a:xfrm>
            <a:off x="514351" y="1927737"/>
            <a:ext cx="7372349" cy="4385832"/>
          </a:xfrm>
          <a:prstGeom prst="rect">
            <a:avLst/>
          </a:prstGeom>
          <a:noFill/>
          <a:ln>
            <a:noFill/>
          </a:ln>
        </p:spPr>
        <p:txBody>
          <a:bodyPr anchorCtr="0" anchor="t" bIns="45700" lIns="0" spcFirstLastPara="1" rIns="0" wrap="square" tIns="45700">
            <a:noAutofit/>
          </a:bodyPr>
          <a:lstStyle/>
          <a:p>
            <a:pPr indent="0" lvl="0" marL="0" rtl="0" algn="l">
              <a:lnSpc>
                <a:spcPct val="90000"/>
              </a:lnSpc>
              <a:spcBef>
                <a:spcPts val="0"/>
              </a:spcBef>
              <a:spcAft>
                <a:spcPts val="0"/>
              </a:spcAft>
              <a:buSzPts val="2000"/>
              <a:buNone/>
            </a:pPr>
            <a:r>
              <a:t/>
            </a:r>
            <a:endParaRPr/>
          </a:p>
          <a:p>
            <a:pPr indent="-127000" lvl="0" marL="91440" rtl="0" algn="l">
              <a:lnSpc>
                <a:spcPct val="90000"/>
              </a:lnSpc>
              <a:spcBef>
                <a:spcPts val="1400"/>
              </a:spcBef>
              <a:spcAft>
                <a:spcPts val="0"/>
              </a:spcAft>
              <a:buSzPts val="2000"/>
              <a:buChar char=" "/>
            </a:pPr>
            <a:r>
              <a:rPr lang="en-US" u="sng"/>
              <a:t>The goal of this project is to</a:t>
            </a:r>
            <a:r>
              <a:rPr lang="en-US"/>
              <a:t>: </a:t>
            </a:r>
            <a:endParaRPr/>
          </a:p>
          <a:p>
            <a:pPr indent="0" lvl="0" marL="91440" rtl="0" algn="ctr">
              <a:lnSpc>
                <a:spcPct val="90000"/>
              </a:lnSpc>
              <a:spcBef>
                <a:spcPts val="1400"/>
              </a:spcBef>
              <a:spcAft>
                <a:spcPts val="0"/>
              </a:spcAft>
              <a:buSzPts val="2000"/>
              <a:buNone/>
            </a:pPr>
            <a:r>
              <a:t/>
            </a:r>
            <a:endParaRPr/>
          </a:p>
          <a:p>
            <a:pPr indent="-127000" lvl="0" marL="91440" rtl="0" algn="ctr">
              <a:lnSpc>
                <a:spcPct val="90000"/>
              </a:lnSpc>
              <a:spcBef>
                <a:spcPts val="1400"/>
              </a:spcBef>
              <a:spcAft>
                <a:spcPts val="0"/>
              </a:spcAft>
              <a:buSzPts val="2000"/>
              <a:buChar char=" "/>
            </a:pPr>
            <a:r>
              <a:rPr lang="en-US"/>
              <a:t>Spatialize cultural ontologies to inform community-based avian conservation research, prioritizing the cultural realities, ideologies, and spatialities of local people through community ethnography and participatory (counter) mapping.</a:t>
            </a:r>
            <a:endParaRPr b="1"/>
          </a:p>
        </p:txBody>
      </p:sp>
      <p:sp>
        <p:nvSpPr>
          <p:cNvPr id="488" name="Google Shape;488;p49"/>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89" name="Google Shape;489;p49"/>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chemeClr val="lt1"/>
                </a:solidFill>
              </a:rPr>
              <a:t>BACKGROUND</a:t>
            </a:r>
            <a:r>
              <a:rPr lang="en-US" sz="1050">
                <a:solidFill>
                  <a:srgbClr val="FFC000"/>
                </a:solidFill>
              </a:rPr>
              <a:t>  </a:t>
            </a:r>
            <a:r>
              <a:rPr lang="en-US" sz="1050">
                <a:solidFill>
                  <a:schemeClr val="lt1"/>
                </a:solidFill>
              </a:rPr>
              <a:t>        THEORY</a:t>
            </a:r>
            <a:r>
              <a:rPr lang="en-US" sz="1050">
                <a:solidFill>
                  <a:srgbClr val="FFC000"/>
                </a:solidFill>
              </a:rPr>
              <a:t> </a:t>
            </a:r>
            <a:r>
              <a:rPr lang="en-US" sz="1050">
                <a:solidFill>
                  <a:schemeClr val="lt1"/>
                </a:solidFill>
              </a:rPr>
              <a:t>         </a:t>
            </a:r>
            <a:r>
              <a:rPr lang="en-US" sz="1050">
                <a:solidFill>
                  <a:srgbClr val="FFC000"/>
                </a:solidFill>
              </a:rPr>
              <a:t>DESIGN</a:t>
            </a:r>
            <a:r>
              <a:rPr lang="en-US" sz="1050">
                <a:solidFill>
                  <a:schemeClr val="lt1"/>
                </a:solidFill>
              </a:rPr>
              <a:t>          METHODS          MERIT &amp; IMPACTS          ACKNOWLEDGEMENTS</a:t>
            </a:r>
            <a:endParaRPr>
              <a:solidFill>
                <a:schemeClr val="lt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4" name="Shape 494"/>
        <p:cNvGrpSpPr/>
        <p:nvPr/>
      </p:nvGrpSpPr>
      <p:grpSpPr>
        <a:xfrm>
          <a:off x="0" y="0"/>
          <a:ext cx="0" cy="0"/>
          <a:chOff x="0" y="0"/>
          <a:chExt cx="0" cy="0"/>
        </a:xfrm>
      </p:grpSpPr>
      <p:sp>
        <p:nvSpPr>
          <p:cNvPr id="495" name="Google Shape;495;p50"/>
          <p:cNvSpPr txBox="1"/>
          <p:nvPr/>
        </p:nvSpPr>
        <p:spPr>
          <a:xfrm>
            <a:off x="419099" y="1883578"/>
            <a:ext cx="8281555" cy="739263"/>
          </a:xfrm>
          <a:prstGeom prst="rect">
            <a:avLst/>
          </a:prstGeom>
          <a:solidFill>
            <a:srgbClr val="DF9677">
              <a:alpha val="69803"/>
            </a:srgbClr>
          </a:solidFill>
          <a:ln cap="flat" cmpd="sng" w="12700">
            <a:solidFill>
              <a:schemeClr val="accent1"/>
            </a:solidFill>
            <a:prstDash val="solid"/>
            <a:round/>
            <a:headEnd len="sm" w="sm" type="none"/>
            <a:tailEnd len="sm" w="sm" type="none"/>
          </a:ln>
        </p:spPr>
        <p:txBody>
          <a:bodyPr anchorCtr="0" anchor="b" bIns="45700" lIns="91425" spcFirstLastPara="1" rIns="91425" wrap="square" tIns="45700">
            <a:noAutofit/>
          </a:bodyPr>
          <a:lstStyle/>
          <a:p>
            <a:pPr indent="0" lvl="0" marL="0" marR="0" rtl="0" algn="ctr">
              <a:lnSpc>
                <a:spcPct val="85000"/>
              </a:lnSpc>
              <a:spcBef>
                <a:spcPts val="0"/>
              </a:spcBef>
              <a:spcAft>
                <a:spcPts val="0"/>
              </a:spcAft>
              <a:buClr>
                <a:schemeClr val="dk1"/>
              </a:buClr>
              <a:buSzPts val="2400"/>
              <a:buFont typeface="Calibri"/>
              <a:buNone/>
            </a:pPr>
            <a:r>
              <a:t/>
            </a:r>
            <a:endParaRPr b="1" sz="2400">
              <a:solidFill>
                <a:schemeClr val="dk1"/>
              </a:solidFill>
              <a:latin typeface="Calibri"/>
              <a:ea typeface="Calibri"/>
              <a:cs typeface="Calibri"/>
              <a:sym typeface="Calibri"/>
            </a:endParaRPr>
          </a:p>
        </p:txBody>
      </p:sp>
      <p:sp>
        <p:nvSpPr>
          <p:cNvPr id="496" name="Google Shape;496;p50"/>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4800"/>
              <a:buFont typeface="Calibri"/>
              <a:buNone/>
            </a:pPr>
            <a:r>
              <a:rPr b="1" lang="en-US"/>
              <a:t>Research Design</a:t>
            </a:r>
            <a:br>
              <a:rPr b="1" lang="en-US"/>
            </a:br>
            <a:r>
              <a:rPr i="1" lang="en-US" sz="2800"/>
              <a:t>Central Question(s)</a:t>
            </a:r>
            <a:endParaRPr i="1" sz="2800"/>
          </a:p>
        </p:txBody>
      </p:sp>
      <p:sp>
        <p:nvSpPr>
          <p:cNvPr id="497" name="Google Shape;497;p50"/>
          <p:cNvSpPr txBox="1"/>
          <p:nvPr>
            <p:ph idx="1" type="body"/>
          </p:nvPr>
        </p:nvSpPr>
        <p:spPr>
          <a:xfrm>
            <a:off x="514351" y="1927737"/>
            <a:ext cx="8186304" cy="4385832"/>
          </a:xfrm>
          <a:prstGeom prst="rect">
            <a:avLst/>
          </a:prstGeom>
          <a:noFill/>
          <a:ln>
            <a:noFill/>
          </a:ln>
        </p:spPr>
        <p:txBody>
          <a:bodyPr anchorCtr="0" anchor="t" bIns="45700" lIns="0" spcFirstLastPara="1" rIns="0" wrap="square" tIns="45700">
            <a:noAutofit/>
          </a:bodyPr>
          <a:lstStyle/>
          <a:p>
            <a:pPr indent="-127000" lvl="0" marL="91440" rtl="0" algn="ctr">
              <a:lnSpc>
                <a:spcPct val="90000"/>
              </a:lnSpc>
              <a:spcBef>
                <a:spcPts val="0"/>
              </a:spcBef>
              <a:spcAft>
                <a:spcPts val="0"/>
              </a:spcAft>
              <a:buSzPts val="2000"/>
              <a:buChar char=" "/>
            </a:pPr>
            <a:r>
              <a:rPr b="1" lang="en-US"/>
              <a:t>Q → </a:t>
            </a:r>
            <a:r>
              <a:rPr lang="en-US">
                <a:solidFill>
                  <a:schemeClr val="dk1"/>
                </a:solidFill>
              </a:rPr>
              <a:t>How do spatially-explicit Bhutanese spiritual realities influence the spatial dimensions of conservation landscapes for BNCs and WBHs?</a:t>
            </a:r>
            <a:endParaRPr/>
          </a:p>
          <a:p>
            <a:pPr indent="0" lvl="0" marL="0" rtl="0" algn="l">
              <a:lnSpc>
                <a:spcPct val="90000"/>
              </a:lnSpc>
              <a:spcBef>
                <a:spcPts val="1400"/>
              </a:spcBef>
              <a:spcAft>
                <a:spcPts val="0"/>
              </a:spcAft>
              <a:buSzPts val="2000"/>
              <a:buNone/>
            </a:pPr>
            <a:r>
              <a:t/>
            </a:r>
            <a:endParaRPr/>
          </a:p>
          <a:p>
            <a:pPr indent="-182880" lvl="1" marL="384048" rtl="0" algn="l">
              <a:lnSpc>
                <a:spcPct val="90000"/>
              </a:lnSpc>
              <a:spcBef>
                <a:spcPts val="400"/>
              </a:spcBef>
              <a:spcAft>
                <a:spcPts val="0"/>
              </a:spcAft>
              <a:buSzPts val="1800"/>
              <a:buChar char="◦"/>
            </a:pPr>
            <a:r>
              <a:rPr lang="en-US"/>
              <a:t>(</a:t>
            </a:r>
            <a:r>
              <a:rPr b="1" lang="en-US"/>
              <a:t>Q1</a:t>
            </a:r>
            <a:r>
              <a:rPr lang="en-US"/>
              <a:t>) What are the social and cultural histories that influence BNC &amp; WBH conservation, locally and regionally?</a:t>
            </a:r>
            <a:endParaRPr/>
          </a:p>
          <a:p>
            <a:pPr indent="-68579" lvl="1" marL="384048" rtl="0" algn="l">
              <a:lnSpc>
                <a:spcPct val="90000"/>
              </a:lnSpc>
              <a:spcBef>
                <a:spcPts val="600"/>
              </a:spcBef>
              <a:spcAft>
                <a:spcPts val="0"/>
              </a:spcAft>
              <a:buSzPts val="1800"/>
              <a:buNone/>
            </a:pPr>
            <a:r>
              <a:t/>
            </a:r>
            <a:endParaRPr/>
          </a:p>
          <a:p>
            <a:pPr indent="-182880" lvl="1" marL="384048" rtl="0" algn="l">
              <a:lnSpc>
                <a:spcPct val="90000"/>
              </a:lnSpc>
              <a:spcBef>
                <a:spcPts val="600"/>
              </a:spcBef>
              <a:spcAft>
                <a:spcPts val="0"/>
              </a:spcAft>
              <a:buSzPts val="1800"/>
              <a:buChar char="◦"/>
            </a:pPr>
            <a:r>
              <a:rPr lang="en-US"/>
              <a:t>(</a:t>
            </a:r>
            <a:r>
              <a:rPr b="1" lang="en-US"/>
              <a:t>Q2</a:t>
            </a:r>
            <a:r>
              <a:rPr lang="en-US"/>
              <a:t>). How are human-animal-deity inter-relationships spatially negotiated?</a:t>
            </a:r>
            <a:endParaRPr/>
          </a:p>
          <a:p>
            <a:pPr indent="-68579" lvl="1" marL="384048" rtl="0" algn="l">
              <a:lnSpc>
                <a:spcPct val="90000"/>
              </a:lnSpc>
              <a:spcBef>
                <a:spcPts val="600"/>
              </a:spcBef>
              <a:spcAft>
                <a:spcPts val="0"/>
              </a:spcAft>
              <a:buSzPts val="1800"/>
              <a:buNone/>
            </a:pPr>
            <a:r>
              <a:t/>
            </a:r>
            <a:endParaRPr/>
          </a:p>
          <a:p>
            <a:pPr indent="-182880" lvl="1" marL="384048" rtl="0" algn="l">
              <a:lnSpc>
                <a:spcPct val="90000"/>
              </a:lnSpc>
              <a:spcBef>
                <a:spcPts val="600"/>
              </a:spcBef>
              <a:spcAft>
                <a:spcPts val="0"/>
              </a:spcAft>
              <a:buSzPts val="1800"/>
              <a:buChar char="◦"/>
            </a:pPr>
            <a:r>
              <a:rPr lang="en-US"/>
              <a:t>(</a:t>
            </a:r>
            <a:r>
              <a:rPr b="1" lang="en-US"/>
              <a:t>Q3</a:t>
            </a:r>
            <a:r>
              <a:rPr lang="en-US"/>
              <a:t>) How do different ways of representing space &amp; landscapes differentially privilege certain socio-cultural realities and cultural geographies over others?</a:t>
            </a:r>
            <a:endParaRPr b="1"/>
          </a:p>
        </p:txBody>
      </p:sp>
      <p:sp>
        <p:nvSpPr>
          <p:cNvPr id="498" name="Google Shape;498;p50"/>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chemeClr val="lt1"/>
                </a:solidFill>
              </a:rPr>
              <a:t>BACKGROUND           ANECDOTES            RESEARCH          </a:t>
            </a:r>
            <a:r>
              <a:rPr lang="en-US" sz="1050">
                <a:solidFill>
                  <a:srgbClr val="40749B"/>
                </a:solidFill>
              </a:rPr>
              <a:t>DISCUSSION  </a:t>
            </a:r>
            <a:r>
              <a:rPr lang="en-US" sz="1050">
                <a:solidFill>
                  <a:schemeClr val="lt1"/>
                </a:solidFill>
              </a:rPr>
              <a:t>        QUESTIONS </a:t>
            </a:r>
            <a:endParaRPr>
              <a:solidFill>
                <a:schemeClr val="lt1"/>
              </a:solidFill>
            </a:endParaRPr>
          </a:p>
        </p:txBody>
      </p:sp>
      <p:sp>
        <p:nvSpPr>
          <p:cNvPr id="499" name="Google Shape;499;p50"/>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00" name="Google Shape;500;p50"/>
          <p:cNvSpPr txBox="1"/>
          <p:nvPr/>
        </p:nvSpPr>
        <p:spPr>
          <a:xfrm>
            <a:off x="1219200" y="100370"/>
            <a:ext cx="6871153" cy="512618"/>
          </a:xfrm>
          <a:prstGeom prst="rect">
            <a:avLst/>
          </a:prstGeom>
          <a:solidFill>
            <a:srgbClr val="DF9677">
              <a:alpha val="69803"/>
            </a:srgbClr>
          </a:solidFill>
          <a:ln cap="flat" cmpd="sng" w="127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85000"/>
              </a:lnSpc>
              <a:spcBef>
                <a:spcPts val="0"/>
              </a:spcBef>
              <a:spcAft>
                <a:spcPts val="0"/>
              </a:spcAft>
              <a:buClr>
                <a:schemeClr val="dk1"/>
              </a:buClr>
              <a:buSzPts val="2800"/>
              <a:buFont typeface="Calibri"/>
              <a:buNone/>
            </a:pPr>
            <a:r>
              <a:rPr b="1" lang="en-US" sz="2800">
                <a:solidFill>
                  <a:schemeClr val="dk1"/>
                </a:solidFill>
                <a:latin typeface="Calibri"/>
                <a:ea typeface="Calibri"/>
                <a:cs typeface="Calibri"/>
                <a:sym typeface="Calibri"/>
              </a:rPr>
              <a:t>Supplemental Material</a:t>
            </a:r>
            <a:endParaRPr b="1" sz="24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5" name="Shape 505"/>
        <p:cNvGrpSpPr/>
        <p:nvPr/>
      </p:nvGrpSpPr>
      <p:grpSpPr>
        <a:xfrm>
          <a:off x="0" y="0"/>
          <a:ext cx="0" cy="0"/>
          <a:chOff x="0" y="0"/>
          <a:chExt cx="0" cy="0"/>
        </a:xfrm>
      </p:grpSpPr>
      <p:sp>
        <p:nvSpPr>
          <p:cNvPr id="506" name="Google Shape;506;p51"/>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4800"/>
              <a:buFont typeface="Calibri"/>
              <a:buNone/>
            </a:pPr>
            <a:r>
              <a:rPr b="1" lang="en-US"/>
              <a:t>Methods</a:t>
            </a:r>
            <a:br>
              <a:rPr b="1" lang="en-US"/>
            </a:br>
            <a:r>
              <a:rPr i="1" lang="en-US" sz="2800"/>
              <a:t>Overview</a:t>
            </a:r>
            <a:endParaRPr i="1" sz="2800"/>
          </a:p>
        </p:txBody>
      </p:sp>
      <p:sp>
        <p:nvSpPr>
          <p:cNvPr id="507" name="Google Shape;507;p51"/>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08" name="Google Shape;508;p51"/>
          <p:cNvSpPr txBox="1"/>
          <p:nvPr/>
        </p:nvSpPr>
        <p:spPr>
          <a:xfrm>
            <a:off x="514352" y="2112792"/>
            <a:ext cx="5708226" cy="3977112"/>
          </a:xfrm>
          <a:prstGeom prst="rect">
            <a:avLst/>
          </a:prstGeom>
          <a:noFill/>
          <a:ln>
            <a:noFill/>
          </a:ln>
        </p:spPr>
        <p:txBody>
          <a:bodyPr anchorCtr="0" anchor="t" bIns="45700" lIns="0" spcFirstLastPara="1" rIns="0" wrap="square" tIns="45700">
            <a:noAutofit/>
          </a:bodyPr>
          <a:lstStyle/>
          <a:p>
            <a:pPr indent="0" lvl="0" marL="0" marR="0" rtl="0" algn="l">
              <a:lnSpc>
                <a:spcPct val="90000"/>
              </a:lnSpc>
              <a:spcBef>
                <a:spcPts val="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91440" marR="0" rtl="0" algn="l">
              <a:lnSpc>
                <a:spcPct val="90000"/>
              </a:lnSpc>
              <a:spcBef>
                <a:spcPts val="1400"/>
              </a:spcBef>
              <a:spcAft>
                <a:spcPts val="0"/>
              </a:spcAft>
              <a:buClr>
                <a:schemeClr val="accent1"/>
              </a:buClr>
              <a:buSzPts val="2000"/>
              <a:buFont typeface="Calibri"/>
              <a:buNone/>
            </a:pPr>
            <a:r>
              <a:t/>
            </a:r>
            <a:endParaRPr b="1" sz="2000">
              <a:solidFill>
                <a:srgbClr val="3F3F3F"/>
              </a:solidFill>
              <a:latin typeface="Calibri"/>
              <a:ea typeface="Calibri"/>
              <a:cs typeface="Calibri"/>
              <a:sym typeface="Calibri"/>
            </a:endParaRPr>
          </a:p>
        </p:txBody>
      </p:sp>
      <p:sp>
        <p:nvSpPr>
          <p:cNvPr id="509" name="Google Shape;509;p51"/>
          <p:cNvSpPr txBox="1"/>
          <p:nvPr/>
        </p:nvSpPr>
        <p:spPr>
          <a:xfrm>
            <a:off x="666752" y="2265192"/>
            <a:ext cx="5708226" cy="3977112"/>
          </a:xfrm>
          <a:prstGeom prst="rect">
            <a:avLst/>
          </a:prstGeom>
          <a:noFill/>
          <a:ln>
            <a:noFill/>
          </a:ln>
        </p:spPr>
        <p:txBody>
          <a:bodyPr anchorCtr="0" anchor="t" bIns="45700" lIns="0" spcFirstLastPara="1" rIns="0" wrap="square" tIns="45700">
            <a:noAutofit/>
          </a:bodyPr>
          <a:lstStyle/>
          <a:p>
            <a:pPr indent="0" lvl="0" marL="0" marR="0" rtl="0" algn="l">
              <a:lnSpc>
                <a:spcPct val="90000"/>
              </a:lnSpc>
              <a:spcBef>
                <a:spcPts val="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91440" marR="0" rtl="0" algn="l">
              <a:lnSpc>
                <a:spcPct val="90000"/>
              </a:lnSpc>
              <a:spcBef>
                <a:spcPts val="1400"/>
              </a:spcBef>
              <a:spcAft>
                <a:spcPts val="0"/>
              </a:spcAft>
              <a:buClr>
                <a:schemeClr val="accent1"/>
              </a:buClr>
              <a:buSzPts val="2000"/>
              <a:buFont typeface="Calibri"/>
              <a:buNone/>
            </a:pPr>
            <a:r>
              <a:t/>
            </a:r>
            <a:endParaRPr b="1" sz="2000">
              <a:solidFill>
                <a:srgbClr val="3F3F3F"/>
              </a:solidFill>
              <a:latin typeface="Calibri"/>
              <a:ea typeface="Calibri"/>
              <a:cs typeface="Calibri"/>
              <a:sym typeface="Calibri"/>
            </a:endParaRPr>
          </a:p>
        </p:txBody>
      </p:sp>
      <p:sp>
        <p:nvSpPr>
          <p:cNvPr id="510" name="Google Shape;510;p51"/>
          <p:cNvSpPr txBox="1"/>
          <p:nvPr/>
        </p:nvSpPr>
        <p:spPr>
          <a:xfrm>
            <a:off x="361952" y="1960392"/>
            <a:ext cx="5708226" cy="3977112"/>
          </a:xfrm>
          <a:prstGeom prst="rect">
            <a:avLst/>
          </a:prstGeom>
          <a:noFill/>
          <a:ln>
            <a:noFill/>
          </a:ln>
        </p:spPr>
        <p:txBody>
          <a:bodyPr anchorCtr="0" anchor="t" bIns="45700" lIns="0" spcFirstLastPara="1" rIns="0" wrap="square" tIns="45700">
            <a:noAutofit/>
          </a:bodyPr>
          <a:lstStyle/>
          <a:p>
            <a:pPr indent="0" lvl="0" marL="0" marR="0" rtl="0" algn="l">
              <a:lnSpc>
                <a:spcPct val="90000"/>
              </a:lnSpc>
              <a:spcBef>
                <a:spcPts val="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91440" marR="0" rtl="0" algn="l">
              <a:lnSpc>
                <a:spcPct val="90000"/>
              </a:lnSpc>
              <a:spcBef>
                <a:spcPts val="1400"/>
              </a:spcBef>
              <a:spcAft>
                <a:spcPts val="0"/>
              </a:spcAft>
              <a:buClr>
                <a:schemeClr val="accent1"/>
              </a:buClr>
              <a:buSzPts val="2000"/>
              <a:buFont typeface="Calibri"/>
              <a:buNone/>
            </a:pPr>
            <a:r>
              <a:t/>
            </a:r>
            <a:endParaRPr b="1" sz="2000">
              <a:solidFill>
                <a:srgbClr val="3F3F3F"/>
              </a:solidFill>
              <a:latin typeface="Calibri"/>
              <a:ea typeface="Calibri"/>
              <a:cs typeface="Calibri"/>
              <a:sym typeface="Calibri"/>
            </a:endParaRPr>
          </a:p>
        </p:txBody>
      </p:sp>
      <p:grpSp>
        <p:nvGrpSpPr>
          <p:cNvPr id="511" name="Google Shape;511;p51"/>
          <p:cNvGrpSpPr/>
          <p:nvPr/>
        </p:nvGrpSpPr>
        <p:grpSpPr>
          <a:xfrm>
            <a:off x="824717" y="1845734"/>
            <a:ext cx="7540284" cy="4023360"/>
            <a:chOff x="1758" y="0"/>
            <a:chExt cx="7540284" cy="4023360"/>
          </a:xfrm>
        </p:grpSpPr>
        <p:sp>
          <p:nvSpPr>
            <p:cNvPr id="512" name="Google Shape;512;p51"/>
            <p:cNvSpPr/>
            <p:nvPr/>
          </p:nvSpPr>
          <p:spPr>
            <a:xfrm>
              <a:off x="1758" y="0"/>
              <a:ext cx="1843590" cy="4023360"/>
            </a:xfrm>
            <a:prstGeom prst="roundRect">
              <a:avLst>
                <a:gd fmla="val 10000" name="adj"/>
              </a:avLst>
            </a:prstGeom>
            <a:solidFill>
              <a:srgbClr val="BB582B"/>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51"/>
            <p:cNvSpPr txBox="1"/>
            <p:nvPr/>
          </p:nvSpPr>
          <p:spPr>
            <a:xfrm>
              <a:off x="1758" y="1609344"/>
              <a:ext cx="1843590" cy="1609344"/>
            </a:xfrm>
            <a:prstGeom prst="rect">
              <a:avLst/>
            </a:prstGeom>
            <a:noFill/>
            <a:ln>
              <a:noFill/>
            </a:ln>
          </p:spPr>
          <p:txBody>
            <a:bodyPr anchorCtr="0" anchor="ctr" bIns="135125" lIns="135125" spcFirstLastPara="1" rIns="135125" wrap="square" tIns="135125">
              <a:noAutofit/>
            </a:bodyPr>
            <a:lstStyle/>
            <a:p>
              <a:pPr indent="0" lvl="0" marL="0" marR="0" rtl="0" algn="ctr">
                <a:lnSpc>
                  <a:spcPct val="90000"/>
                </a:lnSpc>
                <a:spcBef>
                  <a:spcPts val="0"/>
                </a:spcBef>
                <a:spcAft>
                  <a:spcPts val="0"/>
                </a:spcAft>
                <a:buNone/>
              </a:pPr>
              <a:r>
                <a:t/>
              </a:r>
              <a:endParaRPr sz="1900">
                <a:solidFill>
                  <a:schemeClr val="lt1"/>
                </a:solidFill>
                <a:latin typeface="Calibri"/>
                <a:ea typeface="Calibri"/>
                <a:cs typeface="Calibri"/>
                <a:sym typeface="Calibri"/>
              </a:endParaRPr>
            </a:p>
          </p:txBody>
        </p:sp>
        <p:sp>
          <p:nvSpPr>
            <p:cNvPr id="514" name="Google Shape;514;p51"/>
            <p:cNvSpPr/>
            <p:nvPr/>
          </p:nvSpPr>
          <p:spPr>
            <a:xfrm>
              <a:off x="253664" y="241401"/>
              <a:ext cx="1339778" cy="1339778"/>
            </a:xfrm>
            <a:prstGeom prst="flowChartAlternateProcess">
              <a:avLst/>
            </a:prstGeom>
            <a:blipFill rotWithShape="1">
              <a:blip r:embed="rId3">
                <a:alphaModFix/>
              </a:blip>
              <a:stretch>
                <a:fillRect b="0" l="0" r="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51"/>
            <p:cNvSpPr/>
            <p:nvPr/>
          </p:nvSpPr>
          <p:spPr>
            <a:xfrm>
              <a:off x="1900656" y="0"/>
              <a:ext cx="1843590" cy="4023360"/>
            </a:xfrm>
            <a:prstGeom prst="roundRect">
              <a:avLst>
                <a:gd fmla="val 10000" name="adj"/>
              </a:avLst>
            </a:prstGeom>
            <a:solidFill>
              <a:srgbClr val="A8573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51"/>
            <p:cNvSpPr txBox="1"/>
            <p:nvPr/>
          </p:nvSpPr>
          <p:spPr>
            <a:xfrm>
              <a:off x="1900656" y="1609344"/>
              <a:ext cx="1843590" cy="1609344"/>
            </a:xfrm>
            <a:prstGeom prst="rect">
              <a:avLst/>
            </a:prstGeom>
            <a:noFill/>
            <a:ln>
              <a:noFill/>
            </a:ln>
          </p:spPr>
          <p:txBody>
            <a:bodyPr anchorCtr="0" anchor="ctr" bIns="135125" lIns="135125" spcFirstLastPara="1" rIns="135125" wrap="square" tIns="135125">
              <a:noAutofit/>
            </a:bodyPr>
            <a:lstStyle/>
            <a:p>
              <a:pPr indent="0" lvl="0" marL="0" marR="0" rtl="0" algn="ctr">
                <a:lnSpc>
                  <a:spcPct val="90000"/>
                </a:lnSpc>
                <a:spcBef>
                  <a:spcPts val="0"/>
                </a:spcBef>
                <a:spcAft>
                  <a:spcPts val="0"/>
                </a:spcAft>
                <a:buNone/>
              </a:pPr>
              <a:r>
                <a:rPr lang="en-US" sz="1900">
                  <a:solidFill>
                    <a:schemeClr val="lt1"/>
                  </a:solidFill>
                  <a:latin typeface="Calibri"/>
                  <a:ea typeface="Calibri"/>
                  <a:cs typeface="Calibri"/>
                  <a:sym typeface="Calibri"/>
                </a:rPr>
                <a:t>(Q1 &amp; Q2)</a:t>
              </a:r>
              <a:endParaRPr/>
            </a:p>
            <a:p>
              <a:pPr indent="0" lvl="0" marL="0" marR="0" rtl="0" algn="ctr">
                <a:lnSpc>
                  <a:spcPct val="90000"/>
                </a:lnSpc>
                <a:spcBef>
                  <a:spcPts val="665"/>
                </a:spcBef>
                <a:spcAft>
                  <a:spcPts val="0"/>
                </a:spcAft>
                <a:buNone/>
              </a:pPr>
              <a:r>
                <a:rPr lang="en-US" sz="1900">
                  <a:solidFill>
                    <a:schemeClr val="lt1"/>
                  </a:solidFill>
                  <a:latin typeface="Calibri"/>
                  <a:ea typeface="Calibri"/>
                  <a:cs typeface="Calibri"/>
                  <a:sym typeface="Calibri"/>
                </a:rPr>
                <a:t>Community &amp; Multi-species Ethnography</a:t>
              </a:r>
              <a:endParaRPr sz="1900">
                <a:solidFill>
                  <a:schemeClr val="lt1"/>
                </a:solidFill>
                <a:latin typeface="Calibri"/>
                <a:ea typeface="Calibri"/>
                <a:cs typeface="Calibri"/>
                <a:sym typeface="Calibri"/>
              </a:endParaRPr>
            </a:p>
          </p:txBody>
        </p:sp>
        <p:sp>
          <p:nvSpPr>
            <p:cNvPr id="517" name="Google Shape;517;p51"/>
            <p:cNvSpPr/>
            <p:nvPr/>
          </p:nvSpPr>
          <p:spPr>
            <a:xfrm>
              <a:off x="2152562" y="241401"/>
              <a:ext cx="1339778" cy="1339778"/>
            </a:xfrm>
            <a:prstGeom prst="ellipse">
              <a:avLst/>
            </a:prstGeom>
            <a:blipFill rotWithShape="1">
              <a:blip r:embed="rId4">
                <a:alphaModFix/>
              </a:blip>
              <a:stretch>
                <a:fillRect b="0" l="-16997" r="-16998"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51"/>
            <p:cNvSpPr/>
            <p:nvPr/>
          </p:nvSpPr>
          <p:spPr>
            <a:xfrm>
              <a:off x="3799554" y="0"/>
              <a:ext cx="1843590" cy="4023360"/>
            </a:xfrm>
            <a:prstGeom prst="roundRect">
              <a:avLst>
                <a:gd fmla="val 10000" name="adj"/>
              </a:avLst>
            </a:prstGeom>
            <a:solidFill>
              <a:srgbClr val="965639"/>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51"/>
            <p:cNvSpPr txBox="1"/>
            <p:nvPr/>
          </p:nvSpPr>
          <p:spPr>
            <a:xfrm>
              <a:off x="3799554" y="1609344"/>
              <a:ext cx="1843590" cy="1609344"/>
            </a:xfrm>
            <a:prstGeom prst="rect">
              <a:avLst/>
            </a:prstGeom>
            <a:noFill/>
            <a:ln>
              <a:noFill/>
            </a:ln>
          </p:spPr>
          <p:txBody>
            <a:bodyPr anchorCtr="0" anchor="ctr" bIns="135125" lIns="135125" spcFirstLastPara="1" rIns="135125" wrap="square" tIns="135125">
              <a:noAutofit/>
            </a:bodyPr>
            <a:lstStyle/>
            <a:p>
              <a:pPr indent="0" lvl="0" marL="0" marR="0" rtl="0" algn="ctr">
                <a:lnSpc>
                  <a:spcPct val="90000"/>
                </a:lnSpc>
                <a:spcBef>
                  <a:spcPts val="0"/>
                </a:spcBef>
                <a:spcAft>
                  <a:spcPts val="0"/>
                </a:spcAft>
                <a:buNone/>
              </a:pPr>
              <a:r>
                <a:rPr lang="en-US" sz="1900">
                  <a:solidFill>
                    <a:schemeClr val="lt1"/>
                  </a:solidFill>
                  <a:latin typeface="Calibri"/>
                  <a:ea typeface="Calibri"/>
                  <a:cs typeface="Calibri"/>
                  <a:sym typeface="Calibri"/>
                </a:rPr>
                <a:t>(Q1)</a:t>
              </a:r>
              <a:endParaRPr/>
            </a:p>
            <a:p>
              <a:pPr indent="0" lvl="0" marL="0" marR="0" rtl="0" algn="ctr">
                <a:lnSpc>
                  <a:spcPct val="90000"/>
                </a:lnSpc>
                <a:spcBef>
                  <a:spcPts val="665"/>
                </a:spcBef>
                <a:spcAft>
                  <a:spcPts val="0"/>
                </a:spcAft>
                <a:buNone/>
              </a:pPr>
              <a:r>
                <a:rPr lang="en-US" sz="1900">
                  <a:solidFill>
                    <a:schemeClr val="lt1"/>
                  </a:solidFill>
                  <a:latin typeface="Calibri"/>
                  <a:ea typeface="Calibri"/>
                  <a:cs typeface="Calibri"/>
                  <a:sym typeface="Calibri"/>
                </a:rPr>
                <a:t>Semi-structured Interviews &amp; Oral Histories</a:t>
              </a:r>
              <a:endParaRPr sz="1900">
                <a:solidFill>
                  <a:schemeClr val="lt1"/>
                </a:solidFill>
                <a:latin typeface="Calibri"/>
                <a:ea typeface="Calibri"/>
                <a:cs typeface="Calibri"/>
                <a:sym typeface="Calibri"/>
              </a:endParaRPr>
            </a:p>
          </p:txBody>
        </p:sp>
        <p:sp>
          <p:nvSpPr>
            <p:cNvPr id="520" name="Google Shape;520;p51"/>
            <p:cNvSpPr/>
            <p:nvPr/>
          </p:nvSpPr>
          <p:spPr>
            <a:xfrm>
              <a:off x="4051459" y="241401"/>
              <a:ext cx="1339778" cy="1339778"/>
            </a:xfrm>
            <a:prstGeom prst="ellipse">
              <a:avLst/>
            </a:prstGeom>
            <a:blipFill rotWithShape="1">
              <a:blip r:embed="rId5">
                <a:alphaModFix/>
              </a:blip>
              <a:stretch>
                <a:fillRect b="0" l="-15999" r="-15998"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51"/>
            <p:cNvSpPr/>
            <p:nvPr/>
          </p:nvSpPr>
          <p:spPr>
            <a:xfrm>
              <a:off x="5698452" y="0"/>
              <a:ext cx="1843590" cy="4023360"/>
            </a:xfrm>
            <a:prstGeom prst="roundRect">
              <a:avLst>
                <a:gd fmla="val 10000" name="adj"/>
              </a:avLst>
            </a:prstGeom>
            <a:solidFill>
              <a:srgbClr val="84543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51"/>
            <p:cNvSpPr txBox="1"/>
            <p:nvPr/>
          </p:nvSpPr>
          <p:spPr>
            <a:xfrm>
              <a:off x="5698452" y="1609344"/>
              <a:ext cx="1843590" cy="1609344"/>
            </a:xfrm>
            <a:prstGeom prst="rect">
              <a:avLst/>
            </a:prstGeom>
            <a:noFill/>
            <a:ln>
              <a:noFill/>
            </a:ln>
          </p:spPr>
          <p:txBody>
            <a:bodyPr anchorCtr="0" anchor="ctr" bIns="135125" lIns="135125" spcFirstLastPara="1" rIns="135125" wrap="square" tIns="135125">
              <a:noAutofit/>
            </a:bodyPr>
            <a:lstStyle/>
            <a:p>
              <a:pPr indent="0" lvl="0" marL="0" marR="0" rtl="0" algn="ctr">
                <a:lnSpc>
                  <a:spcPct val="90000"/>
                </a:lnSpc>
                <a:spcBef>
                  <a:spcPts val="0"/>
                </a:spcBef>
                <a:spcAft>
                  <a:spcPts val="0"/>
                </a:spcAft>
                <a:buNone/>
              </a:pPr>
              <a:r>
                <a:rPr lang="en-US" sz="1900">
                  <a:solidFill>
                    <a:schemeClr val="lt1"/>
                  </a:solidFill>
                  <a:latin typeface="Calibri"/>
                  <a:ea typeface="Calibri"/>
                  <a:cs typeface="Calibri"/>
                  <a:sym typeface="Calibri"/>
                </a:rPr>
                <a:t>(Q1, Q2, &amp; Q3)</a:t>
              </a:r>
              <a:endParaRPr/>
            </a:p>
            <a:p>
              <a:pPr indent="0" lvl="0" marL="0" marR="0" rtl="0" algn="ctr">
                <a:lnSpc>
                  <a:spcPct val="90000"/>
                </a:lnSpc>
                <a:spcBef>
                  <a:spcPts val="665"/>
                </a:spcBef>
                <a:spcAft>
                  <a:spcPts val="0"/>
                </a:spcAft>
                <a:buNone/>
              </a:pPr>
              <a:r>
                <a:rPr lang="en-US" sz="1900">
                  <a:solidFill>
                    <a:schemeClr val="lt1"/>
                  </a:solidFill>
                  <a:latin typeface="Calibri"/>
                  <a:ea typeface="Calibri"/>
                  <a:cs typeface="Calibri"/>
                  <a:sym typeface="Calibri"/>
                </a:rPr>
                <a:t>Participatory (Counter) Mapping</a:t>
              </a:r>
              <a:endParaRPr sz="1900">
                <a:solidFill>
                  <a:schemeClr val="lt1"/>
                </a:solidFill>
                <a:latin typeface="Calibri"/>
                <a:ea typeface="Calibri"/>
                <a:cs typeface="Calibri"/>
                <a:sym typeface="Calibri"/>
              </a:endParaRPr>
            </a:p>
          </p:txBody>
        </p:sp>
        <p:sp>
          <p:nvSpPr>
            <p:cNvPr id="523" name="Google Shape;523;p51"/>
            <p:cNvSpPr/>
            <p:nvPr/>
          </p:nvSpPr>
          <p:spPr>
            <a:xfrm>
              <a:off x="5950357" y="241401"/>
              <a:ext cx="1339778" cy="1339778"/>
            </a:xfrm>
            <a:prstGeom prst="ellipse">
              <a:avLst/>
            </a:prstGeom>
            <a:blipFill rotWithShape="1">
              <a:blip r:embed="rId6">
                <a:alphaModFix/>
              </a:blip>
              <a:stretch>
                <a:fillRect b="0" l="-24998" r="-24998"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51"/>
            <p:cNvSpPr/>
            <p:nvPr/>
          </p:nvSpPr>
          <p:spPr>
            <a:xfrm>
              <a:off x="301752" y="3218688"/>
              <a:ext cx="6940296" cy="603504"/>
            </a:xfrm>
            <a:prstGeom prst="leftRightArrow">
              <a:avLst>
                <a:gd fmla="val 50000" name="adj1"/>
                <a:gd fmla="val 50000" name="adj2"/>
              </a:avLst>
            </a:prstGeom>
            <a:solidFill>
              <a:srgbClr val="E7D0CB"/>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5" name="Google Shape;525;p51"/>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chemeClr val="lt1"/>
                </a:solidFill>
              </a:rPr>
              <a:t>BACKGROUND</a:t>
            </a:r>
            <a:r>
              <a:rPr lang="en-US" sz="1050">
                <a:solidFill>
                  <a:srgbClr val="FFC000"/>
                </a:solidFill>
              </a:rPr>
              <a:t>  </a:t>
            </a:r>
            <a:r>
              <a:rPr lang="en-US" sz="1050">
                <a:solidFill>
                  <a:schemeClr val="lt1"/>
                </a:solidFill>
              </a:rPr>
              <a:t>        THEORY</a:t>
            </a:r>
            <a:r>
              <a:rPr lang="en-US" sz="1050">
                <a:solidFill>
                  <a:srgbClr val="FFC000"/>
                </a:solidFill>
              </a:rPr>
              <a:t> </a:t>
            </a:r>
            <a:r>
              <a:rPr lang="en-US" sz="1050">
                <a:solidFill>
                  <a:schemeClr val="lt1"/>
                </a:solidFill>
              </a:rPr>
              <a:t>         </a:t>
            </a:r>
            <a:r>
              <a:rPr lang="en-US" sz="1050">
                <a:solidFill>
                  <a:srgbClr val="FFC000"/>
                </a:solidFill>
              </a:rPr>
              <a:t>DESIGN</a:t>
            </a:r>
            <a:r>
              <a:rPr lang="en-US" sz="1050">
                <a:solidFill>
                  <a:schemeClr val="lt1"/>
                </a:solidFill>
              </a:rPr>
              <a:t>          METHODS          MERIT &amp; IMPACTS          ACKNOWLEDGEMENTS</a:t>
            </a:r>
            <a:endParaRPr>
              <a:solidFill>
                <a:schemeClr val="lt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0" name="Shape 530"/>
        <p:cNvGrpSpPr/>
        <p:nvPr/>
      </p:nvGrpSpPr>
      <p:grpSpPr>
        <a:xfrm>
          <a:off x="0" y="0"/>
          <a:ext cx="0" cy="0"/>
          <a:chOff x="0" y="0"/>
          <a:chExt cx="0" cy="0"/>
        </a:xfrm>
      </p:grpSpPr>
      <p:sp>
        <p:nvSpPr>
          <p:cNvPr id="531" name="Google Shape;531;p52"/>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4800"/>
              <a:buFont typeface="Calibri"/>
              <a:buNone/>
            </a:pPr>
            <a:r>
              <a:rPr b="1" lang="en-US"/>
              <a:t>Methods</a:t>
            </a:r>
            <a:br>
              <a:rPr b="1" lang="en-US"/>
            </a:br>
            <a:r>
              <a:rPr i="1" lang="en-US" sz="2800"/>
              <a:t>Community &amp; Multi-species Ethnography</a:t>
            </a:r>
            <a:endParaRPr i="1" sz="2800"/>
          </a:p>
        </p:txBody>
      </p:sp>
      <p:sp>
        <p:nvSpPr>
          <p:cNvPr id="532" name="Google Shape;532;p52"/>
          <p:cNvSpPr txBox="1"/>
          <p:nvPr>
            <p:ph idx="1" type="body"/>
          </p:nvPr>
        </p:nvSpPr>
        <p:spPr>
          <a:xfrm>
            <a:off x="822960" y="1845734"/>
            <a:ext cx="3703320" cy="4023360"/>
          </a:xfrm>
          <a:prstGeom prst="rect">
            <a:avLst/>
          </a:prstGeom>
          <a:noFill/>
          <a:ln>
            <a:noFill/>
          </a:ln>
        </p:spPr>
        <p:txBody>
          <a:bodyPr anchorCtr="0" anchor="t" bIns="45700" lIns="0" spcFirstLastPara="1" rIns="0" wrap="square" tIns="45700">
            <a:noAutofit/>
          </a:bodyPr>
          <a:lstStyle/>
          <a:p>
            <a:pPr indent="-339725" lvl="0" marL="457200" rtl="0" algn="l">
              <a:lnSpc>
                <a:spcPct val="70000"/>
              </a:lnSpc>
              <a:spcBef>
                <a:spcPts val="0"/>
              </a:spcBef>
              <a:spcAft>
                <a:spcPts val="0"/>
              </a:spcAft>
              <a:buSzPts val="1850"/>
              <a:buFont typeface="Calibri"/>
              <a:buNone/>
            </a:pPr>
            <a:r>
              <a:t/>
            </a:r>
            <a:endParaRPr sz="1850"/>
          </a:p>
          <a:p>
            <a:pPr indent="-457200" lvl="0" marL="457200" rtl="0" algn="l">
              <a:lnSpc>
                <a:spcPct val="70000"/>
              </a:lnSpc>
              <a:spcBef>
                <a:spcPts val="1400"/>
              </a:spcBef>
              <a:spcAft>
                <a:spcPts val="0"/>
              </a:spcAft>
              <a:buSzPts val="1850"/>
              <a:buFont typeface="Calibri"/>
              <a:buAutoNum type="arabicPeriod"/>
            </a:pPr>
            <a:r>
              <a:rPr b="1" lang="en-US" sz="1850"/>
              <a:t>Community Ethnography</a:t>
            </a:r>
            <a:endParaRPr/>
          </a:p>
          <a:p>
            <a:pPr indent="-457200" lvl="1" marL="749808" rtl="0" algn="l">
              <a:lnSpc>
                <a:spcPct val="70000"/>
              </a:lnSpc>
              <a:spcBef>
                <a:spcPts val="400"/>
              </a:spcBef>
              <a:spcAft>
                <a:spcPts val="0"/>
              </a:spcAft>
              <a:buSzPts val="1665"/>
              <a:buChar char="◦"/>
            </a:pPr>
            <a:r>
              <a:rPr lang="en-US" sz="1665"/>
              <a:t>Socio-cultural inter-relationships within &amp; between focal communities</a:t>
            </a:r>
            <a:endParaRPr sz="1665"/>
          </a:p>
          <a:p>
            <a:pPr indent="-457200" lvl="0" marL="457200" rtl="0" algn="l">
              <a:lnSpc>
                <a:spcPct val="70000"/>
              </a:lnSpc>
              <a:spcBef>
                <a:spcPts val="1600"/>
              </a:spcBef>
              <a:spcAft>
                <a:spcPts val="0"/>
              </a:spcAft>
              <a:buSzPts val="1850"/>
              <a:buFont typeface="Calibri"/>
              <a:buAutoNum type="arabicPeriod"/>
            </a:pPr>
            <a:r>
              <a:rPr b="1" lang="en-US" sz="1850"/>
              <a:t>Multi-species Ethnography</a:t>
            </a:r>
            <a:endParaRPr/>
          </a:p>
          <a:p>
            <a:pPr indent="-457200" lvl="1" marL="749808" rtl="0" algn="l">
              <a:lnSpc>
                <a:spcPct val="70000"/>
              </a:lnSpc>
              <a:spcBef>
                <a:spcPts val="400"/>
              </a:spcBef>
              <a:spcAft>
                <a:spcPts val="0"/>
              </a:spcAft>
              <a:buSzPts val="1665"/>
              <a:buChar char="◦"/>
            </a:pPr>
            <a:r>
              <a:rPr lang="en-US" sz="1665"/>
              <a:t>Inter-species/other-than-species relationships condition conservation initiatives</a:t>
            </a:r>
            <a:endParaRPr sz="1665"/>
          </a:p>
          <a:p>
            <a:pPr indent="-457200" lvl="0" marL="457200" rtl="0" algn="l">
              <a:lnSpc>
                <a:spcPct val="70000"/>
              </a:lnSpc>
              <a:spcBef>
                <a:spcPts val="1600"/>
              </a:spcBef>
              <a:spcAft>
                <a:spcPts val="0"/>
              </a:spcAft>
              <a:buSzPts val="1850"/>
              <a:buFont typeface="Calibri"/>
              <a:buAutoNum type="arabicPeriod"/>
            </a:pPr>
            <a:r>
              <a:rPr b="1" lang="en-US" sz="1850"/>
              <a:t>Participant Observation</a:t>
            </a:r>
            <a:endParaRPr/>
          </a:p>
          <a:p>
            <a:pPr indent="-457200" lvl="1" marL="749808" rtl="0" algn="l">
              <a:lnSpc>
                <a:spcPct val="70000"/>
              </a:lnSpc>
              <a:spcBef>
                <a:spcPts val="400"/>
              </a:spcBef>
              <a:spcAft>
                <a:spcPts val="0"/>
              </a:spcAft>
              <a:buSzPts val="1665"/>
              <a:buChar char="◦"/>
            </a:pPr>
            <a:r>
              <a:rPr lang="en-US" sz="1665"/>
              <a:t>Account for locally experienced political and cultural forces that influence perceptions of protected areas and BNC/WBH conservation</a:t>
            </a:r>
            <a:endParaRPr sz="1665"/>
          </a:p>
        </p:txBody>
      </p:sp>
      <p:sp>
        <p:nvSpPr>
          <p:cNvPr id="533" name="Google Shape;533;p52"/>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34" name="Google Shape;534;p52"/>
          <p:cNvSpPr txBox="1"/>
          <p:nvPr/>
        </p:nvSpPr>
        <p:spPr>
          <a:xfrm>
            <a:off x="666752" y="2265192"/>
            <a:ext cx="5708226" cy="3977112"/>
          </a:xfrm>
          <a:prstGeom prst="rect">
            <a:avLst/>
          </a:prstGeom>
          <a:noFill/>
          <a:ln>
            <a:noFill/>
          </a:ln>
        </p:spPr>
        <p:txBody>
          <a:bodyPr anchorCtr="0" anchor="t" bIns="45700" lIns="0" spcFirstLastPara="1" rIns="0" wrap="square" tIns="45700">
            <a:noAutofit/>
          </a:bodyPr>
          <a:lstStyle/>
          <a:p>
            <a:pPr indent="0" lvl="0" marL="0" marR="0" rtl="0" algn="l">
              <a:lnSpc>
                <a:spcPct val="90000"/>
              </a:lnSpc>
              <a:spcBef>
                <a:spcPts val="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91440" marR="0" rtl="0" algn="l">
              <a:lnSpc>
                <a:spcPct val="90000"/>
              </a:lnSpc>
              <a:spcBef>
                <a:spcPts val="1400"/>
              </a:spcBef>
              <a:spcAft>
                <a:spcPts val="0"/>
              </a:spcAft>
              <a:buClr>
                <a:schemeClr val="accent1"/>
              </a:buClr>
              <a:buSzPts val="2000"/>
              <a:buFont typeface="Calibri"/>
              <a:buNone/>
            </a:pPr>
            <a:r>
              <a:t/>
            </a:r>
            <a:endParaRPr b="1" sz="2000">
              <a:solidFill>
                <a:srgbClr val="3F3F3F"/>
              </a:solidFill>
              <a:latin typeface="Calibri"/>
              <a:ea typeface="Calibri"/>
              <a:cs typeface="Calibri"/>
              <a:sym typeface="Calibri"/>
            </a:endParaRPr>
          </a:p>
        </p:txBody>
      </p:sp>
      <p:sp>
        <p:nvSpPr>
          <p:cNvPr id="535" name="Google Shape;535;p52"/>
          <p:cNvSpPr txBox="1"/>
          <p:nvPr/>
        </p:nvSpPr>
        <p:spPr>
          <a:xfrm>
            <a:off x="361952" y="1889761"/>
            <a:ext cx="5708226" cy="3977112"/>
          </a:xfrm>
          <a:prstGeom prst="rect">
            <a:avLst/>
          </a:prstGeom>
          <a:noFill/>
          <a:ln>
            <a:noFill/>
          </a:ln>
        </p:spPr>
        <p:txBody>
          <a:bodyPr anchorCtr="0" anchor="t" bIns="45700" lIns="0" spcFirstLastPara="1" rIns="0" wrap="square" tIns="45700">
            <a:noAutofit/>
          </a:bodyPr>
          <a:lstStyle/>
          <a:p>
            <a:pPr indent="0" lvl="0" marL="0" marR="0" rtl="0" algn="l">
              <a:lnSpc>
                <a:spcPct val="90000"/>
              </a:lnSpc>
              <a:spcBef>
                <a:spcPts val="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91440" marR="0" rtl="0" algn="l">
              <a:lnSpc>
                <a:spcPct val="90000"/>
              </a:lnSpc>
              <a:spcBef>
                <a:spcPts val="1400"/>
              </a:spcBef>
              <a:spcAft>
                <a:spcPts val="0"/>
              </a:spcAft>
              <a:buClr>
                <a:schemeClr val="accent1"/>
              </a:buClr>
              <a:buSzPts val="2000"/>
              <a:buFont typeface="Calibri"/>
              <a:buNone/>
            </a:pPr>
            <a:r>
              <a:t/>
            </a:r>
            <a:endParaRPr b="1" sz="2000">
              <a:solidFill>
                <a:srgbClr val="3F3F3F"/>
              </a:solidFill>
              <a:latin typeface="Calibri"/>
              <a:ea typeface="Calibri"/>
              <a:cs typeface="Calibri"/>
              <a:sym typeface="Calibri"/>
            </a:endParaRPr>
          </a:p>
        </p:txBody>
      </p:sp>
      <p:sp>
        <p:nvSpPr>
          <p:cNvPr id="536" name="Google Shape;536;p52"/>
          <p:cNvSpPr txBox="1"/>
          <p:nvPr/>
        </p:nvSpPr>
        <p:spPr>
          <a:xfrm>
            <a:off x="514352" y="2112792"/>
            <a:ext cx="5708226" cy="3977112"/>
          </a:xfrm>
          <a:prstGeom prst="rect">
            <a:avLst/>
          </a:prstGeom>
          <a:noFill/>
          <a:ln>
            <a:noFill/>
          </a:ln>
        </p:spPr>
        <p:txBody>
          <a:bodyPr anchorCtr="0" anchor="t" bIns="45700" lIns="0" spcFirstLastPara="1" rIns="0" wrap="square" tIns="45700">
            <a:noAutofit/>
          </a:bodyPr>
          <a:lstStyle/>
          <a:p>
            <a:pPr indent="0" lvl="0" marL="0" marR="0" rtl="0" algn="l">
              <a:lnSpc>
                <a:spcPct val="90000"/>
              </a:lnSpc>
              <a:spcBef>
                <a:spcPts val="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0" marR="0" rtl="0" algn="l">
              <a:lnSpc>
                <a:spcPct val="90000"/>
              </a:lnSpc>
              <a:spcBef>
                <a:spcPts val="1400"/>
              </a:spcBef>
              <a:spcAft>
                <a:spcPts val="0"/>
              </a:spcAft>
              <a:buClr>
                <a:schemeClr val="accent1"/>
              </a:buClr>
              <a:buSzPts val="2000"/>
              <a:buFont typeface="Calibri"/>
              <a:buNone/>
            </a:pPr>
            <a:r>
              <a:t/>
            </a:r>
            <a:endParaRPr sz="2000">
              <a:solidFill>
                <a:srgbClr val="3F3F3F"/>
              </a:solidFill>
              <a:latin typeface="Calibri"/>
              <a:ea typeface="Calibri"/>
              <a:cs typeface="Calibri"/>
              <a:sym typeface="Calibri"/>
            </a:endParaRPr>
          </a:p>
          <a:p>
            <a:pPr indent="0" lvl="0" marL="91440" marR="0" rtl="0" algn="l">
              <a:lnSpc>
                <a:spcPct val="90000"/>
              </a:lnSpc>
              <a:spcBef>
                <a:spcPts val="1400"/>
              </a:spcBef>
              <a:spcAft>
                <a:spcPts val="0"/>
              </a:spcAft>
              <a:buClr>
                <a:schemeClr val="accent1"/>
              </a:buClr>
              <a:buSzPts val="2000"/>
              <a:buFont typeface="Calibri"/>
              <a:buNone/>
            </a:pPr>
            <a:r>
              <a:t/>
            </a:r>
            <a:endParaRPr b="1" sz="2000">
              <a:solidFill>
                <a:srgbClr val="3F3F3F"/>
              </a:solidFill>
              <a:latin typeface="Calibri"/>
              <a:ea typeface="Calibri"/>
              <a:cs typeface="Calibri"/>
              <a:sym typeface="Calibri"/>
            </a:endParaRPr>
          </a:p>
        </p:txBody>
      </p:sp>
      <p:sp>
        <p:nvSpPr>
          <p:cNvPr id="537" name="Google Shape;537;p52"/>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chemeClr val="lt1"/>
                </a:solidFill>
              </a:rPr>
              <a:t>BACKGROUND</a:t>
            </a:r>
            <a:r>
              <a:rPr lang="en-US" sz="1050">
                <a:solidFill>
                  <a:srgbClr val="FFC000"/>
                </a:solidFill>
              </a:rPr>
              <a:t>  </a:t>
            </a:r>
            <a:r>
              <a:rPr lang="en-US" sz="1050">
                <a:solidFill>
                  <a:schemeClr val="lt1"/>
                </a:solidFill>
              </a:rPr>
              <a:t>        THEORY</a:t>
            </a:r>
            <a:r>
              <a:rPr lang="en-US" sz="1050">
                <a:solidFill>
                  <a:srgbClr val="FFC000"/>
                </a:solidFill>
              </a:rPr>
              <a:t> </a:t>
            </a:r>
            <a:r>
              <a:rPr lang="en-US" sz="1050">
                <a:solidFill>
                  <a:schemeClr val="lt1"/>
                </a:solidFill>
              </a:rPr>
              <a:t>         DESIGN          </a:t>
            </a:r>
            <a:r>
              <a:rPr lang="en-US" sz="1050">
                <a:solidFill>
                  <a:srgbClr val="FFC000"/>
                </a:solidFill>
              </a:rPr>
              <a:t>METHODS</a:t>
            </a:r>
            <a:r>
              <a:rPr lang="en-US" sz="1050">
                <a:solidFill>
                  <a:schemeClr val="lt1"/>
                </a:solidFill>
              </a:rPr>
              <a:t>          MERIT &amp; IMPACTS          ACKNOWLEDGEMENTS</a:t>
            </a:r>
            <a:endParaRPr>
              <a:solidFill>
                <a:schemeClr val="lt1"/>
              </a:solidFill>
            </a:endParaRPr>
          </a:p>
        </p:txBody>
      </p:sp>
      <p:pic>
        <p:nvPicPr>
          <p:cNvPr descr="FullSizeRender 5.jpg" id="538" name="Google Shape;538;p52"/>
          <p:cNvPicPr preferRelativeResize="0"/>
          <p:nvPr/>
        </p:nvPicPr>
        <p:blipFill rotWithShape="1">
          <a:blip r:embed="rId3">
            <a:alphaModFix/>
          </a:blip>
          <a:srcRect b="0" l="0" r="0" t="0"/>
          <a:stretch/>
        </p:blipFill>
        <p:spPr>
          <a:xfrm>
            <a:off x="4889473" y="1800830"/>
            <a:ext cx="3766754" cy="2788751"/>
          </a:xfrm>
          <a:prstGeom prst="rect">
            <a:avLst/>
          </a:prstGeom>
          <a:noFill/>
          <a:ln>
            <a:noFill/>
          </a:ln>
        </p:spPr>
      </p:pic>
      <p:pic>
        <p:nvPicPr>
          <p:cNvPr descr="IMG_3730.JPG" id="539" name="Google Shape;539;p52"/>
          <p:cNvPicPr preferRelativeResize="0"/>
          <p:nvPr/>
        </p:nvPicPr>
        <p:blipFill rotWithShape="1">
          <a:blip r:embed="rId4">
            <a:alphaModFix/>
          </a:blip>
          <a:srcRect b="0" l="0" r="0" t="0"/>
          <a:stretch/>
        </p:blipFill>
        <p:spPr>
          <a:xfrm rot="5400000">
            <a:off x="4679989" y="4799248"/>
            <a:ext cx="1675873" cy="1256905"/>
          </a:xfrm>
          <a:prstGeom prst="rect">
            <a:avLst/>
          </a:prstGeom>
          <a:noFill/>
          <a:ln>
            <a:noFill/>
          </a:ln>
        </p:spPr>
      </p:pic>
      <p:pic>
        <p:nvPicPr>
          <p:cNvPr id="540" name="Google Shape;540;p52"/>
          <p:cNvPicPr preferRelativeResize="0"/>
          <p:nvPr/>
        </p:nvPicPr>
        <p:blipFill rotWithShape="1">
          <a:blip r:embed="rId5">
            <a:alphaModFix/>
          </a:blip>
          <a:srcRect b="0" l="0" r="0" t="0"/>
          <a:stretch/>
        </p:blipFill>
        <p:spPr>
          <a:xfrm>
            <a:off x="6146378" y="4592169"/>
            <a:ext cx="2513810" cy="167587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Google Shape;133;p17"/>
          <p:cNvSpPr txBox="1"/>
          <p:nvPr>
            <p:ph idx="11" type="ftr"/>
          </p:nvPr>
        </p:nvSpPr>
        <p:spPr>
          <a:xfrm>
            <a:off x="-73891" y="6277138"/>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rgbClr val="3F739B"/>
                </a:solidFill>
              </a:rPr>
              <a:t>BACKGROUND</a:t>
            </a:r>
            <a:r>
              <a:rPr lang="en-US" sz="1050">
                <a:solidFill>
                  <a:srgbClr val="FFFF00"/>
                </a:solidFill>
              </a:rPr>
              <a:t> </a:t>
            </a:r>
            <a:r>
              <a:rPr lang="en-US" sz="1050"/>
              <a:t>          ANECDOTES            RESEARCH          DISCUSSION          QUESTIONS </a:t>
            </a:r>
            <a:endParaRPr/>
          </a:p>
        </p:txBody>
      </p:sp>
      <p:sp>
        <p:nvSpPr>
          <p:cNvPr id="134" name="Google Shape;134;p17"/>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2015_visitor_guide_Page_2.jpg" id="135" name="Google Shape;135;p17"/>
          <p:cNvPicPr preferRelativeResize="0"/>
          <p:nvPr/>
        </p:nvPicPr>
        <p:blipFill rotWithShape="1">
          <a:blip r:embed="rId3">
            <a:alphaModFix/>
          </a:blip>
          <a:srcRect b="0" l="0" r="0" t="0"/>
          <a:stretch/>
        </p:blipFill>
        <p:spPr>
          <a:xfrm>
            <a:off x="-41494" y="948490"/>
            <a:ext cx="9185494" cy="5511296"/>
          </a:xfrm>
          <a:prstGeom prst="rect">
            <a:avLst/>
          </a:prstGeom>
          <a:noFill/>
          <a:ln>
            <a:noFill/>
          </a:ln>
        </p:spPr>
      </p:pic>
      <p:pic>
        <p:nvPicPr>
          <p:cNvPr descr="Screen Shot 2017-11-08 at 1.33.58 PM.png" id="136" name="Google Shape;136;p17"/>
          <p:cNvPicPr preferRelativeResize="0"/>
          <p:nvPr/>
        </p:nvPicPr>
        <p:blipFill rotWithShape="1">
          <a:blip r:embed="rId4">
            <a:alphaModFix/>
          </a:blip>
          <a:srcRect b="0" l="0" r="0" t="0"/>
          <a:stretch/>
        </p:blipFill>
        <p:spPr>
          <a:xfrm>
            <a:off x="3391927" y="0"/>
            <a:ext cx="2381311" cy="2080565"/>
          </a:xfrm>
          <a:prstGeom prst="rect">
            <a:avLst/>
          </a:prstGeom>
          <a:noFill/>
          <a:ln>
            <a:noFill/>
          </a:ln>
        </p:spPr>
      </p:pic>
      <p:sp>
        <p:nvSpPr>
          <p:cNvPr id="137" name="Google Shape;137;p17"/>
          <p:cNvSpPr/>
          <p:nvPr/>
        </p:nvSpPr>
        <p:spPr>
          <a:xfrm>
            <a:off x="1399831" y="2080565"/>
            <a:ext cx="880306" cy="1079671"/>
          </a:xfrm>
          <a:prstGeom prst="bracePair">
            <a:avLst/>
          </a:prstGeom>
          <a:noFill/>
          <a:ln cap="flat" cmpd="sng" w="53975">
            <a:solidFill>
              <a:srgbClr val="FF6600">
                <a:alpha val="8196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5" name="Shape 545"/>
        <p:cNvGrpSpPr/>
        <p:nvPr/>
      </p:nvGrpSpPr>
      <p:grpSpPr>
        <a:xfrm>
          <a:off x="0" y="0"/>
          <a:ext cx="0" cy="0"/>
          <a:chOff x="0" y="0"/>
          <a:chExt cx="0" cy="0"/>
        </a:xfrm>
      </p:grpSpPr>
      <p:sp>
        <p:nvSpPr>
          <p:cNvPr id="546" name="Google Shape;546;p53"/>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4800"/>
              <a:buFont typeface="Calibri"/>
              <a:buNone/>
            </a:pPr>
            <a:r>
              <a:rPr b="1" lang="en-US"/>
              <a:t>Methods</a:t>
            </a:r>
            <a:br>
              <a:rPr b="1" lang="en-US"/>
            </a:br>
            <a:r>
              <a:rPr i="1" lang="en-US" sz="2800"/>
              <a:t>Semi-structured Interviews &amp; Oral Histories</a:t>
            </a:r>
            <a:endParaRPr i="1" sz="2800"/>
          </a:p>
        </p:txBody>
      </p:sp>
      <p:sp>
        <p:nvSpPr>
          <p:cNvPr id="547" name="Google Shape;547;p53"/>
          <p:cNvSpPr txBox="1"/>
          <p:nvPr>
            <p:ph idx="1" type="body"/>
          </p:nvPr>
        </p:nvSpPr>
        <p:spPr>
          <a:xfrm>
            <a:off x="822960" y="1845734"/>
            <a:ext cx="3703320" cy="4023360"/>
          </a:xfrm>
          <a:prstGeom prst="rect">
            <a:avLst/>
          </a:prstGeom>
          <a:noFill/>
          <a:ln>
            <a:noFill/>
          </a:ln>
        </p:spPr>
        <p:txBody>
          <a:bodyPr anchorCtr="0" anchor="t" bIns="45700" lIns="0" spcFirstLastPara="1" rIns="0" wrap="square" tIns="45700">
            <a:noAutofit/>
          </a:bodyPr>
          <a:lstStyle/>
          <a:p>
            <a:pPr indent="-330200" lvl="0" marL="457200" rtl="0" algn="l">
              <a:lnSpc>
                <a:spcPct val="90000"/>
              </a:lnSpc>
              <a:spcBef>
                <a:spcPts val="0"/>
              </a:spcBef>
              <a:spcAft>
                <a:spcPts val="0"/>
              </a:spcAft>
              <a:buSzPts val="2000"/>
              <a:buFont typeface="Calibri"/>
              <a:buNone/>
            </a:pPr>
            <a:r>
              <a:t/>
            </a:r>
            <a:endParaRPr b="1"/>
          </a:p>
          <a:p>
            <a:pPr indent="-457200" lvl="0" marL="457200" rtl="0" algn="l">
              <a:lnSpc>
                <a:spcPct val="90000"/>
              </a:lnSpc>
              <a:spcBef>
                <a:spcPts val="1400"/>
              </a:spcBef>
              <a:spcAft>
                <a:spcPts val="0"/>
              </a:spcAft>
              <a:buSzPts val="2000"/>
              <a:buFont typeface="Calibri"/>
              <a:buAutoNum type="arabicPeriod"/>
            </a:pPr>
            <a:r>
              <a:rPr b="1" lang="en-US"/>
              <a:t>Semi-structured Interviews</a:t>
            </a:r>
            <a:endParaRPr/>
          </a:p>
          <a:p>
            <a:pPr indent="-457200" lvl="1" marL="749808" rtl="0" algn="l">
              <a:lnSpc>
                <a:spcPct val="90000"/>
              </a:lnSpc>
              <a:spcBef>
                <a:spcPts val="400"/>
              </a:spcBef>
              <a:spcAft>
                <a:spcPts val="0"/>
              </a:spcAft>
              <a:buSzPts val="1800"/>
              <a:buChar char="◦"/>
            </a:pPr>
            <a:r>
              <a:rPr lang="en-US"/>
              <a:t>10 households across 4 study sites (40 total)</a:t>
            </a:r>
            <a:endParaRPr/>
          </a:p>
          <a:p>
            <a:pPr indent="-457200" lvl="0" marL="457200" rtl="0" algn="l">
              <a:lnSpc>
                <a:spcPct val="90000"/>
              </a:lnSpc>
              <a:spcBef>
                <a:spcPts val="1600"/>
              </a:spcBef>
              <a:spcAft>
                <a:spcPts val="0"/>
              </a:spcAft>
              <a:buSzPts val="2000"/>
              <a:buFont typeface="Calibri"/>
              <a:buAutoNum type="arabicPeriod"/>
            </a:pPr>
            <a:r>
              <a:rPr b="1" lang="en-US"/>
              <a:t>Oral Histories</a:t>
            </a:r>
            <a:endParaRPr b="1"/>
          </a:p>
          <a:p>
            <a:pPr indent="-457200" lvl="1" marL="749808" rtl="0" algn="l">
              <a:lnSpc>
                <a:spcPct val="90000"/>
              </a:lnSpc>
              <a:spcBef>
                <a:spcPts val="400"/>
              </a:spcBef>
              <a:spcAft>
                <a:spcPts val="0"/>
              </a:spcAft>
              <a:buSzPts val="1800"/>
              <a:buChar char="◦"/>
            </a:pPr>
            <a:r>
              <a:rPr lang="en-US"/>
              <a:t> 5 across 4 study sites (20 total)</a:t>
            </a:r>
            <a:endParaRPr/>
          </a:p>
          <a:p>
            <a:pPr indent="-457200" lvl="0" marL="457200" rtl="0" algn="l">
              <a:lnSpc>
                <a:spcPct val="90000"/>
              </a:lnSpc>
              <a:spcBef>
                <a:spcPts val="1600"/>
              </a:spcBef>
              <a:spcAft>
                <a:spcPts val="0"/>
              </a:spcAft>
              <a:buSzPts val="2000"/>
              <a:buFont typeface="Calibri"/>
              <a:buAutoNum type="arabicPeriod"/>
            </a:pPr>
            <a:r>
              <a:rPr b="1" lang="en-US"/>
              <a:t>Focus Group Discussions</a:t>
            </a:r>
            <a:endParaRPr b="1"/>
          </a:p>
          <a:p>
            <a:pPr indent="-457200" lvl="1" marL="749808" rtl="0" algn="l">
              <a:lnSpc>
                <a:spcPct val="90000"/>
              </a:lnSpc>
              <a:spcBef>
                <a:spcPts val="400"/>
              </a:spcBef>
              <a:spcAft>
                <a:spcPts val="0"/>
              </a:spcAft>
              <a:buSzPts val="1800"/>
              <a:buChar char="◦"/>
            </a:pPr>
            <a:r>
              <a:rPr lang="en-US"/>
              <a:t>4 across study sites (4 total)</a:t>
            </a:r>
            <a:endParaRPr/>
          </a:p>
          <a:p>
            <a:pPr indent="0" lvl="0" marL="91440" rtl="0" algn="l">
              <a:lnSpc>
                <a:spcPct val="90000"/>
              </a:lnSpc>
              <a:spcBef>
                <a:spcPts val="1600"/>
              </a:spcBef>
              <a:spcAft>
                <a:spcPts val="0"/>
              </a:spcAft>
              <a:buSzPts val="2000"/>
              <a:buNone/>
            </a:pPr>
            <a:r>
              <a:t/>
            </a:r>
            <a:endParaRPr/>
          </a:p>
        </p:txBody>
      </p:sp>
      <p:sp>
        <p:nvSpPr>
          <p:cNvPr id="548" name="Google Shape;548;p53"/>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49" name="Google Shape;549;p53"/>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chemeClr val="lt1"/>
                </a:solidFill>
              </a:rPr>
              <a:t>BACKGROUND</a:t>
            </a:r>
            <a:r>
              <a:rPr lang="en-US" sz="1050">
                <a:solidFill>
                  <a:srgbClr val="FFC000"/>
                </a:solidFill>
              </a:rPr>
              <a:t>  </a:t>
            </a:r>
            <a:r>
              <a:rPr lang="en-US" sz="1050">
                <a:solidFill>
                  <a:schemeClr val="lt1"/>
                </a:solidFill>
              </a:rPr>
              <a:t>        THEORY</a:t>
            </a:r>
            <a:r>
              <a:rPr lang="en-US" sz="1050">
                <a:solidFill>
                  <a:srgbClr val="FFC000"/>
                </a:solidFill>
              </a:rPr>
              <a:t> </a:t>
            </a:r>
            <a:r>
              <a:rPr lang="en-US" sz="1050">
                <a:solidFill>
                  <a:schemeClr val="lt1"/>
                </a:solidFill>
              </a:rPr>
              <a:t>         DESIGN          </a:t>
            </a:r>
            <a:r>
              <a:rPr lang="en-US" sz="1050">
                <a:solidFill>
                  <a:srgbClr val="FFC000"/>
                </a:solidFill>
              </a:rPr>
              <a:t>METHODS</a:t>
            </a:r>
            <a:r>
              <a:rPr lang="en-US" sz="1050">
                <a:solidFill>
                  <a:schemeClr val="lt1"/>
                </a:solidFill>
              </a:rPr>
              <a:t>          MERIT &amp; IMPACTS          ACKNOWLEDGEMENTS</a:t>
            </a:r>
            <a:endParaRPr>
              <a:solidFill>
                <a:schemeClr val="lt1"/>
              </a:solidFill>
            </a:endParaRPr>
          </a:p>
        </p:txBody>
      </p:sp>
      <p:pic>
        <p:nvPicPr>
          <p:cNvPr descr="IMG_3642.JPG" id="550" name="Google Shape;550;p53"/>
          <p:cNvPicPr preferRelativeResize="0"/>
          <p:nvPr/>
        </p:nvPicPr>
        <p:blipFill rotWithShape="1">
          <a:blip r:embed="rId3">
            <a:alphaModFix/>
          </a:blip>
          <a:srcRect b="0" l="0" r="0" t="0"/>
          <a:stretch/>
        </p:blipFill>
        <p:spPr>
          <a:xfrm>
            <a:off x="4699191" y="1837563"/>
            <a:ext cx="3666062" cy="2749547"/>
          </a:xfrm>
          <a:prstGeom prst="rect">
            <a:avLst/>
          </a:prstGeom>
          <a:noFill/>
          <a:ln>
            <a:noFill/>
          </a:ln>
        </p:spPr>
      </p:pic>
      <p:pic>
        <p:nvPicPr>
          <p:cNvPr descr="20155677_1973806382838489_9161664194664149574_n.jpg" id="551" name="Google Shape;551;p53"/>
          <p:cNvPicPr preferRelativeResize="0"/>
          <p:nvPr/>
        </p:nvPicPr>
        <p:blipFill rotWithShape="1">
          <a:blip r:embed="rId4">
            <a:alphaModFix/>
          </a:blip>
          <a:srcRect b="0" l="0" r="0" t="0"/>
          <a:stretch/>
        </p:blipFill>
        <p:spPr>
          <a:xfrm>
            <a:off x="5923579" y="4519084"/>
            <a:ext cx="2443181" cy="1684480"/>
          </a:xfrm>
          <a:prstGeom prst="rect">
            <a:avLst/>
          </a:prstGeom>
          <a:noFill/>
          <a:ln>
            <a:noFill/>
          </a:ln>
        </p:spPr>
      </p:pic>
      <p:pic>
        <p:nvPicPr>
          <p:cNvPr descr="FullSizeRender 4.jpg" id="552" name="Google Shape;552;p53"/>
          <p:cNvPicPr preferRelativeResize="0"/>
          <p:nvPr/>
        </p:nvPicPr>
        <p:blipFill rotWithShape="1">
          <a:blip r:embed="rId5">
            <a:alphaModFix/>
          </a:blip>
          <a:srcRect b="0" l="0" r="0" t="0"/>
          <a:stretch/>
        </p:blipFill>
        <p:spPr>
          <a:xfrm>
            <a:off x="4700698" y="4569733"/>
            <a:ext cx="1221374" cy="162849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7" name="Shape 557"/>
        <p:cNvGrpSpPr/>
        <p:nvPr/>
      </p:nvGrpSpPr>
      <p:grpSpPr>
        <a:xfrm>
          <a:off x="0" y="0"/>
          <a:ext cx="0" cy="0"/>
          <a:chOff x="0" y="0"/>
          <a:chExt cx="0" cy="0"/>
        </a:xfrm>
      </p:grpSpPr>
      <p:sp>
        <p:nvSpPr>
          <p:cNvPr id="558" name="Google Shape;558;p54"/>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4800"/>
              <a:buFont typeface="Calibri"/>
              <a:buNone/>
            </a:pPr>
            <a:r>
              <a:rPr b="1" lang="en-US"/>
              <a:t>Methods</a:t>
            </a:r>
            <a:br>
              <a:rPr b="1" lang="en-US"/>
            </a:br>
            <a:r>
              <a:rPr i="1" lang="en-US" sz="2800"/>
              <a:t>Participatory &amp; Collaborative (Counter) Mapping</a:t>
            </a:r>
            <a:endParaRPr i="1" sz="2800"/>
          </a:p>
        </p:txBody>
      </p:sp>
      <p:sp>
        <p:nvSpPr>
          <p:cNvPr id="559" name="Google Shape;559;p54"/>
          <p:cNvSpPr txBox="1"/>
          <p:nvPr>
            <p:ph idx="1" type="body"/>
          </p:nvPr>
        </p:nvSpPr>
        <p:spPr>
          <a:xfrm>
            <a:off x="822960" y="1845734"/>
            <a:ext cx="3703320" cy="4023360"/>
          </a:xfrm>
          <a:prstGeom prst="rect">
            <a:avLst/>
          </a:prstGeom>
          <a:noFill/>
          <a:ln>
            <a:noFill/>
          </a:ln>
        </p:spPr>
        <p:txBody>
          <a:bodyPr anchorCtr="0" anchor="t" bIns="45700" lIns="0" spcFirstLastPara="1" rIns="0" wrap="square" tIns="45700">
            <a:noAutofit/>
          </a:bodyPr>
          <a:lstStyle/>
          <a:p>
            <a:pPr indent="-330200" lvl="0" marL="457200" rtl="0" algn="l">
              <a:lnSpc>
                <a:spcPct val="80000"/>
              </a:lnSpc>
              <a:spcBef>
                <a:spcPts val="0"/>
              </a:spcBef>
              <a:spcAft>
                <a:spcPts val="0"/>
              </a:spcAft>
              <a:buSzPts val="2000"/>
              <a:buFont typeface="Calibri"/>
              <a:buNone/>
            </a:pPr>
            <a:r>
              <a:t/>
            </a:r>
            <a:endParaRPr b="1"/>
          </a:p>
          <a:p>
            <a:pPr indent="-457200" lvl="0" marL="457200" rtl="0" algn="l">
              <a:lnSpc>
                <a:spcPct val="80000"/>
              </a:lnSpc>
              <a:spcBef>
                <a:spcPts val="1400"/>
              </a:spcBef>
              <a:spcAft>
                <a:spcPts val="0"/>
              </a:spcAft>
              <a:buSzPts val="2000"/>
              <a:buFont typeface="Calibri"/>
              <a:buAutoNum type="arabicPeriod"/>
            </a:pPr>
            <a:r>
              <a:rPr b="1" lang="en-US"/>
              <a:t>Participatory (Counter) Mapping</a:t>
            </a:r>
            <a:endParaRPr/>
          </a:p>
          <a:p>
            <a:pPr indent="-457200" lvl="1" marL="749808" rtl="0" algn="l">
              <a:lnSpc>
                <a:spcPct val="80000"/>
              </a:lnSpc>
              <a:spcBef>
                <a:spcPts val="400"/>
              </a:spcBef>
              <a:spcAft>
                <a:spcPts val="0"/>
              </a:spcAft>
              <a:buSzPts val="1800"/>
              <a:buChar char="◦"/>
            </a:pPr>
            <a:r>
              <a:rPr lang="en-US"/>
              <a:t>Workshops across 4 study sites</a:t>
            </a:r>
            <a:endParaRPr/>
          </a:p>
          <a:p>
            <a:pPr indent="-457200" lvl="1" marL="749808" rtl="0" algn="l">
              <a:lnSpc>
                <a:spcPct val="80000"/>
              </a:lnSpc>
              <a:spcBef>
                <a:spcPts val="600"/>
              </a:spcBef>
              <a:spcAft>
                <a:spcPts val="0"/>
              </a:spcAft>
              <a:buSzPts val="1800"/>
              <a:buChar char="◦"/>
            </a:pPr>
            <a:r>
              <a:rPr lang="en-US"/>
              <a:t>Ground preparation, first workshop, first fieldwork, second workshop, second fieldwork, third workshop</a:t>
            </a:r>
            <a:endParaRPr/>
          </a:p>
          <a:p>
            <a:pPr indent="-457200" lvl="1" marL="749808" rtl="0" algn="l">
              <a:lnSpc>
                <a:spcPct val="80000"/>
              </a:lnSpc>
              <a:spcBef>
                <a:spcPts val="600"/>
              </a:spcBef>
              <a:spcAft>
                <a:spcPts val="0"/>
              </a:spcAft>
              <a:buSzPts val="1800"/>
              <a:buChar char="◦"/>
            </a:pPr>
            <a:r>
              <a:rPr lang="en-US"/>
              <a:t>Meaning of “home-</a:t>
            </a:r>
            <a:r>
              <a:rPr lang="en-US" u="sng"/>
              <a:t>range</a:t>
            </a:r>
            <a:r>
              <a:rPr lang="en-US"/>
              <a:t>”</a:t>
            </a:r>
            <a:endParaRPr/>
          </a:p>
          <a:p>
            <a:pPr indent="-457200" lvl="0" marL="457200" rtl="0" algn="l">
              <a:lnSpc>
                <a:spcPct val="80000"/>
              </a:lnSpc>
              <a:spcBef>
                <a:spcPts val="1600"/>
              </a:spcBef>
              <a:spcAft>
                <a:spcPts val="0"/>
              </a:spcAft>
              <a:buSzPts val="2000"/>
              <a:buFont typeface="Calibri"/>
              <a:buAutoNum type="arabicPeriod"/>
            </a:pPr>
            <a:r>
              <a:rPr b="1" i="1" lang="en-US"/>
              <a:t>Thangkha</a:t>
            </a:r>
            <a:r>
              <a:rPr b="1" lang="en-US"/>
              <a:t> Story Maps</a:t>
            </a:r>
            <a:endParaRPr/>
          </a:p>
          <a:p>
            <a:pPr indent="-457200" lvl="1" marL="749808" rtl="0" algn="l">
              <a:lnSpc>
                <a:spcPct val="80000"/>
              </a:lnSpc>
              <a:spcBef>
                <a:spcPts val="400"/>
              </a:spcBef>
              <a:spcAft>
                <a:spcPts val="0"/>
              </a:spcAft>
              <a:buSzPts val="1800"/>
              <a:buChar char="◦"/>
            </a:pPr>
            <a:r>
              <a:rPr lang="en-US"/>
              <a:t>Reflexivity: who is present, what is important, when maps produced, why and for what?</a:t>
            </a:r>
            <a:endParaRPr/>
          </a:p>
        </p:txBody>
      </p:sp>
      <p:sp>
        <p:nvSpPr>
          <p:cNvPr id="560" name="Google Shape;560;p54"/>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61" name="Google Shape;561;p54"/>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chemeClr val="lt1"/>
                </a:solidFill>
              </a:rPr>
              <a:t>BACKGROUND</a:t>
            </a:r>
            <a:r>
              <a:rPr lang="en-US" sz="1050">
                <a:solidFill>
                  <a:srgbClr val="FFC000"/>
                </a:solidFill>
              </a:rPr>
              <a:t>  </a:t>
            </a:r>
            <a:r>
              <a:rPr lang="en-US" sz="1050">
                <a:solidFill>
                  <a:schemeClr val="lt1"/>
                </a:solidFill>
              </a:rPr>
              <a:t>        THEORY</a:t>
            </a:r>
            <a:r>
              <a:rPr lang="en-US" sz="1050">
                <a:solidFill>
                  <a:srgbClr val="FFC000"/>
                </a:solidFill>
              </a:rPr>
              <a:t> </a:t>
            </a:r>
            <a:r>
              <a:rPr lang="en-US" sz="1050">
                <a:solidFill>
                  <a:schemeClr val="lt1"/>
                </a:solidFill>
              </a:rPr>
              <a:t>         DESIGN          </a:t>
            </a:r>
            <a:r>
              <a:rPr lang="en-US" sz="1050">
                <a:solidFill>
                  <a:srgbClr val="FFC000"/>
                </a:solidFill>
              </a:rPr>
              <a:t>METHODS</a:t>
            </a:r>
            <a:r>
              <a:rPr lang="en-US" sz="1050">
                <a:solidFill>
                  <a:schemeClr val="lt1"/>
                </a:solidFill>
              </a:rPr>
              <a:t>          MERIT &amp; IMPACTS          ACKNOWLEDGEMENTS</a:t>
            </a:r>
            <a:endParaRPr>
              <a:solidFill>
                <a:schemeClr val="lt1"/>
              </a:solidFill>
            </a:endParaRPr>
          </a:p>
        </p:txBody>
      </p:sp>
      <p:pic>
        <p:nvPicPr>
          <p:cNvPr descr="IMG_3752.JPG" id="562" name="Google Shape;562;p54"/>
          <p:cNvPicPr preferRelativeResize="0"/>
          <p:nvPr>
            <p:ph idx="2" type="body"/>
          </p:nvPr>
        </p:nvPicPr>
        <p:blipFill rotWithShape="1">
          <a:blip r:embed="rId3">
            <a:alphaModFix/>
          </a:blip>
          <a:srcRect b="0" l="0" r="0" t="0"/>
          <a:stretch/>
        </p:blipFill>
        <p:spPr>
          <a:xfrm>
            <a:off x="4718971" y="1770625"/>
            <a:ext cx="3702050" cy="2769879"/>
          </a:xfrm>
          <a:prstGeom prst="rect">
            <a:avLst/>
          </a:prstGeom>
          <a:noFill/>
          <a:ln>
            <a:noFill/>
          </a:ln>
        </p:spPr>
      </p:pic>
      <p:pic>
        <p:nvPicPr>
          <p:cNvPr id="563" name="Google Shape;563;p54"/>
          <p:cNvPicPr preferRelativeResize="0"/>
          <p:nvPr/>
        </p:nvPicPr>
        <p:blipFill rotWithShape="1">
          <a:blip r:embed="rId4">
            <a:alphaModFix/>
          </a:blip>
          <a:srcRect b="0" l="0" r="0" t="0"/>
          <a:stretch/>
        </p:blipFill>
        <p:spPr>
          <a:xfrm>
            <a:off x="4718971" y="4383826"/>
            <a:ext cx="3702050" cy="18510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8" name="Shape 568"/>
        <p:cNvGrpSpPr/>
        <p:nvPr/>
      </p:nvGrpSpPr>
      <p:grpSpPr>
        <a:xfrm>
          <a:off x="0" y="0"/>
          <a:ext cx="0" cy="0"/>
          <a:chOff x="0" y="0"/>
          <a:chExt cx="0" cy="0"/>
        </a:xfrm>
      </p:grpSpPr>
      <p:sp>
        <p:nvSpPr>
          <p:cNvPr id="569" name="Google Shape;569;p55"/>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4320"/>
              <a:buFont typeface="Calibri"/>
              <a:buNone/>
            </a:pPr>
            <a:r>
              <a:rPr b="1" lang="en-US" sz="4320"/>
              <a:t>Research Schedule</a:t>
            </a:r>
            <a:br>
              <a:rPr b="1" lang="en-US" sz="4320"/>
            </a:br>
            <a:r>
              <a:rPr i="1" lang="en-US" sz="2790"/>
              <a:t>2019-2020</a:t>
            </a:r>
            <a:br>
              <a:rPr i="1" lang="en-US" sz="2790"/>
            </a:br>
            <a:endParaRPr i="1" sz="2790"/>
          </a:p>
        </p:txBody>
      </p:sp>
      <p:sp>
        <p:nvSpPr>
          <p:cNvPr id="570" name="Google Shape;570;p55"/>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71" name="Google Shape;571;p55"/>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chemeClr val="lt1"/>
                </a:solidFill>
              </a:rPr>
              <a:t>BACKGROUND</a:t>
            </a:r>
            <a:r>
              <a:rPr lang="en-US" sz="1050">
                <a:solidFill>
                  <a:srgbClr val="FFC000"/>
                </a:solidFill>
              </a:rPr>
              <a:t>  </a:t>
            </a:r>
            <a:r>
              <a:rPr lang="en-US" sz="1050">
                <a:solidFill>
                  <a:schemeClr val="lt1"/>
                </a:solidFill>
              </a:rPr>
              <a:t>        THEORY</a:t>
            </a:r>
            <a:r>
              <a:rPr lang="en-US" sz="1050">
                <a:solidFill>
                  <a:srgbClr val="FFC000"/>
                </a:solidFill>
              </a:rPr>
              <a:t> </a:t>
            </a:r>
            <a:r>
              <a:rPr lang="en-US" sz="1050">
                <a:solidFill>
                  <a:schemeClr val="lt1"/>
                </a:solidFill>
              </a:rPr>
              <a:t>         DESIGN          </a:t>
            </a:r>
            <a:r>
              <a:rPr lang="en-US" sz="1050">
                <a:solidFill>
                  <a:srgbClr val="FFC000"/>
                </a:solidFill>
              </a:rPr>
              <a:t>METHODS</a:t>
            </a:r>
            <a:r>
              <a:rPr lang="en-US" sz="1050">
                <a:solidFill>
                  <a:schemeClr val="lt1"/>
                </a:solidFill>
              </a:rPr>
              <a:t>          MERIT &amp; IMPACTS          ACKNOWLEDGEMENTS</a:t>
            </a:r>
            <a:endParaRPr>
              <a:solidFill>
                <a:schemeClr val="lt1"/>
              </a:solidFill>
            </a:endParaRPr>
          </a:p>
        </p:txBody>
      </p:sp>
      <p:graphicFrame>
        <p:nvGraphicFramePr>
          <p:cNvPr id="572" name="Google Shape;572;p55"/>
          <p:cNvGraphicFramePr/>
          <p:nvPr/>
        </p:nvGraphicFramePr>
        <p:xfrm>
          <a:off x="245109" y="2063015"/>
          <a:ext cx="3000000" cy="3000000"/>
        </p:xfrm>
        <a:graphic>
          <a:graphicData uri="http://schemas.openxmlformats.org/drawingml/2006/table">
            <a:tbl>
              <a:tblPr bandRow="1" firstCol="1" firstRow="1">
                <a:noFill/>
                <a:tableStyleId>{739BD7B8-700B-422C-BE4F-79952617A2D7}</a:tableStyleId>
              </a:tblPr>
              <a:tblGrid>
                <a:gridCol w="1177450"/>
                <a:gridCol w="3111650"/>
                <a:gridCol w="1177450"/>
                <a:gridCol w="2058025"/>
                <a:gridCol w="958675"/>
              </a:tblGrid>
              <a:tr h="655850">
                <a:tc>
                  <a:txBody>
                    <a:bodyPr>
                      <a:noAutofit/>
                    </a:bodyPr>
                    <a:lstStyle/>
                    <a:p>
                      <a:pPr indent="0" lvl="0" marL="0" marR="0" rtl="0" algn="l">
                        <a:spcBef>
                          <a:spcPts val="0"/>
                        </a:spcBef>
                        <a:spcAft>
                          <a:spcPts val="0"/>
                        </a:spcAft>
                        <a:buNone/>
                      </a:pPr>
                      <a:r>
                        <a:rPr lang="en-US" sz="1400" u="none" cap="none" strike="noStrike"/>
                        <a:t>Feb ‘19</a:t>
                      </a:r>
                      <a:endParaRPr sz="1400" u="none" cap="none" strike="noStrike">
                        <a:latin typeface="Cambria"/>
                        <a:ea typeface="Cambria"/>
                        <a:cs typeface="Cambria"/>
                        <a:sym typeface="Cambria"/>
                      </a:endParaRPr>
                    </a:p>
                  </a:txBody>
                  <a:tcPr marT="0" marB="0" marR="68575" marL="68575" anchor="ctr"/>
                </a:tc>
                <a:tc gridSpan="3">
                  <a:txBody>
                    <a:bodyPr>
                      <a:noAutofit/>
                    </a:bodyPr>
                    <a:lstStyle/>
                    <a:p>
                      <a:pPr indent="0" lvl="0" marL="0" marR="0" rtl="0" algn="ctr">
                        <a:spcBef>
                          <a:spcPts val="0"/>
                        </a:spcBef>
                        <a:spcAft>
                          <a:spcPts val="0"/>
                        </a:spcAft>
                        <a:buNone/>
                      </a:pPr>
                      <a:r>
                        <a:rPr lang="en-US" sz="1400" u="none" cap="none" strike="noStrike">
                          <a:latin typeface="Cambria"/>
                          <a:ea typeface="Cambria"/>
                          <a:cs typeface="Cambria"/>
                          <a:sym typeface="Cambria"/>
                        </a:rPr>
                        <a:t>Royal Society for Protection of Nature (RSPN) Research Schedule </a:t>
                      </a:r>
                      <a:endParaRPr sz="1400" u="none" cap="none" strike="noStrike">
                        <a:latin typeface="Cambria"/>
                        <a:ea typeface="Cambria"/>
                        <a:cs typeface="Cambria"/>
                        <a:sym typeface="Cambria"/>
                      </a:endParaRPr>
                    </a:p>
                  </a:txBody>
                  <a:tcPr marT="0" marB="0" marR="68575" marL="68575" anchor="ctr"/>
                </a:tc>
                <a:tc hMerge="1"/>
                <a:tc hMerge="1"/>
                <a:tc>
                  <a:txBody>
                    <a:bodyPr>
                      <a:noAutofit/>
                    </a:bodyPr>
                    <a:lstStyle/>
                    <a:p>
                      <a:pPr indent="0" lvl="0" marL="0" marR="0" rtl="0" algn="l">
                        <a:spcBef>
                          <a:spcPts val="0"/>
                        </a:spcBef>
                        <a:spcAft>
                          <a:spcPts val="0"/>
                        </a:spcAft>
                        <a:buNone/>
                      </a:pPr>
                      <a:r>
                        <a:rPr lang="en-US" sz="1400" u="none" cap="none" strike="noStrike"/>
                        <a:t>Feb ‘20</a:t>
                      </a:r>
                      <a:endParaRPr sz="1400" u="none" cap="none" strike="noStrike">
                        <a:latin typeface="Cambria"/>
                        <a:ea typeface="Cambria"/>
                        <a:cs typeface="Cambria"/>
                        <a:sym typeface="Cambria"/>
                      </a:endParaRPr>
                    </a:p>
                  </a:txBody>
                  <a:tcPr marT="0" marB="0" marR="68575" marL="68575" anchor="ctr"/>
                </a:tc>
              </a:tr>
              <a:tr h="655850">
                <a:tc gridSpan="2">
                  <a:txBody>
                    <a:bodyPr>
                      <a:noAutofit/>
                    </a:bodyPr>
                    <a:lstStyle/>
                    <a:p>
                      <a:pPr indent="0" lvl="0" marL="0" marR="0" rtl="0" algn="l">
                        <a:spcBef>
                          <a:spcPts val="0"/>
                        </a:spcBef>
                        <a:spcAft>
                          <a:spcPts val="0"/>
                        </a:spcAft>
                        <a:buNone/>
                      </a:pPr>
                      <a:r>
                        <a:rPr lang="en-US" sz="1400" u="none" cap="none" strike="noStrike">
                          <a:solidFill>
                            <a:schemeClr val="dk1"/>
                          </a:solidFill>
                        </a:rPr>
                        <a:t>Breeding/Nesting Season for White-bellied Herons in Bhutan</a:t>
                      </a:r>
                      <a:endParaRPr sz="1400" u="none" cap="none" strike="noStrike">
                        <a:solidFill>
                          <a:schemeClr val="dk1"/>
                        </a:solidFill>
                        <a:latin typeface="Cambria"/>
                        <a:ea typeface="Cambria"/>
                        <a:cs typeface="Cambria"/>
                        <a:sym typeface="Cambria"/>
                      </a:endParaRPr>
                    </a:p>
                  </a:txBody>
                  <a:tcPr marT="0" marB="0" marR="68575" marL="68575" anchor="ctr">
                    <a:solidFill>
                      <a:srgbClr val="F4DBD0"/>
                    </a:solidFill>
                  </a:tcPr>
                </a:tc>
                <a:tc hMerge="1"/>
                <a:tc gridSpan="3">
                  <a:txBody>
                    <a:bodyPr>
                      <a:noAutofit/>
                    </a:bodyPr>
                    <a:lstStyle/>
                    <a:p>
                      <a:pPr indent="0" lvl="0" marL="0" marR="0" rtl="0" algn="l">
                        <a:spcBef>
                          <a:spcPts val="0"/>
                        </a:spcBef>
                        <a:spcAft>
                          <a:spcPts val="0"/>
                        </a:spcAft>
                        <a:buNone/>
                      </a:pPr>
                      <a:r>
                        <a:rPr b="1" lang="en-US" sz="1400" u="none" cap="none" strike="noStrike"/>
                        <a:t>Non-Breeding/Wintering Season for the Black-necked Cranes in Bhutan</a:t>
                      </a:r>
                      <a:endParaRPr b="1" sz="1400" u="none" cap="none" strike="noStrike">
                        <a:latin typeface="Cambria"/>
                        <a:ea typeface="Cambria"/>
                        <a:cs typeface="Cambria"/>
                        <a:sym typeface="Cambria"/>
                      </a:endParaRPr>
                    </a:p>
                  </a:txBody>
                  <a:tcPr marT="0" marB="0" marR="68575" marL="68575" anchor="ctr"/>
                </a:tc>
                <a:tc hMerge="1"/>
                <a:tc hMerge="1"/>
              </a:tr>
              <a:tr h="1639625">
                <a:tc rowSpan="3">
                  <a:txBody>
                    <a:bodyPr>
                      <a:noAutofit/>
                    </a:bodyPr>
                    <a:lstStyle/>
                    <a:p>
                      <a:pPr indent="0" lvl="0" marL="0" marR="0" rtl="0" algn="l">
                        <a:spcBef>
                          <a:spcPts val="0"/>
                        </a:spcBef>
                        <a:spcAft>
                          <a:spcPts val="0"/>
                        </a:spcAft>
                        <a:buNone/>
                      </a:pPr>
                      <a:r>
                        <a:rPr b="0" lang="en-US" sz="1200" u="none" cap="none" strike="noStrike">
                          <a:solidFill>
                            <a:schemeClr val="dk1"/>
                          </a:solidFill>
                        </a:rPr>
                        <a:t>Participant Selection &amp; Community Ethnography (RSPN &amp; BOPL)</a:t>
                      </a:r>
                      <a:endParaRPr b="0" sz="1200" u="none" cap="none" strike="noStrike">
                        <a:solidFill>
                          <a:schemeClr val="dk1"/>
                        </a:solidFill>
                        <a:latin typeface="Cambria"/>
                        <a:ea typeface="Cambria"/>
                        <a:cs typeface="Cambria"/>
                        <a:sym typeface="Cambria"/>
                      </a:endParaRPr>
                    </a:p>
                  </a:txBody>
                  <a:tcPr marT="0" marB="0" marR="68575" marL="68575" anchor="ctr">
                    <a:solidFill>
                      <a:srgbClr val="F4DBD0"/>
                    </a:solidFill>
                  </a:tcPr>
                </a:tc>
                <a:tc>
                  <a:txBody>
                    <a:bodyPr>
                      <a:noAutofit/>
                    </a:bodyPr>
                    <a:lstStyle/>
                    <a:p>
                      <a:pPr indent="0" lvl="0" marL="0" marR="0" rtl="0" algn="l">
                        <a:spcBef>
                          <a:spcPts val="0"/>
                        </a:spcBef>
                        <a:spcAft>
                          <a:spcPts val="0"/>
                        </a:spcAft>
                        <a:buNone/>
                      </a:pPr>
                      <a:r>
                        <a:rPr lang="en-US" sz="1400" u="none" cap="none" strike="noStrike"/>
                        <a:t>Data Collection: Semi-structured interviews, Collaborative/Participatory Mapping, MSE</a:t>
                      </a:r>
                      <a:endParaRPr sz="1400" u="none" cap="none" strike="noStrike">
                        <a:latin typeface="Cambria"/>
                        <a:ea typeface="Cambria"/>
                        <a:cs typeface="Cambria"/>
                        <a:sym typeface="Cambria"/>
                      </a:endParaRPr>
                    </a:p>
                  </a:txBody>
                  <a:tcPr marT="0" marB="0" marR="68575" marL="68575" anchor="ctr"/>
                </a:tc>
                <a:tc rowSpan="3">
                  <a:txBody>
                    <a:bodyPr>
                      <a:noAutofit/>
                    </a:bodyPr>
                    <a:lstStyle/>
                    <a:p>
                      <a:pPr indent="0" lvl="0" marL="0" marR="0" rtl="0" algn="l">
                        <a:spcBef>
                          <a:spcPts val="0"/>
                        </a:spcBef>
                        <a:spcAft>
                          <a:spcPts val="0"/>
                        </a:spcAft>
                        <a:buNone/>
                      </a:pPr>
                      <a:r>
                        <a:rPr b="0" lang="en-US" sz="1200" u="none" cap="none" strike="noStrike"/>
                        <a:t>Participant Selection &amp; Community Ethnography (RSPN &amp; BOPL)</a:t>
                      </a:r>
                      <a:endParaRPr b="0" sz="1200" u="none" cap="none" strike="noStrike">
                        <a:latin typeface="Cambria"/>
                        <a:ea typeface="Cambria"/>
                        <a:cs typeface="Cambria"/>
                        <a:sym typeface="Cambria"/>
                      </a:endParaRPr>
                    </a:p>
                  </a:txBody>
                  <a:tcPr marT="0" marB="0" marR="68575" marL="68575" anchor="ctr">
                    <a:solidFill>
                      <a:srgbClr val="F4DBD0"/>
                    </a:solidFill>
                  </a:tcPr>
                </a:tc>
                <a:tc gridSpan="2">
                  <a:txBody>
                    <a:bodyPr>
                      <a:noAutofit/>
                    </a:bodyPr>
                    <a:lstStyle/>
                    <a:p>
                      <a:pPr indent="0" lvl="0" marL="0" marR="0" rtl="0" algn="l">
                        <a:spcBef>
                          <a:spcPts val="0"/>
                        </a:spcBef>
                        <a:spcAft>
                          <a:spcPts val="0"/>
                        </a:spcAft>
                        <a:buNone/>
                      </a:pPr>
                      <a:r>
                        <a:rPr lang="en-US" sz="1400" u="none" cap="none" strike="noStrike"/>
                        <a:t>Data Collection: Semi-structured interviews, Collaborative/Participatory Mapping, MSE</a:t>
                      </a:r>
                      <a:endParaRPr sz="1400" u="none" cap="none" strike="noStrike"/>
                    </a:p>
                    <a:p>
                      <a:pPr indent="0" lvl="0" marL="0" marR="0" rtl="0" algn="l">
                        <a:spcBef>
                          <a:spcPts val="0"/>
                        </a:spcBef>
                        <a:spcAft>
                          <a:spcPts val="0"/>
                        </a:spcAft>
                        <a:buNone/>
                      </a:pPr>
                      <a:r>
                        <a:rPr lang="en-US" sz="1400" u="none" cap="none" strike="noStrike"/>
                        <a:t> </a:t>
                      </a:r>
                      <a:endParaRPr sz="1400" u="none" cap="none" strike="noStrike">
                        <a:latin typeface="Cambria"/>
                        <a:ea typeface="Cambria"/>
                        <a:cs typeface="Cambria"/>
                        <a:sym typeface="Cambria"/>
                      </a:endParaRPr>
                    </a:p>
                  </a:txBody>
                  <a:tcPr marT="0" marB="0" marR="68575" marL="68575" anchor="ctr"/>
                </a:tc>
                <a:tc hMerge="1"/>
              </a:tr>
              <a:tr h="327925">
                <a:tc vMerge="1"/>
                <a:tc>
                  <a:txBody>
                    <a:bodyPr>
                      <a:noAutofit/>
                    </a:bodyPr>
                    <a:lstStyle/>
                    <a:p>
                      <a:pPr indent="0" lvl="0" marL="0" marR="0" rtl="0" algn="l">
                        <a:spcBef>
                          <a:spcPts val="0"/>
                        </a:spcBef>
                        <a:spcAft>
                          <a:spcPts val="0"/>
                        </a:spcAft>
                        <a:buNone/>
                      </a:pPr>
                      <a:r>
                        <a:rPr lang="en-US" sz="1400" u="none" cap="none" strike="noStrike"/>
                        <a:t>Sites: Punatsangchu (Tsirang District)</a:t>
                      </a:r>
                      <a:endParaRPr sz="1400" u="none" cap="none" strike="noStrike">
                        <a:latin typeface="Cambria"/>
                        <a:ea typeface="Cambria"/>
                        <a:cs typeface="Cambria"/>
                        <a:sym typeface="Cambria"/>
                      </a:endParaRPr>
                    </a:p>
                  </a:txBody>
                  <a:tcPr marT="0" marB="0" marR="68575" marL="68575" anchor="ctr"/>
                </a:tc>
                <a:tc vMerge="1"/>
                <a:tc gridSpan="2">
                  <a:txBody>
                    <a:bodyPr>
                      <a:noAutofit/>
                    </a:bodyPr>
                    <a:lstStyle/>
                    <a:p>
                      <a:pPr indent="0" lvl="0" marL="0" marR="0" rtl="0" algn="l">
                        <a:spcBef>
                          <a:spcPts val="0"/>
                        </a:spcBef>
                        <a:spcAft>
                          <a:spcPts val="0"/>
                        </a:spcAft>
                        <a:buNone/>
                      </a:pPr>
                      <a:r>
                        <a:rPr lang="en-US" sz="1400" u="none" cap="none" strike="noStrike"/>
                        <a:t>Sites: Phobjikha, Bumthang, Tr. Yang.</a:t>
                      </a:r>
                      <a:endParaRPr sz="1400" u="none" cap="none" strike="noStrike">
                        <a:latin typeface="Cambria"/>
                        <a:ea typeface="Cambria"/>
                        <a:cs typeface="Cambria"/>
                        <a:sym typeface="Cambria"/>
                      </a:endParaRPr>
                    </a:p>
                  </a:txBody>
                  <a:tcPr marT="0" marB="0" marR="68575" marL="68575" anchor="ctr"/>
                </a:tc>
                <a:tc hMerge="1"/>
              </a:tr>
              <a:tr h="393500">
                <a:tc vMerge="1"/>
                <a:tc>
                  <a:txBody>
                    <a:bodyPr>
                      <a:noAutofit/>
                    </a:bodyPr>
                    <a:lstStyle/>
                    <a:p>
                      <a:pPr indent="0" lvl="0" marL="0" marR="0" rtl="0" algn="l">
                        <a:spcBef>
                          <a:spcPts val="0"/>
                        </a:spcBef>
                        <a:spcAft>
                          <a:spcPts val="0"/>
                        </a:spcAft>
                        <a:buNone/>
                      </a:pPr>
                      <a:r>
                        <a:t/>
                      </a:r>
                      <a:endParaRPr sz="1400">
                        <a:latin typeface="Cambria"/>
                        <a:ea typeface="Cambria"/>
                        <a:cs typeface="Cambria"/>
                        <a:sym typeface="Cambria"/>
                      </a:endParaRPr>
                    </a:p>
                  </a:txBody>
                  <a:tcPr marT="0" marB="0" marR="68575" marL="68575" anchor="ctr"/>
                </a:tc>
                <a:tc vMerge="1"/>
                <a:tc gridSpan="2">
                  <a:txBody>
                    <a:bodyPr>
                      <a:noAutofit/>
                    </a:bodyPr>
                    <a:lstStyle/>
                    <a:p>
                      <a:pPr indent="0" lvl="0" marL="0" marR="0" rtl="0" algn="l">
                        <a:spcBef>
                          <a:spcPts val="0"/>
                        </a:spcBef>
                        <a:spcAft>
                          <a:spcPts val="0"/>
                        </a:spcAft>
                        <a:buNone/>
                      </a:pPr>
                      <a:r>
                        <a:rPr lang="en-US" sz="1400"/>
                        <a:t> </a:t>
                      </a:r>
                      <a:endParaRPr sz="1400">
                        <a:latin typeface="Cambria"/>
                        <a:ea typeface="Cambria"/>
                        <a:cs typeface="Cambria"/>
                        <a:sym typeface="Cambria"/>
                      </a:endParaRPr>
                    </a:p>
                  </a:txBody>
                  <a:tcPr marT="0" marB="0" marR="68575" marL="68575" anchor="ctr"/>
                </a:tc>
                <a:tc hMerge="1"/>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6" name="Shape 576"/>
        <p:cNvGrpSpPr/>
        <p:nvPr/>
      </p:nvGrpSpPr>
      <p:grpSpPr>
        <a:xfrm>
          <a:off x="0" y="0"/>
          <a:ext cx="0" cy="0"/>
          <a:chOff x="0" y="0"/>
          <a:chExt cx="0" cy="0"/>
        </a:xfrm>
      </p:grpSpPr>
      <p:pic>
        <p:nvPicPr>
          <p:cNvPr descr="IMG_3642.JPG" id="577" name="Google Shape;577;p56"/>
          <p:cNvPicPr preferRelativeResize="0"/>
          <p:nvPr/>
        </p:nvPicPr>
        <p:blipFill rotWithShape="1">
          <a:blip r:embed="rId3">
            <a:alphaModFix/>
          </a:blip>
          <a:srcRect b="0" l="0" r="0" t="0"/>
          <a:stretch/>
        </p:blipFill>
        <p:spPr>
          <a:xfrm>
            <a:off x="1" y="-31343"/>
            <a:ext cx="4285135" cy="3213851"/>
          </a:xfrm>
          <a:prstGeom prst="rect">
            <a:avLst/>
          </a:prstGeom>
          <a:noFill/>
          <a:ln>
            <a:noFill/>
          </a:ln>
        </p:spPr>
      </p:pic>
      <p:sp>
        <p:nvSpPr>
          <p:cNvPr id="578" name="Google Shape;578;p56"/>
          <p:cNvSpPr/>
          <p:nvPr/>
        </p:nvSpPr>
        <p:spPr>
          <a:xfrm>
            <a:off x="5988495" y="-610944"/>
            <a:ext cx="72132" cy="549185"/>
          </a:xfrm>
          <a:prstGeom prst="rect">
            <a:avLst/>
          </a:prstGeom>
          <a:noFill/>
          <a:ln>
            <a:noFill/>
          </a:ln>
        </p:spPr>
        <p:txBody>
          <a:bodyPr anchorCtr="0" anchor="ctr" bIns="35700" lIns="35700" spcFirstLastPara="1" rIns="35700" wrap="square" tIns="35700">
            <a:noAutofit/>
          </a:bodyPr>
          <a:lstStyle/>
          <a:p>
            <a:pPr indent="0" lvl="0" marL="0" marR="0" rtl="0" algn="l">
              <a:spcBef>
                <a:spcPts val="0"/>
              </a:spcBef>
              <a:spcAft>
                <a:spcPts val="0"/>
              </a:spcAft>
              <a:buNone/>
            </a:pPr>
            <a:r>
              <a:t/>
            </a:r>
            <a:endParaRPr sz="3100">
              <a:solidFill>
                <a:schemeClr val="dk1"/>
              </a:solidFill>
              <a:latin typeface="Calibri"/>
              <a:ea typeface="Calibri"/>
              <a:cs typeface="Calibri"/>
              <a:sym typeface="Calibri"/>
            </a:endParaRPr>
          </a:p>
        </p:txBody>
      </p:sp>
      <p:sp>
        <p:nvSpPr>
          <p:cNvPr id="579" name="Google Shape;579;p56"/>
          <p:cNvSpPr/>
          <p:nvPr/>
        </p:nvSpPr>
        <p:spPr>
          <a:xfrm>
            <a:off x="4785964" y="-203155"/>
            <a:ext cx="72132" cy="549185"/>
          </a:xfrm>
          <a:prstGeom prst="rect">
            <a:avLst/>
          </a:prstGeom>
          <a:noFill/>
          <a:ln>
            <a:noFill/>
          </a:ln>
        </p:spPr>
        <p:txBody>
          <a:bodyPr anchorCtr="0" anchor="ctr" bIns="35700" lIns="35700" spcFirstLastPara="1" rIns="35700" wrap="square" tIns="35700">
            <a:noAutofit/>
          </a:bodyPr>
          <a:lstStyle/>
          <a:p>
            <a:pPr indent="0" lvl="0" marL="0" marR="0" rtl="0" algn="l">
              <a:spcBef>
                <a:spcPts val="0"/>
              </a:spcBef>
              <a:spcAft>
                <a:spcPts val="0"/>
              </a:spcAft>
              <a:buNone/>
            </a:pPr>
            <a:r>
              <a:t/>
            </a:r>
            <a:endParaRPr sz="3100">
              <a:solidFill>
                <a:schemeClr val="dk1"/>
              </a:solidFill>
              <a:latin typeface="Calibri"/>
              <a:ea typeface="Calibri"/>
              <a:cs typeface="Calibri"/>
              <a:sym typeface="Calibri"/>
            </a:endParaRPr>
          </a:p>
        </p:txBody>
      </p:sp>
      <p:pic>
        <p:nvPicPr>
          <p:cNvPr descr="20155677_1973806382838489_9161664194664149574_n.jpg" id="580" name="Google Shape;580;p56"/>
          <p:cNvPicPr preferRelativeResize="0"/>
          <p:nvPr/>
        </p:nvPicPr>
        <p:blipFill rotWithShape="1">
          <a:blip r:embed="rId4">
            <a:alphaModFix/>
          </a:blip>
          <a:srcRect b="0" l="0" r="0" t="0"/>
          <a:stretch/>
        </p:blipFill>
        <p:spPr>
          <a:xfrm>
            <a:off x="3306317" y="2808343"/>
            <a:ext cx="5837683" cy="4024860"/>
          </a:xfrm>
          <a:prstGeom prst="rect">
            <a:avLst/>
          </a:prstGeom>
          <a:noFill/>
          <a:ln>
            <a:noFill/>
          </a:ln>
        </p:spPr>
      </p:pic>
      <p:pic>
        <p:nvPicPr>
          <p:cNvPr descr="IMG_3636.JPG" id="581" name="Google Shape;581;p56"/>
          <p:cNvPicPr preferRelativeResize="0"/>
          <p:nvPr/>
        </p:nvPicPr>
        <p:blipFill rotWithShape="1">
          <a:blip r:embed="rId5">
            <a:alphaModFix/>
          </a:blip>
          <a:srcRect b="0" l="0" r="0" t="0"/>
          <a:stretch/>
        </p:blipFill>
        <p:spPr>
          <a:xfrm>
            <a:off x="3765610" y="-109060"/>
            <a:ext cx="5378389" cy="4033793"/>
          </a:xfrm>
          <a:prstGeom prst="rect">
            <a:avLst/>
          </a:prstGeom>
          <a:noFill/>
          <a:ln>
            <a:noFill/>
          </a:ln>
        </p:spPr>
      </p:pic>
      <p:pic>
        <p:nvPicPr>
          <p:cNvPr descr="IMG_3674.JPG" id="582" name="Google Shape;582;p56"/>
          <p:cNvPicPr preferRelativeResize="0"/>
          <p:nvPr/>
        </p:nvPicPr>
        <p:blipFill rotWithShape="1">
          <a:blip r:embed="rId6">
            <a:alphaModFix/>
          </a:blip>
          <a:srcRect b="0" l="0" r="0" t="0"/>
          <a:stretch/>
        </p:blipFill>
        <p:spPr>
          <a:xfrm rot="5400000">
            <a:off x="-593426" y="2933461"/>
            <a:ext cx="4456847" cy="3342637"/>
          </a:xfrm>
          <a:prstGeom prst="rect">
            <a:avLst/>
          </a:prstGeom>
          <a:noFill/>
          <a:ln>
            <a:noFill/>
          </a:ln>
        </p:spPr>
      </p:pic>
      <p:pic>
        <p:nvPicPr>
          <p:cNvPr descr="IMG_3708.JPG" id="583" name="Google Shape;583;p56"/>
          <p:cNvPicPr preferRelativeResize="0"/>
          <p:nvPr/>
        </p:nvPicPr>
        <p:blipFill rotWithShape="1">
          <a:blip r:embed="rId7">
            <a:alphaModFix/>
          </a:blip>
          <a:srcRect b="0" l="0" r="0" t="0"/>
          <a:stretch/>
        </p:blipFill>
        <p:spPr>
          <a:xfrm>
            <a:off x="-36322" y="-61759"/>
            <a:ext cx="3906557" cy="292991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8" name="Shape 588"/>
        <p:cNvGrpSpPr/>
        <p:nvPr/>
      </p:nvGrpSpPr>
      <p:grpSpPr>
        <a:xfrm>
          <a:off x="0" y="0"/>
          <a:ext cx="0" cy="0"/>
          <a:chOff x="0" y="0"/>
          <a:chExt cx="0" cy="0"/>
        </a:xfrm>
      </p:grpSpPr>
      <p:sp>
        <p:nvSpPr>
          <p:cNvPr id="589" name="Google Shape;589;p57"/>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4800"/>
              <a:buFont typeface="Calibri"/>
              <a:buNone/>
            </a:pPr>
            <a:r>
              <a:rPr b="1" lang="en-US"/>
              <a:t>Intellectual Merit &amp; Broader Impacts</a:t>
            </a:r>
            <a:endParaRPr sz="3200"/>
          </a:p>
        </p:txBody>
      </p:sp>
      <p:sp>
        <p:nvSpPr>
          <p:cNvPr id="590" name="Google Shape;590;p57"/>
          <p:cNvSpPr txBox="1"/>
          <p:nvPr>
            <p:ph idx="1" type="body"/>
          </p:nvPr>
        </p:nvSpPr>
        <p:spPr>
          <a:xfrm>
            <a:off x="822959" y="1845734"/>
            <a:ext cx="7543801" cy="4023360"/>
          </a:xfrm>
          <a:prstGeom prst="rect">
            <a:avLst/>
          </a:prstGeom>
          <a:noFill/>
          <a:ln>
            <a:noFill/>
          </a:ln>
        </p:spPr>
        <p:txBody>
          <a:bodyPr anchorCtr="0" anchor="t" bIns="45700" lIns="0" spcFirstLastPara="1" rIns="0" wrap="square" tIns="45700">
            <a:noAutofit/>
          </a:bodyPr>
          <a:lstStyle/>
          <a:p>
            <a:pPr indent="-127000" lvl="0" marL="91440" rtl="0" algn="l">
              <a:lnSpc>
                <a:spcPct val="90000"/>
              </a:lnSpc>
              <a:spcBef>
                <a:spcPts val="0"/>
              </a:spcBef>
              <a:spcAft>
                <a:spcPts val="0"/>
              </a:spcAft>
              <a:buSzPts val="2000"/>
              <a:buChar char=" "/>
            </a:pPr>
            <a:r>
              <a:rPr b="1" i="1" lang="en-US"/>
              <a:t>Intellectual Merit</a:t>
            </a:r>
            <a:endParaRPr/>
          </a:p>
          <a:p>
            <a:pPr indent="-457200" lvl="0" marL="457200" rtl="0" algn="l">
              <a:lnSpc>
                <a:spcPct val="90000"/>
              </a:lnSpc>
              <a:spcBef>
                <a:spcPts val="1400"/>
              </a:spcBef>
              <a:spcAft>
                <a:spcPts val="0"/>
              </a:spcAft>
              <a:buSzPts val="2000"/>
              <a:buFont typeface="Calibri"/>
              <a:buAutoNum type="arabicPeriod"/>
            </a:pPr>
            <a:r>
              <a:rPr i="1" lang="en-US"/>
              <a:t>Spatializing Ontology</a:t>
            </a:r>
            <a:endParaRPr/>
          </a:p>
          <a:p>
            <a:pPr indent="-457200" lvl="0" marL="457200" rtl="0" algn="l">
              <a:lnSpc>
                <a:spcPct val="90000"/>
              </a:lnSpc>
              <a:spcBef>
                <a:spcPts val="1400"/>
              </a:spcBef>
              <a:spcAft>
                <a:spcPts val="0"/>
              </a:spcAft>
              <a:buSzPts val="2000"/>
              <a:buFont typeface="Calibri"/>
              <a:buAutoNum type="arabicPeriod"/>
            </a:pPr>
            <a:r>
              <a:rPr i="1" lang="en-US"/>
              <a:t>Expanding Multi-Species Ethnography, beyond species</a:t>
            </a:r>
            <a:endParaRPr/>
          </a:p>
          <a:p>
            <a:pPr indent="-457200" lvl="0" marL="457200" rtl="0" algn="l">
              <a:lnSpc>
                <a:spcPct val="90000"/>
              </a:lnSpc>
              <a:spcBef>
                <a:spcPts val="1400"/>
              </a:spcBef>
              <a:spcAft>
                <a:spcPts val="0"/>
              </a:spcAft>
              <a:buSzPts val="2000"/>
              <a:buFont typeface="Calibri"/>
              <a:buAutoNum type="arabicPeriod"/>
            </a:pPr>
            <a:r>
              <a:rPr i="1" lang="en-US"/>
              <a:t>Exploring Participatory (Counter) Mapping as Methodology</a:t>
            </a:r>
            <a:endParaRPr/>
          </a:p>
          <a:p>
            <a:pPr indent="-127000" lvl="0" marL="91440" rtl="0" algn="l">
              <a:lnSpc>
                <a:spcPct val="90000"/>
              </a:lnSpc>
              <a:spcBef>
                <a:spcPts val="1400"/>
              </a:spcBef>
              <a:spcAft>
                <a:spcPts val="0"/>
              </a:spcAft>
              <a:buSzPts val="2000"/>
              <a:buChar char=" "/>
            </a:pPr>
            <a:r>
              <a:rPr b="1" i="1" lang="en-US"/>
              <a:t>Broader Impacts</a:t>
            </a:r>
            <a:endParaRPr b="1" i="1"/>
          </a:p>
          <a:p>
            <a:pPr indent="-457200" lvl="0" marL="457200" rtl="0" algn="l">
              <a:lnSpc>
                <a:spcPct val="90000"/>
              </a:lnSpc>
              <a:spcBef>
                <a:spcPts val="1400"/>
              </a:spcBef>
              <a:spcAft>
                <a:spcPts val="0"/>
              </a:spcAft>
              <a:buSzPts val="2000"/>
              <a:buFont typeface="Calibri"/>
              <a:buAutoNum type="arabicPeriod"/>
            </a:pPr>
            <a:r>
              <a:rPr i="1" lang="en-US"/>
              <a:t>Co-produce Knowledge</a:t>
            </a:r>
            <a:endParaRPr/>
          </a:p>
          <a:p>
            <a:pPr indent="-457200" lvl="0" marL="457200" rtl="0" algn="l">
              <a:lnSpc>
                <a:spcPct val="90000"/>
              </a:lnSpc>
              <a:spcBef>
                <a:spcPts val="1400"/>
              </a:spcBef>
              <a:spcAft>
                <a:spcPts val="0"/>
              </a:spcAft>
              <a:buSzPts val="2000"/>
              <a:buFont typeface="Calibri"/>
              <a:buAutoNum type="arabicPeriod"/>
            </a:pPr>
            <a:r>
              <a:rPr i="1" lang="en-US"/>
              <a:t>Share Results/Publish Research</a:t>
            </a:r>
            <a:endParaRPr/>
          </a:p>
          <a:p>
            <a:pPr indent="-457200" lvl="0" marL="457200" rtl="0" algn="l">
              <a:lnSpc>
                <a:spcPct val="90000"/>
              </a:lnSpc>
              <a:spcBef>
                <a:spcPts val="1400"/>
              </a:spcBef>
              <a:spcAft>
                <a:spcPts val="0"/>
              </a:spcAft>
              <a:buSzPts val="2000"/>
              <a:buFont typeface="Calibri"/>
              <a:buAutoNum type="arabicPeriod"/>
            </a:pPr>
            <a:r>
              <a:rPr i="1" lang="en-US"/>
              <a:t>Encourage an Integrative Community-based Conservation</a:t>
            </a:r>
            <a:endParaRPr/>
          </a:p>
          <a:p>
            <a:pPr indent="-457200" lvl="0" marL="457200" rtl="0" algn="l">
              <a:lnSpc>
                <a:spcPct val="90000"/>
              </a:lnSpc>
              <a:spcBef>
                <a:spcPts val="1400"/>
              </a:spcBef>
              <a:spcAft>
                <a:spcPts val="0"/>
              </a:spcAft>
              <a:buSzPts val="2000"/>
              <a:buFont typeface="Calibri"/>
              <a:buAutoNum type="arabicPeriod"/>
            </a:pPr>
            <a:r>
              <a:rPr i="1" lang="en-US"/>
              <a:t>Expand Outreach and Strategic Communication</a:t>
            </a:r>
            <a:endParaRPr/>
          </a:p>
        </p:txBody>
      </p:sp>
      <p:sp>
        <p:nvSpPr>
          <p:cNvPr id="591" name="Google Shape;591;p57"/>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92" name="Google Shape;592;p57"/>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chemeClr val="lt1"/>
                </a:solidFill>
              </a:rPr>
              <a:t>BACKGROUND</a:t>
            </a:r>
            <a:r>
              <a:rPr lang="en-US" sz="1050">
                <a:solidFill>
                  <a:srgbClr val="FFC000"/>
                </a:solidFill>
              </a:rPr>
              <a:t>  </a:t>
            </a:r>
            <a:r>
              <a:rPr lang="en-US" sz="1050">
                <a:solidFill>
                  <a:schemeClr val="lt1"/>
                </a:solidFill>
              </a:rPr>
              <a:t>        THEORY</a:t>
            </a:r>
            <a:r>
              <a:rPr lang="en-US" sz="1050">
                <a:solidFill>
                  <a:srgbClr val="FFC000"/>
                </a:solidFill>
              </a:rPr>
              <a:t> </a:t>
            </a:r>
            <a:r>
              <a:rPr lang="en-US" sz="1050">
                <a:solidFill>
                  <a:schemeClr val="lt1"/>
                </a:solidFill>
              </a:rPr>
              <a:t>         DESIGN          METHODS          </a:t>
            </a:r>
            <a:r>
              <a:rPr lang="en-US" sz="1050">
                <a:solidFill>
                  <a:srgbClr val="FFC000"/>
                </a:solidFill>
              </a:rPr>
              <a:t>MERIT &amp; IMPACTS          </a:t>
            </a:r>
            <a:r>
              <a:rPr lang="en-US" sz="1050">
                <a:solidFill>
                  <a:schemeClr val="lt1"/>
                </a:solidFill>
              </a:rPr>
              <a:t>ACKNOWLEDGEMENTS</a:t>
            </a:r>
            <a:endParaRPr>
              <a:solidFill>
                <a:schemeClr val="lt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7" name="Shape 597"/>
        <p:cNvGrpSpPr/>
        <p:nvPr/>
      </p:nvGrpSpPr>
      <p:grpSpPr>
        <a:xfrm>
          <a:off x="0" y="0"/>
          <a:ext cx="0" cy="0"/>
          <a:chOff x="0" y="0"/>
          <a:chExt cx="0" cy="0"/>
        </a:xfrm>
      </p:grpSpPr>
      <p:pic>
        <p:nvPicPr>
          <p:cNvPr id="598" name="Google Shape;598;p58"/>
          <p:cNvPicPr preferRelativeResize="0"/>
          <p:nvPr/>
        </p:nvPicPr>
        <p:blipFill rotWithShape="1">
          <a:blip r:embed="rId3">
            <a:alphaModFix/>
          </a:blip>
          <a:srcRect b="0" l="0" r="0" t="0"/>
          <a:stretch/>
        </p:blipFill>
        <p:spPr>
          <a:xfrm>
            <a:off x="0" y="0"/>
            <a:ext cx="9144000" cy="6345382"/>
          </a:xfrm>
          <a:prstGeom prst="rect">
            <a:avLst/>
          </a:prstGeom>
          <a:noFill/>
          <a:ln>
            <a:noFill/>
          </a:ln>
        </p:spPr>
      </p:pic>
      <p:sp>
        <p:nvSpPr>
          <p:cNvPr id="599" name="Google Shape;599;p58"/>
          <p:cNvSpPr txBox="1"/>
          <p:nvPr>
            <p:ph type="ctrTitle"/>
          </p:nvPr>
        </p:nvSpPr>
        <p:spPr>
          <a:xfrm>
            <a:off x="2269437" y="2590289"/>
            <a:ext cx="4514417" cy="768730"/>
          </a:xfrm>
          <a:prstGeom prst="rect">
            <a:avLst/>
          </a:prstGeom>
          <a:solidFill>
            <a:srgbClr val="DF9677">
              <a:alpha val="69803"/>
            </a:srgbClr>
          </a:solidFill>
          <a:ln cap="flat" cmpd="sng" w="12700">
            <a:solidFill>
              <a:schemeClr val="accent1"/>
            </a:solidFill>
            <a:prstDash val="solid"/>
            <a:round/>
            <a:headEnd len="sm" w="sm" type="none"/>
            <a:tailEnd len="sm" w="sm" type="none"/>
          </a:ln>
        </p:spPr>
        <p:txBody>
          <a:bodyPr anchorCtr="0" anchor="b" bIns="45700" lIns="91425" spcFirstLastPara="1" rIns="91425" wrap="square" tIns="45700">
            <a:noAutofit/>
          </a:bodyPr>
          <a:lstStyle/>
          <a:p>
            <a:pPr indent="0" lvl="0" marL="0" rtl="0" algn="ctr">
              <a:lnSpc>
                <a:spcPct val="85000"/>
              </a:lnSpc>
              <a:spcBef>
                <a:spcPts val="0"/>
              </a:spcBef>
              <a:spcAft>
                <a:spcPts val="0"/>
              </a:spcAft>
              <a:buClr>
                <a:schemeClr val="dk1"/>
              </a:buClr>
              <a:buSzPts val="5400"/>
              <a:buFont typeface="Calibri"/>
              <a:buNone/>
            </a:pPr>
            <a:r>
              <a:rPr b="1" lang="en-US" sz="5400">
                <a:solidFill>
                  <a:schemeClr val="dk1"/>
                </a:solidFill>
                <a:latin typeface="Calibri"/>
                <a:ea typeface="Calibri"/>
                <a:cs typeface="Calibri"/>
                <a:sym typeface="Calibri"/>
              </a:rPr>
              <a:t>Thank You!</a:t>
            </a:r>
            <a:endParaRPr b="1" sz="5400">
              <a:solidFill>
                <a:schemeClr val="dk1"/>
              </a:solidFill>
            </a:endParaRPr>
          </a:p>
        </p:txBody>
      </p:sp>
      <p:pic>
        <p:nvPicPr>
          <p:cNvPr descr="RSPN_Bhutan_LOGO.png" id="600" name="Google Shape;600;p58"/>
          <p:cNvPicPr preferRelativeResize="0"/>
          <p:nvPr/>
        </p:nvPicPr>
        <p:blipFill rotWithShape="1">
          <a:blip r:embed="rId4">
            <a:alphaModFix/>
          </a:blip>
          <a:srcRect b="0" l="0" r="0" t="0"/>
          <a:stretch/>
        </p:blipFill>
        <p:spPr>
          <a:xfrm>
            <a:off x="3472484" y="3581949"/>
            <a:ext cx="2175158" cy="2052182"/>
          </a:xfrm>
          <a:prstGeom prst="rect">
            <a:avLst/>
          </a:prstGeom>
          <a:noFill/>
          <a:ln>
            <a:noFill/>
          </a:ln>
        </p:spPr>
      </p:pic>
      <p:pic>
        <p:nvPicPr>
          <p:cNvPr descr="NGLogo560x430-cb1343821768.png" id="601" name="Google Shape;601;p58"/>
          <p:cNvPicPr preferRelativeResize="0"/>
          <p:nvPr/>
        </p:nvPicPr>
        <p:blipFill rotWithShape="1">
          <a:blip r:embed="rId5">
            <a:alphaModFix/>
          </a:blip>
          <a:srcRect b="0" l="0" r="0" t="0"/>
          <a:stretch/>
        </p:blipFill>
        <p:spPr>
          <a:xfrm>
            <a:off x="5791818" y="5481717"/>
            <a:ext cx="1638816" cy="1261977"/>
          </a:xfrm>
          <a:prstGeom prst="rect">
            <a:avLst/>
          </a:prstGeom>
          <a:noFill/>
          <a:ln>
            <a:noFill/>
          </a:ln>
        </p:spPr>
      </p:pic>
      <p:pic>
        <p:nvPicPr>
          <p:cNvPr descr="10402489_500848226681723_2202948435879801317_n.jpg" id="602" name="Google Shape;602;p58"/>
          <p:cNvPicPr preferRelativeResize="0"/>
          <p:nvPr/>
        </p:nvPicPr>
        <p:blipFill rotWithShape="1">
          <a:blip r:embed="rId6">
            <a:alphaModFix/>
          </a:blip>
          <a:srcRect b="0" l="0" r="0" t="0"/>
          <a:stretch/>
        </p:blipFill>
        <p:spPr>
          <a:xfrm>
            <a:off x="7569177" y="5285834"/>
            <a:ext cx="1457860" cy="1457860"/>
          </a:xfrm>
          <a:prstGeom prst="rect">
            <a:avLst/>
          </a:prstGeom>
          <a:noFill/>
          <a:ln>
            <a:noFill/>
          </a:ln>
        </p:spPr>
      </p:pic>
      <p:pic>
        <p:nvPicPr>
          <p:cNvPr id="603" name="Google Shape;603;p58"/>
          <p:cNvPicPr preferRelativeResize="0"/>
          <p:nvPr/>
        </p:nvPicPr>
        <p:blipFill rotWithShape="1">
          <a:blip r:embed="rId7">
            <a:alphaModFix/>
          </a:blip>
          <a:srcRect b="0" l="0" r="0" t="0"/>
          <a:stretch/>
        </p:blipFill>
        <p:spPr>
          <a:xfrm>
            <a:off x="3488103" y="5949310"/>
            <a:ext cx="2159539" cy="444661"/>
          </a:xfrm>
          <a:prstGeom prst="rect">
            <a:avLst/>
          </a:prstGeom>
          <a:noFill/>
          <a:ln>
            <a:noFill/>
          </a:ln>
        </p:spPr>
      </p:pic>
      <p:pic>
        <p:nvPicPr>
          <p:cNvPr id="604" name="Google Shape;604;p58"/>
          <p:cNvPicPr preferRelativeResize="0"/>
          <p:nvPr/>
        </p:nvPicPr>
        <p:blipFill rotWithShape="1">
          <a:blip r:embed="rId8">
            <a:alphaModFix/>
          </a:blip>
          <a:srcRect b="0" l="0" r="0" t="0"/>
          <a:stretch/>
        </p:blipFill>
        <p:spPr>
          <a:xfrm>
            <a:off x="1908104" y="5360686"/>
            <a:ext cx="1430708" cy="1430708"/>
          </a:xfrm>
          <a:prstGeom prst="rect">
            <a:avLst/>
          </a:prstGeom>
          <a:noFill/>
          <a:ln>
            <a:noFill/>
          </a:ln>
        </p:spPr>
      </p:pic>
      <p:pic>
        <p:nvPicPr>
          <p:cNvPr descr="Screen Shot 2017-11-08 at 1.33.58 PM.png" id="605" name="Google Shape;605;p58"/>
          <p:cNvPicPr preferRelativeResize="0"/>
          <p:nvPr/>
        </p:nvPicPr>
        <p:blipFill rotWithShape="1">
          <a:blip r:embed="rId9">
            <a:alphaModFix/>
          </a:blip>
          <a:srcRect b="0" l="0" r="0" t="0"/>
          <a:stretch/>
        </p:blipFill>
        <p:spPr>
          <a:xfrm>
            <a:off x="131852" y="5402922"/>
            <a:ext cx="1589176" cy="138847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0" name="Shape 610"/>
        <p:cNvGrpSpPr/>
        <p:nvPr/>
      </p:nvGrpSpPr>
      <p:grpSpPr>
        <a:xfrm>
          <a:off x="0" y="0"/>
          <a:ext cx="0" cy="0"/>
          <a:chOff x="0" y="0"/>
          <a:chExt cx="0" cy="0"/>
        </a:xfrm>
      </p:grpSpPr>
      <p:pic>
        <p:nvPicPr>
          <p:cNvPr id="611" name="Google Shape;611;p59"/>
          <p:cNvPicPr preferRelativeResize="0"/>
          <p:nvPr/>
        </p:nvPicPr>
        <p:blipFill rotWithShape="1">
          <a:blip r:embed="rId3">
            <a:alphaModFix/>
          </a:blip>
          <a:srcRect b="0" l="0" r="0" t="0"/>
          <a:stretch/>
        </p:blipFill>
        <p:spPr>
          <a:xfrm>
            <a:off x="0" y="0"/>
            <a:ext cx="9144000" cy="6345382"/>
          </a:xfrm>
          <a:prstGeom prst="rect">
            <a:avLst/>
          </a:prstGeom>
          <a:noFill/>
          <a:ln>
            <a:noFill/>
          </a:ln>
        </p:spPr>
      </p:pic>
      <p:sp>
        <p:nvSpPr>
          <p:cNvPr id="612" name="Google Shape;612;p59"/>
          <p:cNvSpPr txBox="1"/>
          <p:nvPr>
            <p:ph type="ctrTitle"/>
          </p:nvPr>
        </p:nvSpPr>
        <p:spPr>
          <a:xfrm>
            <a:off x="180811" y="124691"/>
            <a:ext cx="8730167" cy="5250872"/>
          </a:xfrm>
          <a:prstGeom prst="rect">
            <a:avLst/>
          </a:prstGeom>
          <a:solidFill>
            <a:srgbClr val="DF9677">
              <a:alpha val="69803"/>
            </a:srgbClr>
          </a:solidFill>
          <a:ln cap="flat" cmpd="sng" w="12700">
            <a:solidFill>
              <a:schemeClr val="accent1"/>
            </a:solidFill>
            <a:prstDash val="solid"/>
            <a:round/>
            <a:headEnd len="sm" w="sm" type="none"/>
            <a:tailEnd len="sm" w="sm" type="none"/>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chemeClr val="dk1"/>
              </a:buClr>
              <a:buSzPts val="2800"/>
              <a:buFont typeface="Calibri"/>
              <a:buNone/>
            </a:pPr>
            <a:r>
              <a:rPr b="1" lang="en-US" sz="2800">
                <a:solidFill>
                  <a:schemeClr val="dk1"/>
                </a:solidFill>
                <a:latin typeface="Calibri"/>
                <a:ea typeface="Calibri"/>
                <a:cs typeface="Calibri"/>
                <a:sym typeface="Calibri"/>
              </a:rPr>
              <a:t>Acknowledgements</a:t>
            </a:r>
            <a:br>
              <a:rPr b="1" lang="en-US" sz="2400">
                <a:solidFill>
                  <a:schemeClr val="dk1"/>
                </a:solidFill>
                <a:latin typeface="Calibri"/>
                <a:ea typeface="Calibri"/>
                <a:cs typeface="Calibri"/>
                <a:sym typeface="Calibri"/>
              </a:rPr>
            </a:br>
            <a:br>
              <a:rPr b="1" lang="en-US" sz="2400">
                <a:solidFill>
                  <a:schemeClr val="dk1"/>
                </a:solidFill>
                <a:latin typeface="Calibri"/>
                <a:ea typeface="Calibri"/>
                <a:cs typeface="Calibri"/>
                <a:sym typeface="Calibri"/>
              </a:rPr>
            </a:br>
            <a:r>
              <a:rPr b="1" lang="en-US" sz="2400">
                <a:solidFill>
                  <a:schemeClr val="dk1"/>
                </a:solidFill>
                <a:latin typeface="Calibri"/>
                <a:ea typeface="Calibri"/>
                <a:cs typeface="Calibri"/>
                <a:sym typeface="Calibri"/>
              </a:rPr>
              <a:t>Advisory committee: </a:t>
            </a:r>
            <a:br>
              <a:rPr b="1"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Dr. Peter Brosius</a:t>
            </a: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Dr. Julie Velasquez Runk</a:t>
            </a: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Dr. Meredith Welch-Devine</a:t>
            </a: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Dr. Robert Cooper</a:t>
            </a: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Dr. Sienna Craig, </a:t>
            </a:r>
            <a:r>
              <a:rPr i="1" lang="en-US" sz="2400">
                <a:solidFill>
                  <a:schemeClr val="dk1"/>
                </a:solidFill>
                <a:latin typeface="Calibri"/>
                <a:ea typeface="Calibri"/>
                <a:cs typeface="Calibri"/>
                <a:sym typeface="Calibri"/>
              </a:rPr>
              <a:t>Dartmouth College</a:t>
            </a:r>
            <a:br>
              <a:rPr lang="en-US" sz="2400">
                <a:solidFill>
                  <a:schemeClr val="dk1"/>
                </a:solidFill>
                <a:latin typeface="Calibri"/>
                <a:ea typeface="Calibri"/>
                <a:cs typeface="Calibri"/>
                <a:sym typeface="Calibri"/>
              </a:rPr>
            </a:br>
            <a:br>
              <a:rPr b="1"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Dr. Kinley Tenzin, </a:t>
            </a:r>
            <a:r>
              <a:rPr i="1" lang="en-US" sz="2400">
                <a:solidFill>
                  <a:schemeClr val="dk1"/>
                </a:solidFill>
                <a:latin typeface="Calibri"/>
                <a:ea typeface="Calibri"/>
                <a:cs typeface="Calibri"/>
                <a:sym typeface="Calibri"/>
              </a:rPr>
              <a:t>RSPN</a:t>
            </a: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Dr. Rebecca Pradhan, </a:t>
            </a:r>
            <a:r>
              <a:rPr i="1" lang="en-US" sz="2400">
                <a:solidFill>
                  <a:schemeClr val="dk1"/>
                </a:solidFill>
                <a:latin typeface="Calibri"/>
                <a:ea typeface="Calibri"/>
                <a:cs typeface="Calibri"/>
                <a:sym typeface="Calibri"/>
              </a:rPr>
              <a:t>RSPN</a:t>
            </a: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Dr. George Archibald, </a:t>
            </a:r>
            <a:r>
              <a:rPr i="1" lang="en-US" sz="2400">
                <a:solidFill>
                  <a:schemeClr val="dk1"/>
                </a:solidFill>
                <a:latin typeface="Calibri"/>
                <a:ea typeface="Calibri"/>
                <a:cs typeface="Calibri"/>
                <a:sym typeface="Calibri"/>
              </a:rPr>
              <a:t>ICF</a:t>
            </a: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Mr. Jigme Tshering, </a:t>
            </a:r>
            <a:r>
              <a:rPr i="1" lang="en-US" sz="2400">
                <a:solidFill>
                  <a:schemeClr val="dk1"/>
                </a:solidFill>
                <a:latin typeface="Calibri"/>
                <a:ea typeface="Calibri"/>
                <a:cs typeface="Calibri"/>
                <a:sym typeface="Calibri"/>
              </a:rPr>
              <a:t>RSPN</a:t>
            </a:r>
            <a:br>
              <a:rPr b="1" lang="en-US" sz="2400">
                <a:solidFill>
                  <a:schemeClr val="dk1"/>
                </a:solidFill>
                <a:latin typeface="Calibri"/>
                <a:ea typeface="Calibri"/>
                <a:cs typeface="Calibri"/>
                <a:sym typeface="Calibri"/>
              </a:rPr>
            </a:br>
            <a:br>
              <a:rPr b="1" lang="en-US" sz="2400">
                <a:solidFill>
                  <a:schemeClr val="dk1"/>
                </a:solidFill>
                <a:latin typeface="Calibri"/>
                <a:ea typeface="Calibri"/>
                <a:cs typeface="Calibri"/>
                <a:sym typeface="Calibri"/>
              </a:rPr>
            </a:br>
            <a:r>
              <a:rPr b="1" lang="en-US" sz="2400">
                <a:solidFill>
                  <a:schemeClr val="dk1"/>
                </a:solidFill>
                <a:latin typeface="Calibri"/>
                <a:ea typeface="Calibri"/>
                <a:cs typeface="Calibri"/>
                <a:sym typeface="Calibri"/>
              </a:rPr>
              <a:t>Family &amp; Friends</a:t>
            </a:r>
            <a:br>
              <a:rPr b="1" lang="en-US" sz="2400">
                <a:solidFill>
                  <a:schemeClr val="dk1"/>
                </a:solidFill>
                <a:latin typeface="Calibri"/>
                <a:ea typeface="Calibri"/>
                <a:cs typeface="Calibri"/>
                <a:sym typeface="Calibri"/>
              </a:rPr>
            </a:br>
            <a:endParaRPr b="1" sz="2400">
              <a:solidFill>
                <a:schemeClr val="dk1"/>
              </a:solidFill>
            </a:endParaRPr>
          </a:p>
        </p:txBody>
      </p:sp>
      <p:pic>
        <p:nvPicPr>
          <p:cNvPr descr="RSPN_Bhutan_LOGO.png" id="613" name="Google Shape;613;p59"/>
          <p:cNvPicPr preferRelativeResize="0"/>
          <p:nvPr/>
        </p:nvPicPr>
        <p:blipFill rotWithShape="1">
          <a:blip r:embed="rId4">
            <a:alphaModFix/>
          </a:blip>
          <a:srcRect b="0" l="0" r="0" t="0"/>
          <a:stretch/>
        </p:blipFill>
        <p:spPr>
          <a:xfrm>
            <a:off x="180811" y="5787873"/>
            <a:ext cx="986138" cy="930385"/>
          </a:xfrm>
          <a:prstGeom prst="rect">
            <a:avLst/>
          </a:prstGeom>
          <a:noFill/>
          <a:ln>
            <a:noFill/>
          </a:ln>
        </p:spPr>
      </p:pic>
      <p:pic>
        <p:nvPicPr>
          <p:cNvPr descr="NGLogo560x430-cb1343821768.png" id="614" name="Google Shape;614;p59"/>
          <p:cNvPicPr preferRelativeResize="0"/>
          <p:nvPr/>
        </p:nvPicPr>
        <p:blipFill rotWithShape="1">
          <a:blip r:embed="rId5">
            <a:alphaModFix/>
          </a:blip>
          <a:srcRect b="0" l="0" r="0" t="0"/>
          <a:stretch/>
        </p:blipFill>
        <p:spPr>
          <a:xfrm>
            <a:off x="7748105" y="5676281"/>
            <a:ext cx="1349129" cy="1038902"/>
          </a:xfrm>
          <a:prstGeom prst="rect">
            <a:avLst/>
          </a:prstGeom>
          <a:noFill/>
          <a:ln>
            <a:noFill/>
          </a:ln>
        </p:spPr>
      </p:pic>
      <p:pic>
        <p:nvPicPr>
          <p:cNvPr descr="10402489_500848226681723_2202948435879801317_n.jpg" id="615" name="Google Shape;615;p59"/>
          <p:cNvPicPr preferRelativeResize="0"/>
          <p:nvPr/>
        </p:nvPicPr>
        <p:blipFill rotWithShape="1">
          <a:blip r:embed="rId6">
            <a:alphaModFix/>
          </a:blip>
          <a:srcRect b="0" l="0" r="0" t="0"/>
          <a:stretch/>
        </p:blipFill>
        <p:spPr>
          <a:xfrm>
            <a:off x="6513873" y="5673206"/>
            <a:ext cx="1041977" cy="1041977"/>
          </a:xfrm>
          <a:prstGeom prst="rect">
            <a:avLst/>
          </a:prstGeom>
          <a:noFill/>
          <a:ln>
            <a:noFill/>
          </a:ln>
        </p:spPr>
      </p:pic>
      <p:pic>
        <p:nvPicPr>
          <p:cNvPr id="616" name="Google Shape;616;p59"/>
          <p:cNvPicPr preferRelativeResize="0"/>
          <p:nvPr/>
        </p:nvPicPr>
        <p:blipFill rotWithShape="1">
          <a:blip r:embed="rId7">
            <a:alphaModFix/>
          </a:blip>
          <a:srcRect b="0" l="0" r="0" t="0"/>
          <a:stretch/>
        </p:blipFill>
        <p:spPr>
          <a:xfrm>
            <a:off x="2822380" y="5912948"/>
            <a:ext cx="3499239" cy="775281"/>
          </a:xfrm>
          <a:prstGeom prst="rect">
            <a:avLst/>
          </a:prstGeom>
          <a:noFill/>
          <a:ln>
            <a:noFill/>
          </a:ln>
        </p:spPr>
      </p:pic>
      <p:pic>
        <p:nvPicPr>
          <p:cNvPr id="617" name="Google Shape;617;p59"/>
          <p:cNvPicPr preferRelativeResize="0"/>
          <p:nvPr/>
        </p:nvPicPr>
        <p:blipFill rotWithShape="1">
          <a:blip r:embed="rId8">
            <a:alphaModFix/>
          </a:blip>
          <a:srcRect b="0" l="0" r="0" t="0"/>
          <a:stretch/>
        </p:blipFill>
        <p:spPr>
          <a:xfrm>
            <a:off x="1383216" y="5471349"/>
            <a:ext cx="1246909" cy="124690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2" name="Shape 622"/>
        <p:cNvGrpSpPr/>
        <p:nvPr/>
      </p:nvGrpSpPr>
      <p:grpSpPr>
        <a:xfrm>
          <a:off x="0" y="0"/>
          <a:ext cx="0" cy="0"/>
          <a:chOff x="0" y="0"/>
          <a:chExt cx="0" cy="0"/>
        </a:xfrm>
      </p:grpSpPr>
      <p:pic>
        <p:nvPicPr>
          <p:cNvPr id="623" name="Google Shape;623;p60"/>
          <p:cNvPicPr preferRelativeResize="0"/>
          <p:nvPr/>
        </p:nvPicPr>
        <p:blipFill rotWithShape="1">
          <a:blip r:embed="rId3">
            <a:alphaModFix/>
          </a:blip>
          <a:srcRect b="0" l="0" r="0" t="0"/>
          <a:stretch/>
        </p:blipFill>
        <p:spPr>
          <a:xfrm>
            <a:off x="0" y="0"/>
            <a:ext cx="9144000" cy="6345382"/>
          </a:xfrm>
          <a:prstGeom prst="rect">
            <a:avLst/>
          </a:prstGeom>
          <a:noFill/>
          <a:ln>
            <a:noFill/>
          </a:ln>
        </p:spPr>
      </p:pic>
      <p:sp>
        <p:nvSpPr>
          <p:cNvPr id="624" name="Google Shape;624;p60"/>
          <p:cNvSpPr txBox="1"/>
          <p:nvPr>
            <p:ph type="ctrTitle"/>
          </p:nvPr>
        </p:nvSpPr>
        <p:spPr>
          <a:xfrm>
            <a:off x="180811" y="108857"/>
            <a:ext cx="8821675" cy="5492770"/>
          </a:xfrm>
          <a:prstGeom prst="rect">
            <a:avLst/>
          </a:prstGeom>
          <a:solidFill>
            <a:srgbClr val="DF9677">
              <a:alpha val="69803"/>
            </a:srgbClr>
          </a:solidFill>
          <a:ln cap="flat" cmpd="sng" w="12700">
            <a:solidFill>
              <a:schemeClr val="accent1"/>
            </a:solidFill>
            <a:prstDash val="solid"/>
            <a:round/>
            <a:headEnd len="sm" w="sm" type="none"/>
            <a:tailEnd len="sm" w="sm" type="none"/>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chemeClr val="dk1"/>
              </a:buClr>
              <a:buSzPts val="900"/>
              <a:buFont typeface="Calibri"/>
              <a:buNone/>
            </a:pP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3200">
                <a:solidFill>
                  <a:schemeClr val="dk1"/>
                </a:solidFill>
                <a:latin typeface="Calibri"/>
                <a:ea typeface="Calibri"/>
                <a:cs typeface="Calibri"/>
                <a:sym typeface="Calibri"/>
              </a:rPr>
            </a:br>
            <a:br>
              <a:rPr b="1" lang="en-US" sz="2800">
                <a:solidFill>
                  <a:srgbClr val="000000"/>
                </a:solidFill>
                <a:latin typeface="Calibri"/>
                <a:ea typeface="Calibri"/>
                <a:cs typeface="Calibri"/>
                <a:sym typeface="Calibri"/>
              </a:rPr>
            </a:br>
            <a:r>
              <a:rPr lang="en-US" sz="1200">
                <a:solidFill>
                  <a:schemeClr val="dk1"/>
                </a:solidFill>
                <a:latin typeface="Calibri"/>
                <a:ea typeface="Calibri"/>
                <a:cs typeface="Calibri"/>
                <a:sym typeface="Calibri"/>
              </a:rPr>
              <a:t>Allison, E. (2002). "Spiritually motivated natural resource protection in eastern Bhutan." </a:t>
            </a:r>
            <a:r>
              <a:rPr lang="en-US" sz="1200" u="sng">
                <a:solidFill>
                  <a:schemeClr val="dk1"/>
                </a:solidFill>
                <a:latin typeface="Calibri"/>
                <a:ea typeface="Calibri"/>
                <a:cs typeface="Calibri"/>
                <a:sym typeface="Calibri"/>
              </a:rPr>
              <a:t>Society &amp; Natural Resources </a:t>
            </a:r>
            <a:r>
              <a:rPr b="1" lang="en-US" sz="1200" u="sng">
                <a:solidFill>
                  <a:schemeClr val="dk1"/>
                </a:solidFill>
                <a:latin typeface="Calibri"/>
                <a:ea typeface="Calibri"/>
                <a:cs typeface="Calibri"/>
                <a:sym typeface="Calibri"/>
              </a:rPr>
              <a:t>15(1): 41-64.</a:t>
            </a:r>
            <a:br>
              <a:rPr b="1"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Allison, E. (2017). "Spirits and Nature: The Intertwining of Sacred Cosmologies and Environmental Conservation in Bhutan." </a:t>
            </a:r>
            <a:r>
              <a:rPr lang="en-US" sz="1200" u="sng">
                <a:solidFill>
                  <a:schemeClr val="dk1"/>
                </a:solidFill>
                <a:latin typeface="Calibri"/>
                <a:ea typeface="Calibri"/>
                <a:cs typeface="Calibri"/>
                <a:sym typeface="Calibri"/>
              </a:rPr>
              <a:t>Journal for the Study of Religion, Nature &amp; Culture </a:t>
            </a:r>
            <a:r>
              <a:rPr b="1" lang="en-US" sz="1200" u="sng">
                <a:solidFill>
                  <a:schemeClr val="dk1"/>
                </a:solidFill>
                <a:latin typeface="Calibri"/>
                <a:ea typeface="Calibri"/>
                <a:cs typeface="Calibri"/>
                <a:sym typeface="Calibri"/>
              </a:rPr>
              <a:t>11(2): 197-226.</a:t>
            </a:r>
            <a:br>
              <a:rPr b="1"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Bala, A. and G. Gheverghese Joseph (2007). "Indigenous knowledge and western science: the possibility of dialogue." </a:t>
            </a:r>
            <a:r>
              <a:rPr lang="en-US" sz="1200" u="sng">
                <a:solidFill>
                  <a:schemeClr val="dk1"/>
                </a:solidFill>
                <a:latin typeface="Calibri"/>
                <a:ea typeface="Calibri"/>
                <a:cs typeface="Calibri"/>
                <a:sym typeface="Calibri"/>
              </a:rPr>
              <a:t>Race &amp; Class </a:t>
            </a:r>
            <a:r>
              <a:rPr b="1" lang="en-US" sz="1200" u="sng">
                <a:solidFill>
                  <a:schemeClr val="dk1"/>
                </a:solidFill>
                <a:latin typeface="Calibri"/>
                <a:ea typeface="Calibri"/>
                <a:cs typeface="Calibri"/>
                <a:sym typeface="Calibri"/>
              </a:rPr>
              <a:t>49(1): 39-61.</a:t>
            </a:r>
            <a:br>
              <a:rPr b="1"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Bauer, K. (2009). "On the politics and the possibilities of participatory mapping and GIS: using spatial technologies to study common property and land use change among pastoralists in Central Tibet." </a:t>
            </a:r>
            <a:r>
              <a:rPr lang="en-US" sz="1200" u="sng">
                <a:solidFill>
                  <a:schemeClr val="dk1"/>
                </a:solidFill>
                <a:latin typeface="Calibri"/>
                <a:ea typeface="Calibri"/>
                <a:cs typeface="Calibri"/>
                <a:sym typeface="Calibri"/>
              </a:rPr>
              <a:t>cultural geographies </a:t>
            </a:r>
            <a:r>
              <a:rPr b="1" lang="en-US" sz="1200" u="sng">
                <a:solidFill>
                  <a:schemeClr val="dk1"/>
                </a:solidFill>
                <a:latin typeface="Calibri"/>
                <a:ea typeface="Calibri"/>
                <a:cs typeface="Calibri"/>
                <a:sym typeface="Calibri"/>
              </a:rPr>
              <a:t>16(2): 229-252.</a:t>
            </a:r>
            <a:br>
              <a:rPr b="1"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Brockington, D. and R. Duffy (2010). "Capitalism and Conservation: The Production and Reproduction of Biodiversity Conservation." </a:t>
            </a:r>
            <a:r>
              <a:rPr lang="en-US" sz="1200" u="sng">
                <a:solidFill>
                  <a:schemeClr val="dk1"/>
                </a:solidFill>
                <a:latin typeface="Calibri"/>
                <a:ea typeface="Calibri"/>
                <a:cs typeface="Calibri"/>
                <a:sym typeface="Calibri"/>
              </a:rPr>
              <a:t>Antipode </a:t>
            </a:r>
            <a:r>
              <a:rPr b="1" lang="en-US" sz="1200" u="sng">
                <a:solidFill>
                  <a:schemeClr val="dk1"/>
                </a:solidFill>
                <a:latin typeface="Calibri"/>
                <a:ea typeface="Calibri"/>
                <a:cs typeface="Calibri"/>
                <a:sym typeface="Calibri"/>
              </a:rPr>
              <a:t>42(3): 469-484.</a:t>
            </a:r>
            <a:br>
              <a:rPr b="1"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Brockington, D. and J. Igoe (2006). "Eviction for conservation: a global overview." </a:t>
            </a:r>
            <a:r>
              <a:rPr lang="en-US" sz="1200" u="sng">
                <a:solidFill>
                  <a:schemeClr val="dk1"/>
                </a:solidFill>
                <a:latin typeface="Calibri"/>
                <a:ea typeface="Calibri"/>
                <a:cs typeface="Calibri"/>
                <a:sym typeface="Calibri"/>
              </a:rPr>
              <a:t>Conservation and society: 424-470.</a:t>
            </a:r>
            <a:br>
              <a:rPr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Campbell, L. M. and A. Vainio-Mattila (2003). "Participatory development and community-based conservation: Opportunities missed for lessons learned?" </a:t>
            </a:r>
            <a:r>
              <a:rPr lang="en-US" sz="1200" u="sng">
                <a:solidFill>
                  <a:schemeClr val="dk1"/>
                </a:solidFill>
                <a:latin typeface="Calibri"/>
                <a:ea typeface="Calibri"/>
                <a:cs typeface="Calibri"/>
                <a:sym typeface="Calibri"/>
              </a:rPr>
              <a:t>Human Ecology </a:t>
            </a:r>
            <a:r>
              <a:rPr b="1" lang="en-US" sz="1200" u="sng">
                <a:solidFill>
                  <a:schemeClr val="dk1"/>
                </a:solidFill>
                <a:latin typeface="Calibri"/>
                <a:ea typeface="Calibri"/>
                <a:cs typeface="Calibri"/>
                <a:sym typeface="Calibri"/>
              </a:rPr>
              <a:t>31(3): 417-437.</a:t>
            </a:r>
            <a:br>
              <a:rPr b="1"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Crampton, J. W. (2001). "Maps as social constructions: power, communication and visualization." </a:t>
            </a:r>
            <a:r>
              <a:rPr lang="en-US" sz="1200" u="sng">
                <a:solidFill>
                  <a:schemeClr val="dk1"/>
                </a:solidFill>
                <a:latin typeface="Calibri"/>
                <a:ea typeface="Calibri"/>
                <a:cs typeface="Calibri"/>
                <a:sym typeface="Calibri"/>
              </a:rPr>
              <a:t>Progress in human Geography </a:t>
            </a:r>
            <a:r>
              <a:rPr b="1" lang="en-US" sz="1200" u="sng">
                <a:solidFill>
                  <a:schemeClr val="dk1"/>
                </a:solidFill>
                <a:latin typeface="Calibri"/>
                <a:ea typeface="Calibri"/>
                <a:cs typeface="Calibri"/>
                <a:sym typeface="Calibri"/>
              </a:rPr>
              <a:t>25(2): 235-252.</a:t>
            </a:r>
            <a:br>
              <a:rPr b="1"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Crampton, J. W. (2009). "Cartography: performative, participatory, political." </a:t>
            </a:r>
            <a:r>
              <a:rPr lang="en-US" sz="1200" u="sng">
                <a:solidFill>
                  <a:schemeClr val="dk1"/>
                </a:solidFill>
                <a:latin typeface="Calibri"/>
                <a:ea typeface="Calibri"/>
                <a:cs typeface="Calibri"/>
                <a:sym typeface="Calibri"/>
              </a:rPr>
              <a:t>Progress in human geography </a:t>
            </a:r>
            <a:r>
              <a:rPr b="1" lang="en-US" sz="1200" u="sng">
                <a:solidFill>
                  <a:schemeClr val="dk1"/>
                </a:solidFill>
                <a:latin typeface="Calibri"/>
                <a:ea typeface="Calibri"/>
                <a:cs typeface="Calibri"/>
                <a:sym typeface="Calibri"/>
              </a:rPr>
              <a:t>33(6): 840-848.</a:t>
            </a:r>
            <a:br>
              <a:rPr b="1"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de Castro, E. V. (2011). "Zeno and the art of anthropology: Of lies, beliefs, paradoxes, and other truths." </a:t>
            </a:r>
            <a:r>
              <a:rPr lang="en-US" sz="1200" u="sng">
                <a:solidFill>
                  <a:schemeClr val="dk1"/>
                </a:solidFill>
                <a:latin typeface="Calibri"/>
                <a:ea typeface="Calibri"/>
                <a:cs typeface="Calibri"/>
                <a:sym typeface="Calibri"/>
              </a:rPr>
              <a:t>Common Knowledge </a:t>
            </a:r>
            <a:r>
              <a:rPr b="1" lang="en-US" sz="1200" u="sng">
                <a:solidFill>
                  <a:schemeClr val="dk1"/>
                </a:solidFill>
                <a:latin typeface="Calibri"/>
                <a:ea typeface="Calibri"/>
                <a:cs typeface="Calibri"/>
                <a:sym typeface="Calibri"/>
              </a:rPr>
              <a:t>17(1): 128-145.</a:t>
            </a:r>
            <a:br>
              <a:rPr b="1"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Dove, M. R. (2006). "Indigenous people and environmental politics." </a:t>
            </a:r>
            <a:r>
              <a:rPr lang="en-US" sz="1200" u="sng">
                <a:solidFill>
                  <a:schemeClr val="dk1"/>
                </a:solidFill>
                <a:latin typeface="Calibri"/>
                <a:ea typeface="Calibri"/>
                <a:cs typeface="Calibri"/>
                <a:sym typeface="Calibri"/>
              </a:rPr>
              <a:t>Annu. Rev. Anthropol. </a:t>
            </a:r>
            <a:r>
              <a:rPr b="1" lang="en-US" sz="1200" u="sng">
                <a:solidFill>
                  <a:schemeClr val="dk1"/>
                </a:solidFill>
                <a:latin typeface="Calibri"/>
                <a:ea typeface="Calibri"/>
                <a:cs typeface="Calibri"/>
                <a:sym typeface="Calibri"/>
              </a:rPr>
              <a:t>35: 191-208.</a:t>
            </a:r>
            <a:br>
              <a:rPr b="1"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Elwood, S. (2006). "Critical issues in participatory GIS: Deconstructions, reconstructions, and new research directions." </a:t>
            </a:r>
            <a:r>
              <a:rPr lang="en-US" sz="1200" u="sng">
                <a:solidFill>
                  <a:schemeClr val="dk1"/>
                </a:solidFill>
                <a:latin typeface="Calibri"/>
                <a:ea typeface="Calibri"/>
                <a:cs typeface="Calibri"/>
                <a:sym typeface="Calibri"/>
              </a:rPr>
              <a:t>Transactions in GIS </a:t>
            </a:r>
            <a:r>
              <a:rPr b="1" lang="en-US" sz="1200" u="sng">
                <a:solidFill>
                  <a:schemeClr val="dk1"/>
                </a:solidFill>
                <a:latin typeface="Calibri"/>
                <a:ea typeface="Calibri"/>
                <a:cs typeface="Calibri"/>
                <a:sym typeface="Calibri"/>
              </a:rPr>
              <a:t>10(5): 693-708.</a:t>
            </a:r>
            <a:br>
              <a:rPr b="1"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Ezzy, D. (2004). "Geographical Ontology: Levinas, Sacred Landscapes and Cities." </a:t>
            </a:r>
            <a:r>
              <a:rPr lang="en-US" sz="1200" u="sng">
                <a:solidFill>
                  <a:schemeClr val="dk1"/>
                </a:solidFill>
                <a:latin typeface="Calibri"/>
                <a:ea typeface="Calibri"/>
                <a:cs typeface="Calibri"/>
                <a:sym typeface="Calibri"/>
              </a:rPr>
              <a:t>Pomegranate </a:t>
            </a:r>
            <a:r>
              <a:rPr b="1" lang="en-US" sz="1200" u="sng">
                <a:solidFill>
                  <a:schemeClr val="dk1"/>
                </a:solidFill>
                <a:latin typeface="Calibri"/>
                <a:ea typeface="Calibri"/>
                <a:cs typeface="Calibri"/>
                <a:sym typeface="Calibri"/>
              </a:rPr>
              <a:t>6(1).</a:t>
            </a:r>
            <a:br>
              <a:rPr b="1"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Fletcher, R. (2010). "Neoliberal Environmentality: Towards a Poststructuralist Political Ecology of the Conservation Debate." </a:t>
            </a:r>
            <a:r>
              <a:rPr lang="en-US" sz="1200" u="sng">
                <a:solidFill>
                  <a:schemeClr val="dk1"/>
                </a:solidFill>
                <a:latin typeface="Calibri"/>
                <a:ea typeface="Calibri"/>
                <a:cs typeface="Calibri"/>
                <a:sym typeface="Calibri"/>
              </a:rPr>
              <a:t>Conservation &amp; Society </a:t>
            </a:r>
            <a:r>
              <a:rPr b="1" lang="en-US" sz="1200" u="sng">
                <a:solidFill>
                  <a:schemeClr val="dk1"/>
                </a:solidFill>
                <a:latin typeface="Calibri"/>
                <a:ea typeface="Calibri"/>
                <a:cs typeface="Calibri"/>
                <a:sym typeface="Calibri"/>
              </a:rPr>
              <a:t>8(3): 171-181.</a:t>
            </a:r>
            <a:br>
              <a:rPr b="1"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Gadgil, M., F. Berkes and C. Folke (1993). "Indigenous knowledge for biodiversity conservation." </a:t>
            </a:r>
            <a:r>
              <a:rPr lang="en-US" sz="1200" u="sng">
                <a:solidFill>
                  <a:schemeClr val="dk1"/>
                </a:solidFill>
                <a:latin typeface="Calibri"/>
                <a:ea typeface="Calibri"/>
                <a:cs typeface="Calibri"/>
                <a:sym typeface="Calibri"/>
              </a:rPr>
              <a:t>Ambio: 151-156.</a:t>
            </a:r>
            <a:br>
              <a:rPr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Goldman, M. (2007). "Tracking wildebeest, locating knowledge: Maasai and conservation biology understandings of wildebeest behavior in Northern Tanzania." </a:t>
            </a:r>
            <a:r>
              <a:rPr lang="en-US" sz="1200" u="sng">
                <a:solidFill>
                  <a:schemeClr val="dk1"/>
                </a:solidFill>
                <a:latin typeface="Calibri"/>
                <a:ea typeface="Calibri"/>
                <a:cs typeface="Calibri"/>
                <a:sym typeface="Calibri"/>
              </a:rPr>
              <a:t>Environment and Planning D: Society and space </a:t>
            </a:r>
            <a:r>
              <a:rPr b="1" lang="en-US" sz="1200" u="sng">
                <a:solidFill>
                  <a:schemeClr val="dk1"/>
                </a:solidFill>
                <a:latin typeface="Calibri"/>
                <a:ea typeface="Calibri"/>
                <a:cs typeface="Calibri"/>
                <a:sym typeface="Calibri"/>
              </a:rPr>
              <a:t>25(2): 307-331.</a:t>
            </a:r>
            <a:br>
              <a:rPr b="1"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Goldman, M. J., P. Nadasdy and M. D. Turner (2011). </a:t>
            </a:r>
            <a:r>
              <a:rPr lang="en-US" sz="1200" u="sng">
                <a:solidFill>
                  <a:schemeClr val="dk1"/>
                </a:solidFill>
                <a:latin typeface="Calibri"/>
                <a:ea typeface="Calibri"/>
                <a:cs typeface="Calibri"/>
                <a:sym typeface="Calibri"/>
              </a:rPr>
              <a:t>Knowing nature: Conversations at the intersection of political ecology and science studies, University of Chicago Press.</a:t>
            </a:r>
            <a:br>
              <a:rPr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Gururani, S. (1995). "“The Forests Are Forever!” The Politics of Conservation and Use in Central Himalayas, India." </a:t>
            </a:r>
            <a:r>
              <a:rPr lang="en-US" sz="1200" u="sng">
                <a:solidFill>
                  <a:schemeClr val="dk1"/>
                </a:solidFill>
                <a:latin typeface="Calibri"/>
                <a:ea typeface="Calibri"/>
                <a:cs typeface="Calibri"/>
                <a:sym typeface="Calibri"/>
              </a:rPr>
              <a:t>Culture &amp; Agriculture </a:t>
            </a:r>
            <a:r>
              <a:rPr b="1" lang="en-US" sz="1200" u="sng">
                <a:solidFill>
                  <a:schemeClr val="dk1"/>
                </a:solidFill>
                <a:latin typeface="Calibri"/>
                <a:ea typeface="Calibri"/>
                <a:cs typeface="Calibri"/>
                <a:sym typeface="Calibri"/>
              </a:rPr>
              <a:t>16(53): 13-18.</a:t>
            </a:r>
            <a:br>
              <a:rPr b="1"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Haraway, D. (1988). "Situated knowledges: The science question in feminism and the privilege of partial perspective." </a:t>
            </a:r>
            <a:r>
              <a:rPr lang="en-US" sz="1200" u="sng">
                <a:solidFill>
                  <a:schemeClr val="dk1"/>
                </a:solidFill>
                <a:latin typeface="Calibri"/>
                <a:ea typeface="Calibri"/>
                <a:cs typeface="Calibri"/>
                <a:sym typeface="Calibri"/>
              </a:rPr>
              <a:t>Feminist studies </a:t>
            </a:r>
            <a:r>
              <a:rPr b="1" lang="en-US" sz="1200" u="sng">
                <a:solidFill>
                  <a:schemeClr val="dk1"/>
                </a:solidFill>
                <a:latin typeface="Calibri"/>
                <a:ea typeface="Calibri"/>
                <a:cs typeface="Calibri"/>
                <a:sym typeface="Calibri"/>
              </a:rPr>
              <a:t>14(3): 575-599.</a:t>
            </a:r>
            <a:br>
              <a:rPr b="1"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Hazen, H. D. and L. Harris (2006). </a:t>
            </a:r>
            <a:r>
              <a:rPr lang="en-US" sz="1200" u="sng">
                <a:solidFill>
                  <a:schemeClr val="dk1"/>
                </a:solidFill>
                <a:latin typeface="Calibri"/>
                <a:ea typeface="Calibri"/>
                <a:cs typeface="Calibri"/>
                <a:sym typeface="Calibri"/>
              </a:rPr>
              <a:t>Power of maps:(Counter) mapping for conservation, University of British Columbia.</a:t>
            </a:r>
            <a:br>
              <a:rPr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Heywood, P. (2012). "Anthropology and What There Is: Reflections on 'Ontology'." </a:t>
            </a:r>
            <a:r>
              <a:rPr lang="en-US" sz="1200" u="sng">
                <a:solidFill>
                  <a:schemeClr val="dk1"/>
                </a:solidFill>
                <a:latin typeface="Calibri"/>
                <a:ea typeface="Calibri"/>
                <a:cs typeface="Calibri"/>
                <a:sym typeface="Calibri"/>
              </a:rPr>
              <a:t>The Cambridge Journal of Anthropology </a:t>
            </a:r>
            <a:r>
              <a:rPr b="1" lang="en-US" sz="1200" u="sng">
                <a:solidFill>
                  <a:schemeClr val="dk1"/>
                </a:solidFill>
                <a:latin typeface="Calibri"/>
                <a:ea typeface="Calibri"/>
                <a:cs typeface="Calibri"/>
                <a:sym typeface="Calibri"/>
              </a:rPr>
              <a:t>30(1): 143-151.</a:t>
            </a:r>
            <a:br>
              <a:rPr b="1"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Huber, T. (2015). Source of Life: Revitalization Rites and Bon Shamans in Bhutan and the Eastern Himalayas, Humboldt University of Berlin.</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Humphrey, C. (1995). "Chiefly and shamanist landscapes in Mongolia." </a:t>
            </a:r>
            <a:r>
              <a:rPr lang="en-US" sz="1200" u="sng">
                <a:solidFill>
                  <a:schemeClr val="dk1"/>
                </a:solidFill>
                <a:latin typeface="Calibri"/>
                <a:ea typeface="Calibri"/>
                <a:cs typeface="Calibri"/>
                <a:sym typeface="Calibri"/>
              </a:rPr>
              <a:t>The anthropology of landscape: perspectives on place and space: 135-162.</a:t>
            </a:r>
            <a:br>
              <a:rPr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1</a:t>
            </a:r>
            <a:endParaRPr i="1" sz="1400">
              <a:solidFill>
                <a:schemeClr val="dk1"/>
              </a:solidFill>
            </a:endParaRPr>
          </a:p>
        </p:txBody>
      </p:sp>
      <p:pic>
        <p:nvPicPr>
          <p:cNvPr descr="RSPN_Bhutan_LOGO.png" id="625" name="Google Shape;625;p60"/>
          <p:cNvPicPr preferRelativeResize="0"/>
          <p:nvPr/>
        </p:nvPicPr>
        <p:blipFill rotWithShape="1">
          <a:blip r:embed="rId4">
            <a:alphaModFix/>
          </a:blip>
          <a:srcRect b="0" l="0" r="0" t="0"/>
          <a:stretch/>
        </p:blipFill>
        <p:spPr>
          <a:xfrm>
            <a:off x="180811" y="5787873"/>
            <a:ext cx="986138" cy="930385"/>
          </a:xfrm>
          <a:prstGeom prst="rect">
            <a:avLst/>
          </a:prstGeom>
          <a:noFill/>
          <a:ln>
            <a:noFill/>
          </a:ln>
        </p:spPr>
      </p:pic>
      <p:pic>
        <p:nvPicPr>
          <p:cNvPr descr="NGLogo560x430-cb1343821768.png" id="626" name="Google Shape;626;p60"/>
          <p:cNvPicPr preferRelativeResize="0"/>
          <p:nvPr/>
        </p:nvPicPr>
        <p:blipFill rotWithShape="1">
          <a:blip r:embed="rId5">
            <a:alphaModFix/>
          </a:blip>
          <a:srcRect b="0" l="0" r="0" t="0"/>
          <a:stretch/>
        </p:blipFill>
        <p:spPr>
          <a:xfrm>
            <a:off x="7748105" y="5676281"/>
            <a:ext cx="1349129" cy="1038902"/>
          </a:xfrm>
          <a:prstGeom prst="rect">
            <a:avLst/>
          </a:prstGeom>
          <a:noFill/>
          <a:ln>
            <a:noFill/>
          </a:ln>
        </p:spPr>
      </p:pic>
      <p:pic>
        <p:nvPicPr>
          <p:cNvPr descr="10402489_500848226681723_2202948435879801317_n.jpg" id="627" name="Google Shape;627;p60"/>
          <p:cNvPicPr preferRelativeResize="0"/>
          <p:nvPr/>
        </p:nvPicPr>
        <p:blipFill rotWithShape="1">
          <a:blip r:embed="rId6">
            <a:alphaModFix/>
          </a:blip>
          <a:srcRect b="0" l="0" r="0" t="0"/>
          <a:stretch/>
        </p:blipFill>
        <p:spPr>
          <a:xfrm>
            <a:off x="6513873" y="5673206"/>
            <a:ext cx="1041977" cy="1041977"/>
          </a:xfrm>
          <a:prstGeom prst="rect">
            <a:avLst/>
          </a:prstGeom>
          <a:noFill/>
          <a:ln>
            <a:noFill/>
          </a:ln>
        </p:spPr>
      </p:pic>
      <p:pic>
        <p:nvPicPr>
          <p:cNvPr id="628" name="Google Shape;628;p60"/>
          <p:cNvPicPr preferRelativeResize="0"/>
          <p:nvPr/>
        </p:nvPicPr>
        <p:blipFill rotWithShape="1">
          <a:blip r:embed="rId7">
            <a:alphaModFix/>
          </a:blip>
          <a:srcRect b="0" l="0" r="0" t="0"/>
          <a:stretch/>
        </p:blipFill>
        <p:spPr>
          <a:xfrm>
            <a:off x="2822380" y="5912948"/>
            <a:ext cx="3499239" cy="775281"/>
          </a:xfrm>
          <a:prstGeom prst="rect">
            <a:avLst/>
          </a:prstGeom>
          <a:noFill/>
          <a:ln>
            <a:noFill/>
          </a:ln>
        </p:spPr>
      </p:pic>
      <p:pic>
        <p:nvPicPr>
          <p:cNvPr id="629" name="Google Shape;629;p60"/>
          <p:cNvPicPr preferRelativeResize="0"/>
          <p:nvPr/>
        </p:nvPicPr>
        <p:blipFill rotWithShape="1">
          <a:blip r:embed="rId8">
            <a:alphaModFix/>
          </a:blip>
          <a:srcRect b="0" l="0" r="0" t="0"/>
          <a:stretch/>
        </p:blipFill>
        <p:spPr>
          <a:xfrm>
            <a:off x="1383216" y="5471349"/>
            <a:ext cx="1246909" cy="1246909"/>
          </a:xfrm>
          <a:prstGeom prst="rect">
            <a:avLst/>
          </a:prstGeom>
          <a:noFill/>
          <a:ln>
            <a:noFill/>
          </a:ln>
        </p:spPr>
      </p:pic>
      <p:sp>
        <p:nvSpPr>
          <p:cNvPr id="630" name="Google Shape;630;p60"/>
          <p:cNvSpPr txBox="1"/>
          <p:nvPr/>
        </p:nvSpPr>
        <p:spPr>
          <a:xfrm>
            <a:off x="291692" y="175161"/>
            <a:ext cx="6871153" cy="512618"/>
          </a:xfrm>
          <a:prstGeom prst="rect">
            <a:avLst/>
          </a:prstGeom>
          <a:noFill/>
          <a:ln>
            <a:noFill/>
          </a:ln>
        </p:spPr>
        <p:txBody>
          <a:bodyPr anchorCtr="0" anchor="t" bIns="45700" lIns="91425" spcFirstLastPara="1" rIns="91425" wrap="square" tIns="45700">
            <a:noAutofit/>
          </a:bodyPr>
          <a:lstStyle/>
          <a:p>
            <a:pPr indent="0" lvl="0" marL="0" marR="0" rtl="0" algn="l">
              <a:lnSpc>
                <a:spcPct val="85000"/>
              </a:lnSpc>
              <a:spcBef>
                <a:spcPts val="0"/>
              </a:spcBef>
              <a:spcAft>
                <a:spcPts val="0"/>
              </a:spcAft>
              <a:buClr>
                <a:schemeClr val="dk1"/>
              </a:buClr>
              <a:buSzPts val="2800"/>
              <a:buFont typeface="Calibri"/>
              <a:buNone/>
            </a:pPr>
            <a:r>
              <a:rPr b="1" lang="en-US" sz="2800">
                <a:solidFill>
                  <a:schemeClr val="dk1"/>
                </a:solidFill>
                <a:latin typeface="Calibri"/>
                <a:ea typeface="Calibri"/>
                <a:cs typeface="Calibri"/>
                <a:sym typeface="Calibri"/>
              </a:rPr>
              <a:t>References Cited…</a:t>
            </a:r>
            <a:br>
              <a:rPr b="1" lang="en-US" sz="2400">
                <a:solidFill>
                  <a:schemeClr val="dk1"/>
                </a:solidFill>
                <a:latin typeface="Calibri"/>
                <a:ea typeface="Calibri"/>
                <a:cs typeface="Calibri"/>
                <a:sym typeface="Calibri"/>
              </a:rPr>
            </a:br>
            <a:endParaRPr b="1" sz="2400">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5" name="Shape 635"/>
        <p:cNvGrpSpPr/>
        <p:nvPr/>
      </p:nvGrpSpPr>
      <p:grpSpPr>
        <a:xfrm>
          <a:off x="0" y="0"/>
          <a:ext cx="0" cy="0"/>
          <a:chOff x="0" y="0"/>
          <a:chExt cx="0" cy="0"/>
        </a:xfrm>
      </p:grpSpPr>
      <p:pic>
        <p:nvPicPr>
          <p:cNvPr id="636" name="Google Shape;636;p61"/>
          <p:cNvPicPr preferRelativeResize="0"/>
          <p:nvPr/>
        </p:nvPicPr>
        <p:blipFill rotWithShape="1">
          <a:blip r:embed="rId3">
            <a:alphaModFix/>
          </a:blip>
          <a:srcRect b="0" l="0" r="0" t="0"/>
          <a:stretch/>
        </p:blipFill>
        <p:spPr>
          <a:xfrm>
            <a:off x="0" y="0"/>
            <a:ext cx="9144000" cy="6345382"/>
          </a:xfrm>
          <a:prstGeom prst="rect">
            <a:avLst/>
          </a:prstGeom>
          <a:noFill/>
          <a:ln>
            <a:noFill/>
          </a:ln>
        </p:spPr>
      </p:pic>
      <p:sp>
        <p:nvSpPr>
          <p:cNvPr id="637" name="Google Shape;637;p61"/>
          <p:cNvSpPr txBox="1"/>
          <p:nvPr>
            <p:ph type="ctrTitle"/>
          </p:nvPr>
        </p:nvSpPr>
        <p:spPr>
          <a:xfrm>
            <a:off x="180811" y="108857"/>
            <a:ext cx="8821675" cy="5492770"/>
          </a:xfrm>
          <a:prstGeom prst="rect">
            <a:avLst/>
          </a:prstGeom>
          <a:solidFill>
            <a:srgbClr val="DF9677">
              <a:alpha val="69803"/>
            </a:srgbClr>
          </a:solidFill>
          <a:ln cap="flat" cmpd="sng" w="12700">
            <a:solidFill>
              <a:schemeClr val="accent1"/>
            </a:solidFill>
            <a:prstDash val="solid"/>
            <a:round/>
            <a:headEnd len="sm" w="sm" type="none"/>
            <a:tailEnd len="sm" w="sm" type="none"/>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chemeClr val="dk1"/>
              </a:buClr>
              <a:buSzPts val="900"/>
              <a:buFont typeface="Calibri"/>
              <a:buNone/>
            </a:pP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900">
                <a:solidFill>
                  <a:schemeClr val="dk1"/>
                </a:solidFill>
                <a:latin typeface="Calibri"/>
                <a:ea typeface="Calibri"/>
                <a:cs typeface="Calibri"/>
                <a:sym typeface="Calibri"/>
              </a:rPr>
            </a:br>
            <a:br>
              <a:rPr lang="en-US" sz="1000">
                <a:solidFill>
                  <a:schemeClr val="dk1"/>
                </a:solidFill>
                <a:latin typeface="Calibri"/>
                <a:ea typeface="Calibri"/>
                <a:cs typeface="Calibri"/>
                <a:sym typeface="Calibri"/>
              </a:rPr>
            </a:br>
            <a:br>
              <a:rPr lang="en-US" sz="1000">
                <a:solidFill>
                  <a:schemeClr val="dk1"/>
                </a:solidFill>
                <a:latin typeface="Calibri"/>
                <a:ea typeface="Calibri"/>
                <a:cs typeface="Calibri"/>
                <a:sym typeface="Calibri"/>
              </a:rPr>
            </a:br>
            <a:br>
              <a:rPr lang="en-US" sz="2800">
                <a:solidFill>
                  <a:schemeClr val="dk1"/>
                </a:solidFill>
                <a:latin typeface="Calibri"/>
                <a:ea typeface="Calibri"/>
                <a:cs typeface="Calibri"/>
                <a:sym typeface="Calibri"/>
              </a:rPr>
            </a:br>
            <a:br>
              <a:rPr lang="en-US" sz="3200">
                <a:solidFill>
                  <a:schemeClr val="dk1"/>
                </a:solidFill>
                <a:latin typeface="Calibri"/>
                <a:ea typeface="Calibri"/>
                <a:cs typeface="Calibri"/>
                <a:sym typeface="Calibri"/>
              </a:rPr>
            </a:br>
            <a:br>
              <a:rPr lang="en-US" sz="3200">
                <a:solidFill>
                  <a:schemeClr val="dk1"/>
                </a:solidFill>
                <a:latin typeface="Calibri"/>
                <a:ea typeface="Calibri"/>
                <a:cs typeface="Calibri"/>
                <a:sym typeface="Calibri"/>
              </a:rPr>
            </a:br>
            <a:br>
              <a:rPr lang="en-US" sz="3200">
                <a:solidFill>
                  <a:schemeClr val="dk1"/>
                </a:solidFill>
                <a:latin typeface="Calibri"/>
                <a:ea typeface="Calibri"/>
                <a:cs typeface="Calibri"/>
                <a:sym typeface="Calibri"/>
              </a:rPr>
            </a:br>
            <a:br>
              <a:rPr lang="en-US" sz="3200">
                <a:solidFill>
                  <a:schemeClr val="dk1"/>
                </a:solidFill>
                <a:latin typeface="Calibri"/>
                <a:ea typeface="Calibri"/>
                <a:cs typeface="Calibri"/>
                <a:sym typeface="Calibri"/>
              </a:rPr>
            </a:br>
            <a:br>
              <a:rPr lang="en-US" sz="3200">
                <a:solidFill>
                  <a:schemeClr val="dk1"/>
                </a:solidFill>
                <a:latin typeface="Calibri"/>
                <a:ea typeface="Calibri"/>
                <a:cs typeface="Calibri"/>
                <a:sym typeface="Calibri"/>
              </a:rPr>
            </a:br>
            <a:br>
              <a:rPr lang="en-US" sz="3200">
                <a:solidFill>
                  <a:schemeClr val="dk1"/>
                </a:solidFill>
                <a:latin typeface="Calibri"/>
                <a:ea typeface="Calibri"/>
                <a:cs typeface="Calibri"/>
                <a:sym typeface="Calibri"/>
              </a:rPr>
            </a:br>
            <a:br>
              <a:rPr lang="en-US" sz="3200">
                <a:solidFill>
                  <a:schemeClr val="dk1"/>
                </a:solidFill>
                <a:latin typeface="Calibri"/>
                <a:ea typeface="Calibri"/>
                <a:cs typeface="Calibri"/>
                <a:sym typeface="Calibri"/>
              </a:rPr>
            </a:br>
            <a:br>
              <a:rPr lang="en-US" sz="3200">
                <a:solidFill>
                  <a:schemeClr val="dk1"/>
                </a:solidFill>
                <a:latin typeface="Calibri"/>
                <a:ea typeface="Calibri"/>
                <a:cs typeface="Calibri"/>
                <a:sym typeface="Calibri"/>
              </a:rPr>
            </a:br>
            <a:br>
              <a:rPr lang="en-US" sz="3200">
                <a:solidFill>
                  <a:schemeClr val="dk1"/>
                </a:solidFill>
                <a:latin typeface="Calibri"/>
                <a:ea typeface="Calibri"/>
                <a:cs typeface="Calibri"/>
                <a:sym typeface="Calibri"/>
              </a:rPr>
            </a:br>
            <a:br>
              <a:rPr lang="en-US" sz="3200">
                <a:solidFill>
                  <a:schemeClr val="dk1"/>
                </a:solidFill>
                <a:latin typeface="Calibri"/>
                <a:ea typeface="Calibri"/>
                <a:cs typeface="Calibri"/>
                <a:sym typeface="Calibri"/>
              </a:rPr>
            </a:br>
            <a:br>
              <a:rPr b="1" lang="en-US" sz="2800">
                <a:solidFill>
                  <a:srgbClr val="000000"/>
                </a:solidFill>
                <a:latin typeface="Calibri"/>
                <a:ea typeface="Calibri"/>
                <a:cs typeface="Calibri"/>
                <a:sym typeface="Calibri"/>
              </a:rPr>
            </a:br>
            <a:br>
              <a:rPr b="1" lang="en-US" sz="2800">
                <a:solidFill>
                  <a:srgbClr val="000000"/>
                </a:solidFill>
                <a:latin typeface="Calibri"/>
                <a:ea typeface="Calibri"/>
                <a:cs typeface="Calibri"/>
                <a:sym typeface="Calibri"/>
              </a:rPr>
            </a:br>
            <a:r>
              <a:rPr lang="en-US" sz="1200">
                <a:solidFill>
                  <a:schemeClr val="dk1"/>
                </a:solidFill>
                <a:latin typeface="Calibri"/>
                <a:ea typeface="Calibri"/>
                <a:cs typeface="Calibri"/>
                <a:sym typeface="Calibri"/>
              </a:rPr>
              <a:t>Jianchu, X. (2006). "The political, social, and ecological transformation of a landscape: the case of rubber in Xishuangbanna, China." </a:t>
            </a:r>
            <a:r>
              <a:rPr lang="en-US" sz="1200" u="sng">
                <a:solidFill>
                  <a:schemeClr val="dk1"/>
                </a:solidFill>
                <a:latin typeface="Calibri"/>
                <a:ea typeface="Calibri"/>
                <a:cs typeface="Calibri"/>
                <a:sym typeface="Calibri"/>
              </a:rPr>
              <a:t>Mountain Research and Development </a:t>
            </a:r>
            <a:r>
              <a:rPr b="1" lang="en-US" sz="1200" u="sng">
                <a:solidFill>
                  <a:schemeClr val="dk1"/>
                </a:solidFill>
                <a:latin typeface="Calibri"/>
                <a:ea typeface="Calibri"/>
                <a:cs typeface="Calibri"/>
                <a:sym typeface="Calibri"/>
              </a:rPr>
              <a:t>26(3): 254-262.</a:t>
            </a:r>
            <a:br>
              <a:rPr b="1"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Johnson, L. M. (2000). "“A Place That's Good,” Gitksan Landscape Perception and Ethnoecology." </a:t>
            </a:r>
            <a:r>
              <a:rPr lang="en-US" sz="1200" u="sng">
                <a:solidFill>
                  <a:schemeClr val="dk1"/>
                </a:solidFill>
                <a:latin typeface="Calibri"/>
                <a:ea typeface="Calibri"/>
                <a:cs typeface="Calibri"/>
                <a:sym typeface="Calibri"/>
              </a:rPr>
              <a:t>Human Ecology </a:t>
            </a:r>
            <a:r>
              <a:rPr b="1" lang="en-US" sz="1200" u="sng">
                <a:solidFill>
                  <a:schemeClr val="dk1"/>
                </a:solidFill>
                <a:latin typeface="Calibri"/>
                <a:ea typeface="Calibri"/>
                <a:cs typeface="Calibri"/>
                <a:sym typeface="Calibri"/>
              </a:rPr>
              <a:t>28(2): 301-325.</a:t>
            </a:r>
            <a:br>
              <a:rPr b="1"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Kuyakanon, R. and D. Gyeltshen (2017). "Propitiating the Tsen, Sealing the Mountain: Community Mountain-closure Ritual and Practice in Eastern Bhutan." </a:t>
            </a:r>
            <a:r>
              <a:rPr lang="en-US" sz="1200" u="sng">
                <a:solidFill>
                  <a:schemeClr val="dk1"/>
                </a:solidFill>
                <a:latin typeface="Calibri"/>
                <a:ea typeface="Calibri"/>
                <a:cs typeface="Calibri"/>
                <a:sym typeface="Calibri"/>
              </a:rPr>
              <a:t>HIMALAYA, the Journal of the Association for Nepal and Himalayan Studies </a:t>
            </a:r>
            <a:r>
              <a:rPr b="1" lang="en-US" sz="1200" u="sng">
                <a:solidFill>
                  <a:schemeClr val="dk1"/>
                </a:solidFill>
                <a:latin typeface="Calibri"/>
                <a:ea typeface="Calibri"/>
                <a:cs typeface="Calibri"/>
                <a:sym typeface="Calibri"/>
              </a:rPr>
              <a:t>37(1): 7.</a:t>
            </a:r>
            <a:br>
              <a:rPr b="1"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Latour, B. (1996). "On actor-network theory: A few clarifications." </a:t>
            </a:r>
            <a:r>
              <a:rPr lang="en-US" sz="1200" u="sng">
                <a:solidFill>
                  <a:schemeClr val="dk1"/>
                </a:solidFill>
                <a:latin typeface="Calibri"/>
                <a:ea typeface="Calibri"/>
                <a:cs typeface="Calibri"/>
                <a:sym typeface="Calibri"/>
              </a:rPr>
              <a:t>Soziale welt: 369-381.</a:t>
            </a:r>
            <a:br>
              <a:rPr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Maginnis, S., W. Jackson and N. Dudley (2004). "Conservation landscapes. Whose landscapes? Whose trade-offs." </a:t>
            </a:r>
            <a:r>
              <a:rPr lang="en-US" sz="1200" u="sng">
                <a:solidFill>
                  <a:schemeClr val="dk1"/>
                </a:solidFill>
                <a:latin typeface="Calibri"/>
                <a:ea typeface="Calibri"/>
                <a:cs typeface="Calibri"/>
                <a:sym typeface="Calibri"/>
              </a:rPr>
              <a:t>Getting Biodiversity Projects to Work: Towards more effective conservation and development: 321-339.</a:t>
            </a:r>
            <a:br>
              <a:rPr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Sillitoe, P. (1998). "The development of indigenous knowledge: a new applied anthropology." </a:t>
            </a:r>
            <a:r>
              <a:rPr lang="en-US" sz="1200" u="sng">
                <a:solidFill>
                  <a:schemeClr val="dk1"/>
                </a:solidFill>
                <a:latin typeface="Calibri"/>
                <a:ea typeface="Calibri"/>
                <a:cs typeface="Calibri"/>
                <a:sym typeface="Calibri"/>
              </a:rPr>
              <a:t>Current anthropology </a:t>
            </a:r>
            <a:r>
              <a:rPr b="1" lang="en-US" sz="1200" u="sng">
                <a:solidFill>
                  <a:schemeClr val="dk1"/>
                </a:solidFill>
                <a:latin typeface="Calibri"/>
                <a:ea typeface="Calibri"/>
                <a:cs typeface="Calibri"/>
                <a:sym typeface="Calibri"/>
              </a:rPr>
              <a:t>39(2): 223-252.</a:t>
            </a:r>
            <a:br>
              <a:rPr b="1"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Runk, J. V., G. O. Negría, L. P. Conquista, G. M. Peña, F. P. Cheucarama and Y. C. Chiripua (2010). "Landscapes, legibility, and conservation planning: multiple representations of forest use in Panama." </a:t>
            </a:r>
            <a:r>
              <a:rPr lang="en-US" sz="1200" u="sng">
                <a:solidFill>
                  <a:schemeClr val="dk1"/>
                </a:solidFill>
                <a:latin typeface="Calibri"/>
                <a:ea typeface="Calibri"/>
                <a:cs typeface="Calibri"/>
                <a:sym typeface="Calibri"/>
              </a:rPr>
              <a:t>Conservation Letters </a:t>
            </a:r>
            <a:r>
              <a:rPr b="1" lang="en-US" sz="1200" u="sng">
                <a:solidFill>
                  <a:schemeClr val="dk1"/>
                </a:solidFill>
                <a:latin typeface="Calibri"/>
                <a:ea typeface="Calibri"/>
                <a:cs typeface="Calibri"/>
                <a:sym typeface="Calibri"/>
              </a:rPr>
              <a:t>3(3): 167-176.</a:t>
            </a:r>
            <a:br>
              <a:rPr b="1"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Sletto, B. I., C. R. Hale, B. R. Middleton, A. Nygren, I. Rodríguez, R. S., A. Ulloa and B. I. Sletto (2009). "“We Drew What We Imagined” participatory mapping, performance, and the arts of landscape making." </a:t>
            </a:r>
            <a:r>
              <a:rPr lang="en-US" sz="1200" u="sng">
                <a:solidFill>
                  <a:schemeClr val="dk1"/>
                </a:solidFill>
                <a:latin typeface="Calibri"/>
                <a:ea typeface="Calibri"/>
                <a:cs typeface="Calibri"/>
                <a:sym typeface="Calibri"/>
              </a:rPr>
              <a:t>Current anthropology </a:t>
            </a:r>
            <a:r>
              <a:rPr b="1" lang="en-US" sz="1200" u="sng">
                <a:solidFill>
                  <a:schemeClr val="dk1"/>
                </a:solidFill>
                <a:latin typeface="Calibri"/>
                <a:ea typeface="Calibri"/>
                <a:cs typeface="Calibri"/>
                <a:sym typeface="Calibri"/>
              </a:rPr>
              <a:t>50(4): 443-476.</a:t>
            </a:r>
            <a:br>
              <a:rPr b="1"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Stephanie, M., J. M. Dias, S. T. Buckton and S. J. Ormerod (1999). "Alternative methods for predicting species distribution: an illustration with Himalayan river birds." </a:t>
            </a:r>
            <a:r>
              <a:rPr lang="en-US" sz="1200" u="sng">
                <a:solidFill>
                  <a:schemeClr val="dk1"/>
                </a:solidFill>
                <a:latin typeface="Calibri"/>
                <a:ea typeface="Calibri"/>
                <a:cs typeface="Calibri"/>
                <a:sym typeface="Calibri"/>
              </a:rPr>
              <a:t>Journal of Applied Ecology </a:t>
            </a:r>
            <a:r>
              <a:rPr b="1" lang="en-US" sz="1200" u="sng">
                <a:solidFill>
                  <a:schemeClr val="dk1"/>
                </a:solidFill>
                <a:latin typeface="Calibri"/>
                <a:ea typeface="Calibri"/>
                <a:cs typeface="Calibri"/>
                <a:sym typeface="Calibri"/>
              </a:rPr>
              <a:t>36(5): 734-747.</a:t>
            </a:r>
            <a:br>
              <a:rPr b="1"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Stutchbury, E. (1994). "Perceptions of Landscape in Karzha:" Sacred" Geography and the Tibetan System of" Geomancy"." </a:t>
            </a:r>
            <a:r>
              <a:rPr lang="en-US" sz="1200" u="sng">
                <a:solidFill>
                  <a:schemeClr val="dk1"/>
                </a:solidFill>
                <a:latin typeface="Calibri"/>
                <a:ea typeface="Calibri"/>
                <a:cs typeface="Calibri"/>
                <a:sym typeface="Calibri"/>
              </a:rPr>
              <a:t>The Tibet Journal: 59-102.</a:t>
            </a:r>
            <a:br>
              <a:rPr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Tengö, M., E. S. Brondizio, T. Elmqvist, P. Malmer and M. Spierenburg (2014). "Connecting diverse knowledge systems for enhanced ecosystem governance: the multiple evidence base approach." </a:t>
            </a:r>
            <a:r>
              <a:rPr lang="en-US" sz="1200" u="sng">
                <a:solidFill>
                  <a:schemeClr val="dk1"/>
                </a:solidFill>
                <a:latin typeface="Calibri"/>
                <a:ea typeface="Calibri"/>
                <a:cs typeface="Calibri"/>
                <a:sym typeface="Calibri"/>
              </a:rPr>
              <a:t>Ambio </a:t>
            </a:r>
            <a:r>
              <a:rPr b="1" lang="en-US" sz="1200" u="sng">
                <a:solidFill>
                  <a:schemeClr val="dk1"/>
                </a:solidFill>
                <a:latin typeface="Calibri"/>
                <a:ea typeface="Calibri"/>
                <a:cs typeface="Calibri"/>
                <a:sym typeface="Calibri"/>
              </a:rPr>
              <a:t>43(5): 579-591.</a:t>
            </a:r>
            <a:br>
              <a:rPr b="1"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Tengö, M., R. Hill, P. Malmer, C. M. Raymond, M. Sp., F. Dani., T. Elmqvist and C. Folke (2017). "Weaving knowledge systems in IPBES, CBD and beyond—lessons learned for sustainability." </a:t>
            </a:r>
            <a:r>
              <a:rPr lang="en-US" sz="1200" u="sng">
                <a:solidFill>
                  <a:schemeClr val="dk1"/>
                </a:solidFill>
                <a:latin typeface="Calibri"/>
                <a:ea typeface="Calibri"/>
                <a:cs typeface="Calibri"/>
                <a:sym typeface="Calibri"/>
              </a:rPr>
              <a:t>Current Opinion in Environmental Sustainability </a:t>
            </a:r>
            <a:r>
              <a:rPr b="1" lang="en-US" sz="1200" u="sng">
                <a:solidFill>
                  <a:schemeClr val="dk1"/>
                </a:solidFill>
                <a:latin typeface="Calibri"/>
                <a:ea typeface="Calibri"/>
                <a:cs typeface="Calibri"/>
                <a:sym typeface="Calibri"/>
              </a:rPr>
              <a:t>26: 17-25.</a:t>
            </a:r>
            <a:br>
              <a:rPr b="1"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Verschuuren, B. and N. Furuta (2016). Sacred Mandala: protecting Bhutan’s sacred natural sites Liza</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 Zogib, Khenpo Phuntshok Tashi, Tshewang Gyalpo, Sangay Dendhup, Riamsara Kuyakanon, Kelzang Wangchuk, Lopen Namgay Tenzin and Ngawang Gyeltshen. </a:t>
            </a:r>
            <a:r>
              <a:rPr lang="en-US" sz="1200" u="sng">
                <a:solidFill>
                  <a:schemeClr val="dk1"/>
                </a:solidFill>
                <a:latin typeface="Calibri"/>
                <a:ea typeface="Calibri"/>
                <a:cs typeface="Calibri"/>
                <a:sym typeface="Calibri"/>
              </a:rPr>
              <a:t>Asian Sacred Natural Sites, Routledge</a:t>
            </a:r>
            <a:r>
              <a:rPr b="1" lang="en-US" sz="1200" u="sng">
                <a:solidFill>
                  <a:schemeClr val="dk1"/>
                </a:solidFill>
                <a:latin typeface="Calibri"/>
                <a:ea typeface="Calibri"/>
                <a:cs typeface="Calibri"/>
                <a:sym typeface="Calibri"/>
              </a:rPr>
              <a:t>: 79-90.</a:t>
            </a:r>
            <a:br>
              <a:rPr b="1"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Weiss, K., M. Hamann and H. Marsh (2013). "Bridging knowledges: understanding and applying indigenous and western scientific knowledge for marine wildlife management." </a:t>
            </a:r>
            <a:r>
              <a:rPr lang="en-US" sz="1200" u="sng">
                <a:solidFill>
                  <a:schemeClr val="dk1"/>
                </a:solidFill>
                <a:latin typeface="Calibri"/>
                <a:ea typeface="Calibri"/>
                <a:cs typeface="Calibri"/>
                <a:sym typeface="Calibri"/>
              </a:rPr>
              <a:t>Society &amp; Natural Resources </a:t>
            </a:r>
            <a:r>
              <a:rPr b="1" lang="en-US" sz="1200" u="sng">
                <a:solidFill>
                  <a:schemeClr val="dk1"/>
                </a:solidFill>
                <a:latin typeface="Calibri"/>
                <a:ea typeface="Calibri"/>
                <a:cs typeface="Calibri"/>
                <a:sym typeface="Calibri"/>
              </a:rPr>
              <a:t>26(3): 285-302.</a:t>
            </a:r>
            <a:br>
              <a:rPr b="1"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West, P. and D. Brockington (2006). "An anthropological perspective on some unexpected consequences of protected areas." </a:t>
            </a:r>
            <a:r>
              <a:rPr lang="en-US" sz="1200" u="sng">
                <a:solidFill>
                  <a:schemeClr val="dk1"/>
                </a:solidFill>
                <a:latin typeface="Calibri"/>
                <a:ea typeface="Calibri"/>
                <a:cs typeface="Calibri"/>
                <a:sym typeface="Calibri"/>
              </a:rPr>
              <a:t>Conservation biology </a:t>
            </a:r>
            <a:r>
              <a:rPr b="1" lang="en-US" sz="1200" u="sng">
                <a:solidFill>
                  <a:schemeClr val="dk1"/>
                </a:solidFill>
                <a:latin typeface="Calibri"/>
                <a:ea typeface="Calibri"/>
                <a:cs typeface="Calibri"/>
                <a:sym typeface="Calibri"/>
              </a:rPr>
              <a:t>20(3): 609-616.</a:t>
            </a:r>
            <a:br>
              <a:rPr b="1"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Yeh, E. T. (2016). "‘How can experience of local residents be “knowledge”?’ Challenges in interdisciplinary climate change research." </a:t>
            </a:r>
            <a:r>
              <a:rPr lang="en-US" sz="1200" u="sng">
                <a:solidFill>
                  <a:schemeClr val="dk1"/>
                </a:solidFill>
                <a:latin typeface="Calibri"/>
                <a:ea typeface="Calibri"/>
                <a:cs typeface="Calibri"/>
                <a:sym typeface="Calibri"/>
              </a:rPr>
              <a:t>Area </a:t>
            </a:r>
            <a:r>
              <a:rPr b="1" lang="en-US" sz="1200" u="sng">
                <a:solidFill>
                  <a:schemeClr val="dk1"/>
                </a:solidFill>
                <a:latin typeface="Calibri"/>
                <a:ea typeface="Calibri"/>
                <a:cs typeface="Calibri"/>
                <a:sym typeface="Calibri"/>
              </a:rPr>
              <a:t>48(1): 34-40.</a:t>
            </a:r>
            <a:br>
              <a:rPr b="1"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Zogib, L., K. P. Tashi, T. Gyalpo, S. Dendhup, R. Kuyakanon, K. Wangchuk, L. N. Tenzin and N. Gyeltshen (2016). "Protecting Bhutan's sacred natural sites." </a:t>
            </a:r>
            <a:r>
              <a:rPr lang="en-US" sz="1200" u="sng">
                <a:solidFill>
                  <a:schemeClr val="dk1"/>
                </a:solidFill>
                <a:latin typeface="Calibri"/>
                <a:ea typeface="Calibri"/>
                <a:cs typeface="Calibri"/>
                <a:sym typeface="Calibri"/>
              </a:rPr>
              <a:t>Asian Sacred Natural Sites: Philosophy and practice in protected areas and conservation.</a:t>
            </a:r>
            <a:br>
              <a:rPr lang="en-US" sz="800" u="sng">
                <a:solidFill>
                  <a:schemeClr val="dk1"/>
                </a:solidFill>
                <a:latin typeface="Calibri"/>
                <a:ea typeface="Calibri"/>
                <a:cs typeface="Calibri"/>
                <a:sym typeface="Calibri"/>
              </a:rPr>
            </a:br>
            <a:br>
              <a:rPr lang="en-US" sz="800">
                <a:solidFill>
                  <a:schemeClr val="dk1"/>
                </a:solidFill>
                <a:latin typeface="Calibri"/>
                <a:ea typeface="Calibri"/>
                <a:cs typeface="Calibri"/>
                <a:sym typeface="Calibri"/>
              </a:rPr>
            </a:br>
            <a:br>
              <a:rPr lang="en-US" sz="800">
                <a:solidFill>
                  <a:schemeClr val="dk1"/>
                </a:solidFill>
                <a:latin typeface="Calibri"/>
                <a:ea typeface="Calibri"/>
                <a:cs typeface="Calibri"/>
                <a:sym typeface="Calibri"/>
              </a:rPr>
            </a:br>
            <a:r>
              <a:rPr lang="en-US" sz="8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2</a:t>
            </a:r>
            <a:br>
              <a:rPr lang="en-US" sz="1200" u="sng">
                <a:solidFill>
                  <a:schemeClr val="dk1"/>
                </a:solidFill>
                <a:latin typeface="Calibri"/>
                <a:ea typeface="Calibri"/>
                <a:cs typeface="Calibri"/>
                <a:sym typeface="Calibri"/>
              </a:rPr>
            </a:br>
            <a:endParaRPr sz="900">
              <a:solidFill>
                <a:schemeClr val="dk1"/>
              </a:solidFill>
            </a:endParaRPr>
          </a:p>
        </p:txBody>
      </p:sp>
      <p:pic>
        <p:nvPicPr>
          <p:cNvPr descr="RSPN_Bhutan_LOGO.png" id="638" name="Google Shape;638;p61"/>
          <p:cNvPicPr preferRelativeResize="0"/>
          <p:nvPr/>
        </p:nvPicPr>
        <p:blipFill rotWithShape="1">
          <a:blip r:embed="rId4">
            <a:alphaModFix/>
          </a:blip>
          <a:srcRect b="0" l="0" r="0" t="0"/>
          <a:stretch/>
        </p:blipFill>
        <p:spPr>
          <a:xfrm>
            <a:off x="180811" y="5787873"/>
            <a:ext cx="986138" cy="930385"/>
          </a:xfrm>
          <a:prstGeom prst="rect">
            <a:avLst/>
          </a:prstGeom>
          <a:noFill/>
          <a:ln>
            <a:noFill/>
          </a:ln>
        </p:spPr>
      </p:pic>
      <p:pic>
        <p:nvPicPr>
          <p:cNvPr descr="NGLogo560x430-cb1343821768.png" id="639" name="Google Shape;639;p61"/>
          <p:cNvPicPr preferRelativeResize="0"/>
          <p:nvPr/>
        </p:nvPicPr>
        <p:blipFill rotWithShape="1">
          <a:blip r:embed="rId5">
            <a:alphaModFix/>
          </a:blip>
          <a:srcRect b="0" l="0" r="0" t="0"/>
          <a:stretch/>
        </p:blipFill>
        <p:spPr>
          <a:xfrm>
            <a:off x="7748105" y="5676281"/>
            <a:ext cx="1349129" cy="1038902"/>
          </a:xfrm>
          <a:prstGeom prst="rect">
            <a:avLst/>
          </a:prstGeom>
          <a:noFill/>
          <a:ln>
            <a:noFill/>
          </a:ln>
        </p:spPr>
      </p:pic>
      <p:pic>
        <p:nvPicPr>
          <p:cNvPr descr="10402489_500848226681723_2202948435879801317_n.jpg" id="640" name="Google Shape;640;p61"/>
          <p:cNvPicPr preferRelativeResize="0"/>
          <p:nvPr/>
        </p:nvPicPr>
        <p:blipFill rotWithShape="1">
          <a:blip r:embed="rId6">
            <a:alphaModFix/>
          </a:blip>
          <a:srcRect b="0" l="0" r="0" t="0"/>
          <a:stretch/>
        </p:blipFill>
        <p:spPr>
          <a:xfrm>
            <a:off x="6513873" y="5673206"/>
            <a:ext cx="1041977" cy="1041977"/>
          </a:xfrm>
          <a:prstGeom prst="rect">
            <a:avLst/>
          </a:prstGeom>
          <a:noFill/>
          <a:ln>
            <a:noFill/>
          </a:ln>
        </p:spPr>
      </p:pic>
      <p:pic>
        <p:nvPicPr>
          <p:cNvPr id="641" name="Google Shape;641;p61"/>
          <p:cNvPicPr preferRelativeResize="0"/>
          <p:nvPr/>
        </p:nvPicPr>
        <p:blipFill rotWithShape="1">
          <a:blip r:embed="rId7">
            <a:alphaModFix/>
          </a:blip>
          <a:srcRect b="0" l="0" r="0" t="0"/>
          <a:stretch/>
        </p:blipFill>
        <p:spPr>
          <a:xfrm>
            <a:off x="2822380" y="5912948"/>
            <a:ext cx="3499239" cy="775281"/>
          </a:xfrm>
          <a:prstGeom prst="rect">
            <a:avLst/>
          </a:prstGeom>
          <a:noFill/>
          <a:ln>
            <a:noFill/>
          </a:ln>
        </p:spPr>
      </p:pic>
      <p:pic>
        <p:nvPicPr>
          <p:cNvPr id="642" name="Google Shape;642;p61"/>
          <p:cNvPicPr preferRelativeResize="0"/>
          <p:nvPr/>
        </p:nvPicPr>
        <p:blipFill rotWithShape="1">
          <a:blip r:embed="rId8">
            <a:alphaModFix/>
          </a:blip>
          <a:srcRect b="0" l="0" r="0" t="0"/>
          <a:stretch/>
        </p:blipFill>
        <p:spPr>
          <a:xfrm>
            <a:off x="1383216" y="5471349"/>
            <a:ext cx="1246909" cy="124690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6" name="Shape 646"/>
        <p:cNvGrpSpPr/>
        <p:nvPr/>
      </p:nvGrpSpPr>
      <p:grpSpPr>
        <a:xfrm>
          <a:off x="0" y="0"/>
          <a:ext cx="0" cy="0"/>
          <a:chOff x="0" y="0"/>
          <a:chExt cx="0" cy="0"/>
        </a:xfrm>
      </p:grpSpPr>
      <p:pic>
        <p:nvPicPr>
          <p:cNvPr descr="Paro-Dzong,-Paro,-Bhutan.jpg" id="647" name="Google Shape;647;p62"/>
          <p:cNvPicPr preferRelativeResize="0"/>
          <p:nvPr/>
        </p:nvPicPr>
        <p:blipFill rotWithShape="1">
          <a:blip r:embed="rId3">
            <a:alphaModFix/>
          </a:blip>
          <a:srcRect b="0" l="9738" r="1706" t="0"/>
          <a:stretch/>
        </p:blipFill>
        <p:spPr>
          <a:xfrm>
            <a:off x="0" y="0"/>
            <a:ext cx="9144000" cy="6858000"/>
          </a:xfrm>
          <a:prstGeom prst="rect">
            <a:avLst/>
          </a:prstGeom>
          <a:noFill/>
          <a:ln>
            <a:noFill/>
          </a:ln>
        </p:spPr>
      </p:pic>
      <p:sp>
        <p:nvSpPr>
          <p:cNvPr id="648" name="Google Shape;648;p62"/>
          <p:cNvSpPr txBox="1"/>
          <p:nvPr/>
        </p:nvSpPr>
        <p:spPr>
          <a:xfrm>
            <a:off x="1136423" y="2570018"/>
            <a:ext cx="6871153" cy="512618"/>
          </a:xfrm>
          <a:prstGeom prst="rect">
            <a:avLst/>
          </a:prstGeom>
          <a:solidFill>
            <a:srgbClr val="DF9677">
              <a:alpha val="69803"/>
            </a:srgbClr>
          </a:solidFill>
          <a:ln cap="flat" cmpd="sng" w="127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85000"/>
              </a:lnSpc>
              <a:spcBef>
                <a:spcPts val="0"/>
              </a:spcBef>
              <a:spcAft>
                <a:spcPts val="0"/>
              </a:spcAft>
              <a:buClr>
                <a:schemeClr val="dk1"/>
              </a:buClr>
              <a:buSzPts val="2800"/>
              <a:buFont typeface="Calibri"/>
              <a:buNone/>
            </a:pPr>
            <a:r>
              <a:rPr b="1" lang="en-US" sz="2800">
                <a:solidFill>
                  <a:schemeClr val="dk1"/>
                </a:solidFill>
                <a:latin typeface="Calibri"/>
                <a:ea typeface="Calibri"/>
                <a:cs typeface="Calibri"/>
                <a:sym typeface="Calibri"/>
              </a:rPr>
              <a:t>Comments &amp; Questions</a:t>
            </a:r>
            <a:br>
              <a:rPr b="1" lang="en-US" sz="2400">
                <a:solidFill>
                  <a:schemeClr val="dk1"/>
                </a:solidFill>
                <a:latin typeface="Calibri"/>
                <a:ea typeface="Calibri"/>
                <a:cs typeface="Calibri"/>
                <a:sym typeface="Calibri"/>
              </a:rPr>
            </a:br>
            <a:endParaRPr b="1" sz="24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sp>
        <p:nvSpPr>
          <p:cNvPr id="143" name="Google Shape;143;p18"/>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ctr">
              <a:lnSpc>
                <a:spcPct val="85000"/>
              </a:lnSpc>
              <a:spcBef>
                <a:spcPts val="0"/>
              </a:spcBef>
              <a:spcAft>
                <a:spcPts val="0"/>
              </a:spcAft>
              <a:buClr>
                <a:srgbClr val="3F3F3F"/>
              </a:buClr>
              <a:buSzPts val="4800"/>
              <a:buFont typeface="Calibri"/>
              <a:buNone/>
            </a:pPr>
            <a:r>
              <a:rPr b="1" lang="en-US"/>
              <a:t>Royal Society for Protection of Nature (RSPN)</a:t>
            </a:r>
            <a:endParaRPr/>
          </a:p>
        </p:txBody>
      </p:sp>
      <p:sp>
        <p:nvSpPr>
          <p:cNvPr id="144" name="Google Shape;144;p18"/>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rgbClr val="FFC000"/>
                </a:solidFill>
              </a:rPr>
              <a:t>BACKGROUND  </a:t>
            </a:r>
            <a:r>
              <a:rPr lang="en-US" sz="1050">
                <a:solidFill>
                  <a:schemeClr val="lt1"/>
                </a:solidFill>
              </a:rPr>
              <a:t>        THEORY          DESIGN          METHODS          MERIT &amp; IMPACTS          ACKNOWLEDGEMENTS</a:t>
            </a:r>
            <a:endParaRPr>
              <a:solidFill>
                <a:schemeClr val="lt1"/>
              </a:solidFill>
            </a:endParaRPr>
          </a:p>
        </p:txBody>
      </p:sp>
      <p:sp>
        <p:nvSpPr>
          <p:cNvPr id="145" name="Google Shape;145;p18"/>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46" name="Google Shape;146;p18"/>
          <p:cNvPicPr preferRelativeResize="0"/>
          <p:nvPr/>
        </p:nvPicPr>
        <p:blipFill rotWithShape="1">
          <a:blip r:embed="rId3">
            <a:alphaModFix/>
          </a:blip>
          <a:srcRect b="0" l="0" r="0" t="0"/>
          <a:stretch/>
        </p:blipFill>
        <p:spPr>
          <a:xfrm>
            <a:off x="0" y="1820510"/>
            <a:ext cx="9144000" cy="3216980"/>
          </a:xfrm>
          <a:prstGeom prst="rect">
            <a:avLst/>
          </a:prstGeom>
          <a:noFill/>
          <a:ln>
            <a:noFill/>
          </a:ln>
        </p:spPr>
      </p:pic>
      <p:sp>
        <p:nvSpPr>
          <p:cNvPr id="147" name="Google Shape;147;p18"/>
          <p:cNvSpPr txBox="1"/>
          <p:nvPr/>
        </p:nvSpPr>
        <p:spPr>
          <a:xfrm>
            <a:off x="0" y="5037490"/>
            <a:ext cx="2830286"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White-bellied Heron (WBH)</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(Ardea insignis)</a:t>
            </a:r>
            <a:endParaRPr/>
          </a:p>
          <a:p>
            <a:pPr indent="0" lvl="0" marL="0" marR="0" rtl="0" algn="l">
              <a:spcBef>
                <a:spcPts val="0"/>
              </a:spcBef>
              <a:spcAft>
                <a:spcPts val="0"/>
              </a:spcAft>
              <a:buNone/>
            </a:pPr>
            <a:r>
              <a:rPr i="1" lang="en-US" sz="1800">
                <a:solidFill>
                  <a:schemeClr val="dk1"/>
                </a:solidFill>
                <a:latin typeface="Calibri"/>
                <a:ea typeface="Calibri"/>
                <a:cs typeface="Calibri"/>
                <a:sym typeface="Calibri"/>
              </a:rPr>
              <a:t>Ja Aechorim</a:t>
            </a:r>
            <a:endParaRPr/>
          </a:p>
          <a:p>
            <a:pPr indent="0" lvl="0" marL="0" marR="0" rtl="0" algn="l">
              <a:spcBef>
                <a:spcPts val="0"/>
              </a:spcBef>
              <a:spcAft>
                <a:spcPts val="0"/>
              </a:spcAft>
              <a:buNone/>
            </a:pPr>
            <a:r>
              <a:rPr i="1" lang="en-US" sz="1800">
                <a:solidFill>
                  <a:schemeClr val="dk1"/>
                </a:solidFill>
                <a:latin typeface="Calibri"/>
                <a:ea typeface="Calibri"/>
                <a:cs typeface="Calibri"/>
                <a:sym typeface="Calibri"/>
              </a:rPr>
              <a:t>Global Population: ~60</a:t>
            </a:r>
            <a:endParaRPr i="1" sz="1800">
              <a:solidFill>
                <a:schemeClr val="dk1"/>
              </a:solidFill>
              <a:latin typeface="Calibri"/>
              <a:ea typeface="Calibri"/>
              <a:cs typeface="Calibri"/>
              <a:sym typeface="Calibri"/>
            </a:endParaRPr>
          </a:p>
        </p:txBody>
      </p:sp>
      <p:sp>
        <p:nvSpPr>
          <p:cNvPr id="148" name="Google Shape;148;p18"/>
          <p:cNvSpPr txBox="1"/>
          <p:nvPr/>
        </p:nvSpPr>
        <p:spPr>
          <a:xfrm>
            <a:off x="6322423" y="5042808"/>
            <a:ext cx="2821577" cy="1200329"/>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US" sz="1800">
                <a:solidFill>
                  <a:schemeClr val="dk1"/>
                </a:solidFill>
                <a:latin typeface="Calibri"/>
                <a:ea typeface="Calibri"/>
                <a:cs typeface="Calibri"/>
                <a:sym typeface="Calibri"/>
              </a:rPr>
              <a:t>Black-necked Crane (BNC)</a:t>
            </a:r>
            <a:endParaRPr/>
          </a:p>
          <a:p>
            <a:pPr indent="0" lvl="0" marL="0" marR="0" rtl="0" algn="r">
              <a:spcBef>
                <a:spcPts val="0"/>
              </a:spcBef>
              <a:spcAft>
                <a:spcPts val="0"/>
              </a:spcAft>
              <a:buNone/>
            </a:pPr>
            <a:r>
              <a:rPr lang="en-US" sz="1800">
                <a:solidFill>
                  <a:schemeClr val="dk1"/>
                </a:solidFill>
                <a:latin typeface="Calibri"/>
                <a:ea typeface="Calibri"/>
                <a:cs typeface="Calibri"/>
                <a:sym typeface="Calibri"/>
              </a:rPr>
              <a:t>(Grus nigricollis)</a:t>
            </a:r>
            <a:endParaRPr/>
          </a:p>
          <a:p>
            <a:pPr indent="0" lvl="0" marL="0" marR="0" rtl="0" algn="r">
              <a:spcBef>
                <a:spcPts val="0"/>
              </a:spcBef>
              <a:spcAft>
                <a:spcPts val="0"/>
              </a:spcAft>
              <a:buNone/>
            </a:pPr>
            <a:r>
              <a:rPr i="1" lang="en-US" sz="1800">
                <a:solidFill>
                  <a:schemeClr val="dk1"/>
                </a:solidFill>
                <a:latin typeface="Calibri"/>
                <a:ea typeface="Calibri"/>
                <a:cs typeface="Calibri"/>
                <a:sym typeface="Calibri"/>
              </a:rPr>
              <a:t>Thrung Thrung Karmo</a:t>
            </a:r>
            <a:endParaRPr/>
          </a:p>
          <a:p>
            <a:pPr indent="0" lvl="0" marL="0" marR="0" rtl="0" algn="r">
              <a:spcBef>
                <a:spcPts val="0"/>
              </a:spcBef>
              <a:spcAft>
                <a:spcPts val="0"/>
              </a:spcAft>
              <a:buNone/>
            </a:pPr>
            <a:r>
              <a:rPr i="1" lang="en-US" sz="1800">
                <a:solidFill>
                  <a:schemeClr val="dk1"/>
                </a:solidFill>
                <a:latin typeface="Calibri"/>
                <a:ea typeface="Calibri"/>
                <a:cs typeface="Calibri"/>
                <a:sym typeface="Calibri"/>
              </a:rPr>
              <a:t>Global Population: ~9,000</a:t>
            </a:r>
            <a:endParaRPr i="1" sz="1800">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2" name="Shape 652"/>
        <p:cNvGrpSpPr/>
        <p:nvPr/>
      </p:nvGrpSpPr>
      <p:grpSpPr>
        <a:xfrm>
          <a:off x="0" y="0"/>
          <a:ext cx="0" cy="0"/>
          <a:chOff x="0" y="0"/>
          <a:chExt cx="0" cy="0"/>
        </a:xfrm>
      </p:grpSpPr>
      <p:sp>
        <p:nvSpPr>
          <p:cNvPr id="653" name="Google Shape;653;p63"/>
          <p:cNvSpPr txBox="1"/>
          <p:nvPr/>
        </p:nvSpPr>
        <p:spPr>
          <a:xfrm>
            <a:off x="1219200" y="100370"/>
            <a:ext cx="6871153" cy="512618"/>
          </a:xfrm>
          <a:prstGeom prst="rect">
            <a:avLst/>
          </a:prstGeom>
          <a:solidFill>
            <a:srgbClr val="DF9677">
              <a:alpha val="69803"/>
            </a:srgbClr>
          </a:solidFill>
          <a:ln cap="flat" cmpd="sng" w="127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85000"/>
              </a:lnSpc>
              <a:spcBef>
                <a:spcPts val="0"/>
              </a:spcBef>
              <a:spcAft>
                <a:spcPts val="0"/>
              </a:spcAft>
              <a:buClr>
                <a:schemeClr val="dk1"/>
              </a:buClr>
              <a:buSzPts val="2800"/>
              <a:buFont typeface="Calibri"/>
              <a:buNone/>
            </a:pPr>
            <a:r>
              <a:rPr b="1" lang="en-US" sz="2800">
                <a:solidFill>
                  <a:schemeClr val="dk1"/>
                </a:solidFill>
                <a:latin typeface="Calibri"/>
                <a:ea typeface="Calibri"/>
                <a:cs typeface="Calibri"/>
                <a:sym typeface="Calibri"/>
              </a:rPr>
              <a:t>Supplemental Material</a:t>
            </a:r>
            <a:endParaRPr/>
          </a:p>
          <a:p>
            <a:pPr indent="0" lvl="0" marL="0" marR="0" rtl="0" algn="ctr">
              <a:lnSpc>
                <a:spcPct val="85000"/>
              </a:lnSpc>
              <a:spcBef>
                <a:spcPts val="0"/>
              </a:spcBef>
              <a:spcAft>
                <a:spcPts val="0"/>
              </a:spcAft>
              <a:buClr>
                <a:schemeClr val="dk1"/>
              </a:buClr>
              <a:buSzPts val="2400"/>
              <a:buFont typeface="Calibri"/>
              <a:buNone/>
            </a:pPr>
            <a:r>
              <a:t/>
            </a:r>
            <a:endParaRPr b="1" sz="2400">
              <a:solidFill>
                <a:schemeClr val="dk1"/>
              </a:solidFill>
              <a:latin typeface="Calibri"/>
              <a:ea typeface="Calibri"/>
              <a:cs typeface="Calibri"/>
              <a:sym typeface="Calibri"/>
            </a:endParaRPr>
          </a:p>
        </p:txBody>
      </p:sp>
      <p:sp>
        <p:nvSpPr>
          <p:cNvPr id="654" name="Google Shape;654;p63"/>
          <p:cNvSpPr txBox="1"/>
          <p:nvPr>
            <p:ph idx="11" type="ftr"/>
          </p:nvPr>
        </p:nvSpPr>
        <p:spPr>
          <a:xfrm>
            <a:off x="2523059" y="6459786"/>
            <a:ext cx="4244086"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BACKGROUND           ANECDOTES            RESEARCH          </a:t>
            </a:r>
            <a:r>
              <a:rPr lang="en-US">
                <a:solidFill>
                  <a:srgbClr val="40749B"/>
                </a:solidFill>
              </a:rPr>
              <a:t>DISCUSSION  </a:t>
            </a:r>
            <a:r>
              <a:rPr lang="en-US"/>
              <a:t>        QUESTIONS </a:t>
            </a:r>
            <a:endParaRPr/>
          </a:p>
        </p:txBody>
      </p:sp>
      <p:sp>
        <p:nvSpPr>
          <p:cNvPr id="655" name="Google Shape;655;p63"/>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Rongbo_Map.jpg" id="656" name="Google Shape;656;p63"/>
          <p:cNvPicPr preferRelativeResize="0"/>
          <p:nvPr/>
        </p:nvPicPr>
        <p:blipFill rotWithShape="1">
          <a:blip r:embed="rId3">
            <a:alphaModFix/>
          </a:blip>
          <a:srcRect b="0" l="0" r="0" t="0"/>
          <a:stretch/>
        </p:blipFill>
        <p:spPr>
          <a:xfrm>
            <a:off x="584815" y="582226"/>
            <a:ext cx="8117840" cy="5877560"/>
          </a:xfrm>
          <a:prstGeom prst="rect">
            <a:avLst/>
          </a:prstGeom>
          <a:noFill/>
          <a:ln>
            <a:noFill/>
          </a:ln>
        </p:spPr>
      </p:pic>
      <p:sp>
        <p:nvSpPr>
          <p:cNvPr id="657" name="Google Shape;657;p63"/>
          <p:cNvSpPr txBox="1"/>
          <p:nvPr/>
        </p:nvSpPr>
        <p:spPr>
          <a:xfrm>
            <a:off x="1219200" y="5518817"/>
            <a:ext cx="6871153" cy="512618"/>
          </a:xfrm>
          <a:prstGeom prst="rect">
            <a:avLst/>
          </a:prstGeom>
          <a:solidFill>
            <a:srgbClr val="DF9677">
              <a:alpha val="69803"/>
            </a:srgbClr>
          </a:solidFill>
          <a:ln cap="flat" cmpd="sng" w="127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85000"/>
              </a:lnSpc>
              <a:spcBef>
                <a:spcPts val="0"/>
              </a:spcBef>
              <a:spcAft>
                <a:spcPts val="0"/>
              </a:spcAft>
              <a:buClr>
                <a:schemeClr val="dk1"/>
              </a:buClr>
              <a:buSzPts val="2800"/>
              <a:buFont typeface="Calibri"/>
              <a:buNone/>
            </a:pPr>
            <a:r>
              <a:rPr b="1" lang="en-US" sz="2800">
                <a:solidFill>
                  <a:schemeClr val="dk1"/>
                </a:solidFill>
                <a:latin typeface="Calibri"/>
                <a:ea typeface="Calibri"/>
                <a:cs typeface="Calibri"/>
                <a:sym typeface="Calibri"/>
              </a:rPr>
              <a:t>Dr. Kenneth Bauer, </a:t>
            </a:r>
            <a:r>
              <a:rPr b="1" i="1" lang="en-US" sz="2800">
                <a:solidFill>
                  <a:schemeClr val="dk1"/>
                </a:solidFill>
                <a:latin typeface="Calibri"/>
                <a:ea typeface="Calibri"/>
                <a:cs typeface="Calibri"/>
                <a:sym typeface="Calibri"/>
              </a:rPr>
              <a:t>Dartmouth College</a:t>
            </a:r>
            <a:endParaRPr/>
          </a:p>
          <a:p>
            <a:pPr indent="0" lvl="0" marL="0" marR="0" rtl="0" algn="ctr">
              <a:lnSpc>
                <a:spcPct val="85000"/>
              </a:lnSpc>
              <a:spcBef>
                <a:spcPts val="0"/>
              </a:spcBef>
              <a:spcAft>
                <a:spcPts val="0"/>
              </a:spcAft>
              <a:buClr>
                <a:schemeClr val="dk1"/>
              </a:buClr>
              <a:buSzPts val="2400"/>
              <a:buFont typeface="Calibri"/>
              <a:buNone/>
            </a:pPr>
            <a:r>
              <a:t/>
            </a:r>
            <a:endParaRPr b="1" sz="2400">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1" name="Shape 661"/>
        <p:cNvGrpSpPr/>
        <p:nvPr/>
      </p:nvGrpSpPr>
      <p:grpSpPr>
        <a:xfrm>
          <a:off x="0" y="0"/>
          <a:ext cx="0" cy="0"/>
          <a:chOff x="0" y="0"/>
          <a:chExt cx="0" cy="0"/>
        </a:xfrm>
      </p:grpSpPr>
      <p:pic>
        <p:nvPicPr>
          <p:cNvPr id="662" name="Google Shape;662;p64"/>
          <p:cNvPicPr preferRelativeResize="0"/>
          <p:nvPr/>
        </p:nvPicPr>
        <p:blipFill rotWithShape="1">
          <a:blip r:embed="rId3">
            <a:alphaModFix/>
          </a:blip>
          <a:srcRect b="0" l="0" r="0" t="0"/>
          <a:stretch/>
        </p:blipFill>
        <p:spPr>
          <a:xfrm>
            <a:off x="0" y="694460"/>
            <a:ext cx="9144000" cy="5320937"/>
          </a:xfrm>
          <a:prstGeom prst="rect">
            <a:avLst/>
          </a:prstGeom>
          <a:noFill/>
          <a:ln>
            <a:noFill/>
          </a:ln>
        </p:spPr>
      </p:pic>
      <p:sp>
        <p:nvSpPr>
          <p:cNvPr id="663" name="Google Shape;663;p64"/>
          <p:cNvSpPr txBox="1"/>
          <p:nvPr>
            <p:ph idx="11" type="ftr"/>
          </p:nvPr>
        </p:nvSpPr>
        <p:spPr>
          <a:xfrm>
            <a:off x="0" y="6089904"/>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t>BACKGROUND          THEORY          DESIGN          METHODS          MERIT &amp; IMPACTS          ACKNOWLEDGEMENTS</a:t>
            </a:r>
            <a:endParaRPr>
              <a:solidFill>
                <a:srgbClr val="FFC000"/>
              </a:solidFill>
            </a:endParaRPr>
          </a:p>
        </p:txBody>
      </p:sp>
      <p:sp>
        <p:nvSpPr>
          <p:cNvPr id="664" name="Google Shape;664;p64"/>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65" name="Google Shape;665;p64"/>
          <p:cNvSpPr txBox="1"/>
          <p:nvPr/>
        </p:nvSpPr>
        <p:spPr>
          <a:xfrm>
            <a:off x="1219200" y="107335"/>
            <a:ext cx="6871153" cy="512618"/>
          </a:xfrm>
          <a:prstGeom prst="rect">
            <a:avLst/>
          </a:prstGeom>
          <a:solidFill>
            <a:srgbClr val="DF9677">
              <a:alpha val="69803"/>
            </a:srgbClr>
          </a:solidFill>
          <a:ln cap="flat" cmpd="sng" w="127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85000"/>
              </a:lnSpc>
              <a:spcBef>
                <a:spcPts val="0"/>
              </a:spcBef>
              <a:spcAft>
                <a:spcPts val="0"/>
              </a:spcAft>
              <a:buClr>
                <a:schemeClr val="dk1"/>
              </a:buClr>
              <a:buSzPts val="2800"/>
              <a:buFont typeface="Calibri"/>
              <a:buNone/>
            </a:pPr>
            <a:r>
              <a:rPr b="1" lang="en-US" sz="2800">
                <a:solidFill>
                  <a:schemeClr val="dk1"/>
                </a:solidFill>
                <a:latin typeface="Calibri"/>
                <a:ea typeface="Calibri"/>
                <a:cs typeface="Calibri"/>
                <a:sym typeface="Calibri"/>
              </a:rPr>
              <a:t>Supplemental Material</a:t>
            </a:r>
            <a:endParaRPr b="1" sz="240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9" name="Shape 669"/>
        <p:cNvGrpSpPr/>
        <p:nvPr/>
      </p:nvGrpSpPr>
      <p:grpSpPr>
        <a:xfrm>
          <a:off x="0" y="0"/>
          <a:ext cx="0" cy="0"/>
          <a:chOff x="0" y="0"/>
          <a:chExt cx="0" cy="0"/>
        </a:xfrm>
      </p:grpSpPr>
      <p:sp>
        <p:nvSpPr>
          <p:cNvPr id="670" name="Google Shape;670;p65"/>
          <p:cNvSpPr txBox="1"/>
          <p:nvPr>
            <p:ph idx="11" type="ftr"/>
          </p:nvPr>
        </p:nvSpPr>
        <p:spPr>
          <a:xfrm>
            <a:off x="2764639" y="6459786"/>
            <a:ext cx="3617103"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BACKGROUND          THEORY          DESIGN          METHODS          MERIT &amp; IMPACTS          ACKNOWLEDGEMENTS</a:t>
            </a:r>
            <a:endParaRPr/>
          </a:p>
        </p:txBody>
      </p:sp>
      <p:sp>
        <p:nvSpPr>
          <p:cNvPr id="671" name="Google Shape;671;p65"/>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672" name="Google Shape;672;p65"/>
          <p:cNvPicPr preferRelativeResize="0"/>
          <p:nvPr>
            <p:ph idx="4294967295" type="body"/>
          </p:nvPr>
        </p:nvPicPr>
        <p:blipFill rotWithShape="1">
          <a:blip r:embed="rId3">
            <a:alphaModFix/>
          </a:blip>
          <a:srcRect b="0" l="742" r="365" t="684"/>
          <a:stretch/>
        </p:blipFill>
        <p:spPr>
          <a:xfrm>
            <a:off x="913038" y="729687"/>
            <a:ext cx="7455899" cy="5613400"/>
          </a:xfrm>
          <a:prstGeom prst="rect">
            <a:avLst/>
          </a:prstGeom>
          <a:noFill/>
          <a:ln>
            <a:noFill/>
          </a:ln>
        </p:spPr>
      </p:pic>
      <p:sp>
        <p:nvSpPr>
          <p:cNvPr id="673" name="Google Shape;673;p65"/>
          <p:cNvSpPr txBox="1"/>
          <p:nvPr/>
        </p:nvSpPr>
        <p:spPr>
          <a:xfrm>
            <a:off x="1219200" y="100370"/>
            <a:ext cx="6871153" cy="512618"/>
          </a:xfrm>
          <a:prstGeom prst="rect">
            <a:avLst/>
          </a:prstGeom>
          <a:solidFill>
            <a:srgbClr val="DF9677">
              <a:alpha val="69803"/>
            </a:srgbClr>
          </a:solidFill>
          <a:ln cap="flat" cmpd="sng" w="127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85000"/>
              </a:lnSpc>
              <a:spcBef>
                <a:spcPts val="0"/>
              </a:spcBef>
              <a:spcAft>
                <a:spcPts val="0"/>
              </a:spcAft>
              <a:buClr>
                <a:schemeClr val="dk1"/>
              </a:buClr>
              <a:buSzPts val="2800"/>
              <a:buFont typeface="Calibri"/>
              <a:buNone/>
            </a:pPr>
            <a:r>
              <a:rPr b="1" lang="en-US" sz="2800">
                <a:solidFill>
                  <a:schemeClr val="dk1"/>
                </a:solidFill>
                <a:latin typeface="Calibri"/>
                <a:ea typeface="Calibri"/>
                <a:cs typeface="Calibri"/>
                <a:sym typeface="Calibri"/>
              </a:rPr>
              <a:t>Supplemental Material</a:t>
            </a:r>
            <a:endParaRPr b="1" sz="2400">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7" name="Shape 677"/>
        <p:cNvGrpSpPr/>
        <p:nvPr/>
      </p:nvGrpSpPr>
      <p:grpSpPr>
        <a:xfrm>
          <a:off x="0" y="0"/>
          <a:ext cx="0" cy="0"/>
          <a:chOff x="0" y="0"/>
          <a:chExt cx="0" cy="0"/>
        </a:xfrm>
      </p:grpSpPr>
      <p:pic>
        <p:nvPicPr>
          <p:cNvPr descr="Screen Shot 2017-01-26 at 6.32.57 PM.png" id="678" name="Google Shape;678;p66"/>
          <p:cNvPicPr preferRelativeResize="0"/>
          <p:nvPr/>
        </p:nvPicPr>
        <p:blipFill rotWithShape="1">
          <a:blip r:embed="rId3">
            <a:alphaModFix/>
          </a:blip>
          <a:srcRect b="0" l="0" r="0" t="0"/>
          <a:stretch/>
        </p:blipFill>
        <p:spPr>
          <a:xfrm>
            <a:off x="2342605" y="714102"/>
            <a:ext cx="4474378" cy="5615825"/>
          </a:xfrm>
          <a:prstGeom prst="rect">
            <a:avLst/>
          </a:prstGeom>
          <a:noFill/>
          <a:ln>
            <a:noFill/>
          </a:ln>
        </p:spPr>
      </p:pic>
      <p:sp>
        <p:nvSpPr>
          <p:cNvPr id="679" name="Google Shape;679;p66"/>
          <p:cNvSpPr txBox="1"/>
          <p:nvPr/>
        </p:nvSpPr>
        <p:spPr>
          <a:xfrm>
            <a:off x="1219200" y="100370"/>
            <a:ext cx="6871153" cy="512618"/>
          </a:xfrm>
          <a:prstGeom prst="rect">
            <a:avLst/>
          </a:prstGeom>
          <a:solidFill>
            <a:srgbClr val="DF9677">
              <a:alpha val="69803"/>
            </a:srgbClr>
          </a:solidFill>
          <a:ln cap="flat" cmpd="sng" w="127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85000"/>
              </a:lnSpc>
              <a:spcBef>
                <a:spcPts val="0"/>
              </a:spcBef>
              <a:spcAft>
                <a:spcPts val="0"/>
              </a:spcAft>
              <a:buClr>
                <a:schemeClr val="dk1"/>
              </a:buClr>
              <a:buSzPts val="2800"/>
              <a:buFont typeface="Calibri"/>
              <a:buNone/>
            </a:pPr>
            <a:r>
              <a:rPr b="1" lang="en-US" sz="2800">
                <a:solidFill>
                  <a:schemeClr val="dk1"/>
                </a:solidFill>
                <a:latin typeface="Calibri"/>
                <a:ea typeface="Calibri"/>
                <a:cs typeface="Calibri"/>
                <a:sym typeface="Calibri"/>
              </a:rPr>
              <a:t>Supplemental Material</a:t>
            </a:r>
            <a:endParaRPr b="1" sz="24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3" name="Shape 683"/>
        <p:cNvGrpSpPr/>
        <p:nvPr/>
      </p:nvGrpSpPr>
      <p:grpSpPr>
        <a:xfrm>
          <a:off x="0" y="0"/>
          <a:ext cx="0" cy="0"/>
          <a:chOff x="0" y="0"/>
          <a:chExt cx="0" cy="0"/>
        </a:xfrm>
      </p:grpSpPr>
      <p:pic>
        <p:nvPicPr>
          <p:cNvPr descr="BadRiver- StoryMap.png" id="684" name="Google Shape;684;p67"/>
          <p:cNvPicPr preferRelativeResize="0"/>
          <p:nvPr/>
        </p:nvPicPr>
        <p:blipFill rotWithShape="1">
          <a:blip r:embed="rId3">
            <a:alphaModFix/>
          </a:blip>
          <a:srcRect b="0" l="0" r="0" t="0"/>
          <a:stretch/>
        </p:blipFill>
        <p:spPr>
          <a:xfrm>
            <a:off x="0" y="-452004"/>
            <a:ext cx="9144000" cy="7310004"/>
          </a:xfrm>
          <a:prstGeom prst="rect">
            <a:avLst/>
          </a:prstGeom>
          <a:noFill/>
          <a:ln>
            <a:noFill/>
          </a:ln>
        </p:spPr>
      </p:pic>
      <p:sp>
        <p:nvSpPr>
          <p:cNvPr id="685" name="Google Shape;685;p67"/>
          <p:cNvSpPr txBox="1"/>
          <p:nvPr/>
        </p:nvSpPr>
        <p:spPr>
          <a:xfrm>
            <a:off x="1219200" y="100370"/>
            <a:ext cx="6871153" cy="512618"/>
          </a:xfrm>
          <a:prstGeom prst="rect">
            <a:avLst/>
          </a:prstGeom>
          <a:solidFill>
            <a:srgbClr val="DF9677">
              <a:alpha val="69803"/>
            </a:srgbClr>
          </a:solidFill>
          <a:ln cap="flat" cmpd="sng" w="127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85000"/>
              </a:lnSpc>
              <a:spcBef>
                <a:spcPts val="0"/>
              </a:spcBef>
              <a:spcAft>
                <a:spcPts val="0"/>
              </a:spcAft>
              <a:buClr>
                <a:schemeClr val="dk1"/>
              </a:buClr>
              <a:buSzPts val="2800"/>
              <a:buFont typeface="Calibri"/>
              <a:buNone/>
            </a:pPr>
            <a:r>
              <a:rPr b="1" lang="en-US" sz="2800">
                <a:solidFill>
                  <a:schemeClr val="dk1"/>
                </a:solidFill>
                <a:latin typeface="Calibri"/>
                <a:ea typeface="Calibri"/>
                <a:cs typeface="Calibri"/>
                <a:sym typeface="Calibri"/>
              </a:rPr>
              <a:t>Supplemental Material</a:t>
            </a:r>
            <a:endParaRPr b="1" sz="2400">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0" name="Shape 690"/>
        <p:cNvGrpSpPr/>
        <p:nvPr/>
      </p:nvGrpSpPr>
      <p:grpSpPr>
        <a:xfrm>
          <a:off x="0" y="0"/>
          <a:ext cx="0" cy="0"/>
          <a:chOff x="0" y="0"/>
          <a:chExt cx="0" cy="0"/>
        </a:xfrm>
      </p:grpSpPr>
      <p:sp>
        <p:nvSpPr>
          <p:cNvPr id="691" name="Google Shape;691;p68"/>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4800"/>
              <a:buFont typeface="Calibri"/>
              <a:buNone/>
            </a:pPr>
            <a:r>
              <a:rPr b="1" lang="en-US"/>
              <a:t>Selected Outputs (2014-2017)</a:t>
            </a:r>
            <a:endParaRPr/>
          </a:p>
        </p:txBody>
      </p:sp>
      <p:sp>
        <p:nvSpPr>
          <p:cNvPr id="692" name="Google Shape;692;p68"/>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chemeClr val="lt1"/>
                </a:solidFill>
              </a:rPr>
              <a:t>BACKGROUND          THEORY          DESIGN          METHODS          MERIT &amp; IMPACTS          ACKNOWLEDGEMENTS</a:t>
            </a:r>
            <a:endParaRPr>
              <a:solidFill>
                <a:schemeClr val="lt1"/>
              </a:solidFill>
            </a:endParaRPr>
          </a:p>
        </p:txBody>
      </p:sp>
      <p:sp>
        <p:nvSpPr>
          <p:cNvPr id="693" name="Google Shape;693;p68"/>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94" name="Google Shape;694;p68"/>
          <p:cNvSpPr txBox="1"/>
          <p:nvPr>
            <p:ph idx="1" type="body"/>
          </p:nvPr>
        </p:nvSpPr>
        <p:spPr>
          <a:xfrm>
            <a:off x="822959" y="1845734"/>
            <a:ext cx="7543801" cy="4023360"/>
          </a:xfrm>
          <a:prstGeom prst="rect">
            <a:avLst/>
          </a:prstGeom>
          <a:noFill/>
          <a:ln>
            <a:noFill/>
          </a:ln>
        </p:spPr>
        <p:txBody>
          <a:bodyPr anchorCtr="0" anchor="t" bIns="45700" lIns="0" spcFirstLastPara="1" rIns="0" wrap="square" tIns="45700">
            <a:noAutofit/>
          </a:bodyPr>
          <a:lstStyle/>
          <a:p>
            <a:pPr indent="-102235" lvl="0" marL="91440" rtl="0" algn="l">
              <a:lnSpc>
                <a:spcPct val="70000"/>
              </a:lnSpc>
              <a:spcBef>
                <a:spcPts val="0"/>
              </a:spcBef>
              <a:spcAft>
                <a:spcPts val="0"/>
              </a:spcAft>
              <a:buSzPts val="1610"/>
              <a:buChar char=" "/>
            </a:pPr>
            <a:br>
              <a:rPr lang="en-US" sz="1610"/>
            </a:br>
            <a:r>
              <a:rPr lang="en-US" sz="1610"/>
              <a:t>(</a:t>
            </a:r>
            <a:r>
              <a:rPr b="1" lang="en-US" sz="1610"/>
              <a:t>2</a:t>
            </a:r>
            <a:r>
              <a:rPr lang="en-US" sz="1610"/>
              <a:t>) Teacher Trainings at BNCVC- Interpretive Naturalist Protocols</a:t>
            </a:r>
            <a:endParaRPr sz="1610"/>
          </a:p>
          <a:p>
            <a:pPr indent="-102235" lvl="0" marL="91440" rtl="0" algn="l">
              <a:lnSpc>
                <a:spcPct val="100000"/>
              </a:lnSpc>
              <a:spcBef>
                <a:spcPts val="1400"/>
              </a:spcBef>
              <a:spcAft>
                <a:spcPts val="0"/>
              </a:spcAft>
              <a:buSzPts val="1610"/>
              <a:buChar char=" "/>
            </a:pPr>
            <a:r>
              <a:rPr lang="en-US" sz="1610"/>
              <a:t>(</a:t>
            </a:r>
            <a:r>
              <a:rPr b="1" lang="en-US" sz="1610"/>
              <a:t>3</a:t>
            </a:r>
            <a:r>
              <a:rPr lang="en-US" sz="1610"/>
              <a:t>) ArcGIS Online Story Map Journals (BNCs &amp; WBHs)- Links (some expired):</a:t>
            </a:r>
            <a:r>
              <a:rPr lang="en-US" sz="1610" u="sng">
                <a:solidFill>
                  <a:schemeClr val="hlink"/>
                </a:solidFill>
                <a:hlinkClick r:id="rId3"/>
              </a:rPr>
              <a:t> http://arcg.is/19CzGW0</a:t>
            </a:r>
            <a:r>
              <a:rPr lang="en-US" sz="1610"/>
              <a:t> &amp; </a:t>
            </a:r>
            <a:r>
              <a:rPr lang="en-US" sz="1610" u="sng">
                <a:solidFill>
                  <a:schemeClr val="hlink"/>
                </a:solidFill>
                <a:hlinkClick r:id="rId4"/>
              </a:rPr>
              <a:t>http://arcg.is/0qLLe5</a:t>
            </a:r>
            <a:endParaRPr sz="1610"/>
          </a:p>
          <a:p>
            <a:pPr indent="-102235" lvl="0" marL="91440" rtl="0" algn="l">
              <a:lnSpc>
                <a:spcPct val="100000"/>
              </a:lnSpc>
              <a:spcBef>
                <a:spcPts val="1400"/>
              </a:spcBef>
              <a:spcAft>
                <a:spcPts val="0"/>
              </a:spcAft>
              <a:buSzPts val="1610"/>
              <a:buChar char=" "/>
            </a:pPr>
            <a:r>
              <a:rPr lang="en-US" sz="1610"/>
              <a:t>(</a:t>
            </a:r>
            <a:r>
              <a:rPr b="1" lang="en-US" sz="1610"/>
              <a:t>1</a:t>
            </a:r>
            <a:r>
              <a:rPr lang="en-US" sz="1610"/>
              <a:t>) Program Manual for Black-necked Crane Visitor Center (</a:t>
            </a:r>
            <a:r>
              <a:rPr i="1" lang="en-US" sz="1610"/>
              <a:t>*See attached</a:t>
            </a:r>
            <a:r>
              <a:rPr lang="en-US" sz="1610"/>
              <a:t>)</a:t>
            </a:r>
            <a:endParaRPr sz="1610"/>
          </a:p>
          <a:p>
            <a:pPr indent="-102235" lvl="0" marL="91440" rtl="0" algn="l">
              <a:lnSpc>
                <a:spcPct val="100000"/>
              </a:lnSpc>
              <a:spcBef>
                <a:spcPts val="1400"/>
              </a:spcBef>
              <a:spcAft>
                <a:spcPts val="0"/>
              </a:spcAft>
              <a:buSzPts val="1610"/>
              <a:buChar char=" "/>
            </a:pPr>
            <a:r>
              <a:rPr lang="en-US" sz="1610"/>
              <a:t>(</a:t>
            </a:r>
            <a:r>
              <a:rPr b="1" lang="en-US" sz="1610"/>
              <a:t>10</a:t>
            </a:r>
            <a:r>
              <a:rPr lang="en-US" sz="1610"/>
              <a:t>) High-resolution satellite imagery maps of critical WBH habitat areas/watersheds for use in participatory mapping workshops</a:t>
            </a:r>
            <a:endParaRPr sz="1610"/>
          </a:p>
          <a:p>
            <a:pPr indent="-102235" lvl="0" marL="91440" rtl="0" algn="l">
              <a:lnSpc>
                <a:spcPct val="100000"/>
              </a:lnSpc>
              <a:spcBef>
                <a:spcPts val="1400"/>
              </a:spcBef>
              <a:spcAft>
                <a:spcPts val="0"/>
              </a:spcAft>
              <a:buSzPts val="1610"/>
              <a:buChar char=" "/>
            </a:pPr>
            <a:r>
              <a:rPr lang="en-US" sz="1610"/>
              <a:t>(</a:t>
            </a:r>
            <a:r>
              <a:rPr b="1" lang="en-US" sz="1610"/>
              <a:t>4</a:t>
            </a:r>
            <a:r>
              <a:rPr lang="en-US" sz="1610"/>
              <a:t>) </a:t>
            </a:r>
            <a:r>
              <a:rPr lang="en-US" sz="1610" u="sng">
                <a:solidFill>
                  <a:schemeClr val="hlink"/>
                </a:solidFill>
                <a:hlinkClick r:id="rId5"/>
              </a:rPr>
              <a:t>Community-led Participatory WBH Monitoring Maps</a:t>
            </a:r>
            <a:r>
              <a:rPr lang="en-US" sz="1610"/>
              <a:t> (</a:t>
            </a:r>
            <a:r>
              <a:rPr i="1" lang="en-US" sz="1610"/>
              <a:t>*See attached</a:t>
            </a:r>
            <a:r>
              <a:rPr lang="en-US" sz="1610"/>
              <a:t>)</a:t>
            </a:r>
            <a:endParaRPr sz="1610"/>
          </a:p>
          <a:p>
            <a:pPr indent="-102235" lvl="0" marL="91440" rtl="0" algn="l">
              <a:lnSpc>
                <a:spcPct val="100000"/>
              </a:lnSpc>
              <a:spcBef>
                <a:spcPts val="1400"/>
              </a:spcBef>
              <a:spcAft>
                <a:spcPts val="0"/>
              </a:spcAft>
              <a:buSzPts val="1610"/>
              <a:buChar char=" "/>
            </a:pPr>
            <a:r>
              <a:rPr lang="en-US" sz="1610"/>
              <a:t>(</a:t>
            </a:r>
            <a:r>
              <a:rPr b="1" lang="en-US" sz="1610"/>
              <a:t>1</a:t>
            </a:r>
            <a:r>
              <a:rPr lang="en-US" sz="1610"/>
              <a:t>) Community BNC Perception &amp; Deity Citadel Map</a:t>
            </a:r>
            <a:endParaRPr/>
          </a:p>
          <a:p>
            <a:pPr indent="-102235" lvl="0" marL="91440" rtl="0" algn="l">
              <a:lnSpc>
                <a:spcPct val="100000"/>
              </a:lnSpc>
              <a:spcBef>
                <a:spcPts val="1400"/>
              </a:spcBef>
              <a:spcAft>
                <a:spcPts val="0"/>
              </a:spcAft>
              <a:buSzPts val="1610"/>
              <a:buChar char=" "/>
            </a:pPr>
            <a:r>
              <a:rPr lang="en-US" sz="1610"/>
              <a:t>(</a:t>
            </a:r>
            <a:r>
              <a:rPr b="1" lang="en-US" sz="1610"/>
              <a:t>3</a:t>
            </a:r>
            <a:r>
              <a:rPr lang="en-US" sz="1610"/>
              <a:t>) Focus Group Discussions, Geog Offices- "BNC Perception Study" w/ Jigme Tshering</a:t>
            </a:r>
            <a:endParaRPr/>
          </a:p>
          <a:p>
            <a:pPr indent="-102235" lvl="0" marL="91440" rtl="0" algn="l">
              <a:lnSpc>
                <a:spcPct val="100000"/>
              </a:lnSpc>
              <a:spcBef>
                <a:spcPts val="1400"/>
              </a:spcBef>
              <a:spcAft>
                <a:spcPts val="0"/>
              </a:spcAft>
              <a:buSzPts val="1610"/>
              <a:buChar char=" "/>
            </a:pPr>
            <a:r>
              <a:rPr b="1" lang="en-US" sz="1610"/>
              <a:t>(3</a:t>
            </a:r>
            <a:r>
              <a:rPr lang="en-US" sz="1610"/>
              <a:t>) BNC Sketch Mapping Workshops, Geog Offices- Wangdi, Bumthang, Trashiyangtse</a:t>
            </a:r>
            <a:endParaRPr/>
          </a:p>
          <a:p>
            <a:pPr indent="-2539" lvl="0" marL="91440" rtl="0" algn="l">
              <a:lnSpc>
                <a:spcPct val="100000"/>
              </a:lnSpc>
              <a:spcBef>
                <a:spcPts val="1400"/>
              </a:spcBef>
              <a:spcAft>
                <a:spcPts val="0"/>
              </a:spcAft>
              <a:buSzPts val="1400"/>
              <a:buNone/>
            </a:pPr>
            <a:r>
              <a:t/>
            </a:r>
            <a:endParaRPr sz="1400"/>
          </a:p>
        </p:txBody>
      </p:sp>
      <p:sp>
        <p:nvSpPr>
          <p:cNvPr id="695" name="Google Shape;695;p68"/>
          <p:cNvSpPr txBox="1"/>
          <p:nvPr/>
        </p:nvSpPr>
        <p:spPr>
          <a:xfrm>
            <a:off x="1219200" y="100370"/>
            <a:ext cx="6871153" cy="512618"/>
          </a:xfrm>
          <a:prstGeom prst="rect">
            <a:avLst/>
          </a:prstGeom>
          <a:solidFill>
            <a:srgbClr val="DF9677">
              <a:alpha val="69803"/>
            </a:srgbClr>
          </a:solidFill>
          <a:ln cap="flat" cmpd="sng" w="127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85000"/>
              </a:lnSpc>
              <a:spcBef>
                <a:spcPts val="0"/>
              </a:spcBef>
              <a:spcAft>
                <a:spcPts val="0"/>
              </a:spcAft>
              <a:buClr>
                <a:schemeClr val="dk1"/>
              </a:buClr>
              <a:buSzPts val="2800"/>
              <a:buFont typeface="Calibri"/>
              <a:buNone/>
            </a:pPr>
            <a:r>
              <a:rPr b="1" lang="en-US" sz="2800">
                <a:solidFill>
                  <a:schemeClr val="dk1"/>
                </a:solidFill>
                <a:latin typeface="Calibri"/>
                <a:ea typeface="Calibri"/>
                <a:cs typeface="Calibri"/>
                <a:sym typeface="Calibri"/>
              </a:rPr>
              <a:t>Supplemental Material</a:t>
            </a:r>
            <a:endParaRPr b="1" sz="2400">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9" name="Shape 699"/>
        <p:cNvGrpSpPr/>
        <p:nvPr/>
      </p:nvGrpSpPr>
      <p:grpSpPr>
        <a:xfrm>
          <a:off x="0" y="0"/>
          <a:ext cx="0" cy="0"/>
          <a:chOff x="0" y="0"/>
          <a:chExt cx="0" cy="0"/>
        </a:xfrm>
      </p:grpSpPr>
      <p:sp>
        <p:nvSpPr>
          <p:cNvPr id="700" name="Google Shape;700;p69"/>
          <p:cNvSpPr txBox="1"/>
          <p:nvPr>
            <p:ph type="title"/>
          </p:nvPr>
        </p:nvSpPr>
        <p:spPr>
          <a:xfrm>
            <a:off x="865563" y="612988"/>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4320"/>
              <a:buFont typeface="Calibri"/>
              <a:buNone/>
            </a:pPr>
            <a:br>
              <a:rPr b="1" lang="en-US" sz="4320"/>
            </a:br>
            <a:br>
              <a:rPr b="1" lang="en-US" sz="4320"/>
            </a:br>
            <a:br>
              <a:rPr b="1" lang="en-US" sz="4320"/>
            </a:br>
            <a:br>
              <a:rPr b="1" lang="en-US" sz="4320"/>
            </a:br>
            <a:r>
              <a:rPr b="1" lang="en-US" sz="4320"/>
              <a:t>Objectives/Outputs (2018-2020)</a:t>
            </a:r>
            <a:br>
              <a:rPr lang="en-US" sz="4320"/>
            </a:br>
            <a:endParaRPr i="1" sz="2520"/>
          </a:p>
        </p:txBody>
      </p:sp>
      <p:sp>
        <p:nvSpPr>
          <p:cNvPr id="701" name="Google Shape;701;p69"/>
          <p:cNvSpPr txBox="1"/>
          <p:nvPr>
            <p:ph idx="1" type="body"/>
          </p:nvPr>
        </p:nvSpPr>
        <p:spPr>
          <a:xfrm>
            <a:off x="822960" y="1845734"/>
            <a:ext cx="7543800" cy="4023360"/>
          </a:xfrm>
          <a:prstGeom prst="rect">
            <a:avLst/>
          </a:prstGeom>
          <a:noFill/>
          <a:ln>
            <a:noFill/>
          </a:ln>
        </p:spPr>
        <p:txBody>
          <a:bodyPr anchorCtr="0" anchor="t" bIns="45700" lIns="0" spcFirstLastPara="1" rIns="0" wrap="square" tIns="45700">
            <a:noAutofit/>
          </a:bodyPr>
          <a:lstStyle/>
          <a:p>
            <a:pPr indent="-95250" lvl="0" marL="91440" rtl="0" algn="l">
              <a:lnSpc>
                <a:spcPct val="100000"/>
              </a:lnSpc>
              <a:spcBef>
                <a:spcPts val="0"/>
              </a:spcBef>
              <a:spcAft>
                <a:spcPts val="0"/>
              </a:spcAft>
              <a:buSzPts val="1500"/>
              <a:buChar char=" "/>
            </a:pPr>
            <a:r>
              <a:rPr lang="en-US" sz="1500"/>
              <a:t>Complete</a:t>
            </a:r>
            <a:r>
              <a:rPr b="1" lang="en-US" sz="1500"/>
              <a:t> </a:t>
            </a:r>
            <a:r>
              <a:rPr b="1" lang="en-US" sz="1500" u="sng"/>
              <a:t>1-year </a:t>
            </a:r>
            <a:r>
              <a:rPr lang="en-US" sz="1500"/>
              <a:t>of field research</a:t>
            </a:r>
            <a:endParaRPr/>
          </a:p>
          <a:p>
            <a:pPr indent="-95250" lvl="0" marL="91440" rtl="0" algn="l">
              <a:lnSpc>
                <a:spcPct val="100000"/>
              </a:lnSpc>
              <a:spcBef>
                <a:spcPts val="1400"/>
              </a:spcBef>
              <a:spcAft>
                <a:spcPts val="0"/>
              </a:spcAft>
              <a:buSzPts val="1500"/>
              <a:buChar char=" "/>
            </a:pPr>
            <a:br>
              <a:rPr lang="en-US" sz="1500"/>
            </a:br>
            <a:r>
              <a:rPr lang="en-US" sz="1500"/>
              <a:t>(</a:t>
            </a:r>
            <a:r>
              <a:rPr b="1" lang="en-US" sz="1500"/>
              <a:t>4</a:t>
            </a:r>
            <a:r>
              <a:rPr lang="en-US" sz="1500"/>
              <a:t>) Collaborative Topographic Ethno-Ornithological Maps (Community-Owned)</a:t>
            </a:r>
            <a:endParaRPr/>
          </a:p>
          <a:p>
            <a:pPr indent="-95250" lvl="0" marL="91440" rtl="0" algn="l">
              <a:lnSpc>
                <a:spcPct val="100000"/>
              </a:lnSpc>
              <a:spcBef>
                <a:spcPts val="1400"/>
              </a:spcBef>
              <a:spcAft>
                <a:spcPts val="0"/>
              </a:spcAft>
              <a:buSzPts val="1500"/>
              <a:buChar char=" "/>
            </a:pPr>
            <a:br>
              <a:rPr lang="en-US" sz="1500"/>
            </a:br>
            <a:r>
              <a:rPr lang="en-US" sz="1500"/>
              <a:t>(</a:t>
            </a:r>
            <a:r>
              <a:rPr b="1" lang="en-US" sz="1500"/>
              <a:t>1</a:t>
            </a:r>
            <a:r>
              <a:rPr lang="en-US" sz="1500"/>
              <a:t>) Ethno-Ornithological Atlas- Printed &amp; Digital- w/ University of Oxford's </a:t>
            </a:r>
            <a:r>
              <a:rPr lang="en-US" sz="1500" u="sng">
                <a:solidFill>
                  <a:schemeClr val="hlink"/>
                </a:solidFill>
                <a:hlinkClick r:id="rId3"/>
              </a:rPr>
              <a:t>Ethno-Ornithology World Archive</a:t>
            </a:r>
            <a:endParaRPr sz="1500"/>
          </a:p>
          <a:p>
            <a:pPr indent="-95250" lvl="0" marL="91440" rtl="0" algn="l">
              <a:lnSpc>
                <a:spcPct val="100000"/>
              </a:lnSpc>
              <a:spcBef>
                <a:spcPts val="1400"/>
              </a:spcBef>
              <a:spcAft>
                <a:spcPts val="0"/>
              </a:spcAft>
              <a:buSzPts val="1500"/>
              <a:buChar char=" "/>
            </a:pPr>
            <a:br>
              <a:rPr lang="en-US" sz="1500"/>
            </a:br>
            <a:r>
              <a:rPr lang="en-US" sz="1500"/>
              <a:t>(</a:t>
            </a:r>
            <a:r>
              <a:rPr b="1" lang="en-US" sz="1500"/>
              <a:t>1</a:t>
            </a:r>
            <a:r>
              <a:rPr lang="en-US" sz="1500"/>
              <a:t>) Thangkha Community-based Story Maps for BNC &amp; WBH Conservation</a:t>
            </a:r>
            <a:endParaRPr/>
          </a:p>
          <a:p>
            <a:pPr indent="-95250" lvl="0" marL="91440" rtl="0" algn="l">
              <a:lnSpc>
                <a:spcPct val="100000"/>
              </a:lnSpc>
              <a:spcBef>
                <a:spcPts val="1400"/>
              </a:spcBef>
              <a:spcAft>
                <a:spcPts val="0"/>
              </a:spcAft>
              <a:buSzPts val="1500"/>
              <a:buChar char=" "/>
            </a:pPr>
            <a:br>
              <a:rPr lang="en-US" sz="1500"/>
            </a:br>
            <a:r>
              <a:rPr lang="en-US" sz="1500"/>
              <a:t>(</a:t>
            </a:r>
            <a:r>
              <a:rPr b="1" lang="en-US" sz="1500"/>
              <a:t>1</a:t>
            </a:r>
            <a:r>
              <a:rPr lang="en-US" sz="1500"/>
              <a:t>) </a:t>
            </a:r>
            <a:r>
              <a:rPr lang="en-US" sz="1500" u="sng"/>
              <a:t>Dissertation Manuscrip</a:t>
            </a:r>
            <a:r>
              <a:rPr lang="en-US" sz="1500"/>
              <a:t>t, Integrative Conservation (ICON) &amp; Anthropology PhD</a:t>
            </a:r>
            <a:endParaRPr sz="1500"/>
          </a:p>
          <a:p>
            <a:pPr indent="-95250" lvl="0" marL="91440" rtl="0" algn="l">
              <a:lnSpc>
                <a:spcPct val="100000"/>
              </a:lnSpc>
              <a:spcBef>
                <a:spcPts val="1400"/>
              </a:spcBef>
              <a:spcAft>
                <a:spcPts val="0"/>
              </a:spcAft>
              <a:buSzPts val="1500"/>
              <a:buChar char=" "/>
            </a:pPr>
            <a:r>
              <a:rPr lang="en-US" sz="1500"/>
              <a:t>(</a:t>
            </a:r>
            <a:r>
              <a:rPr b="1" lang="en-US" sz="1500"/>
              <a:t>3</a:t>
            </a:r>
            <a:r>
              <a:rPr lang="en-US" sz="1500"/>
              <a:t>) Peer Reviewed Journal Submissions for Collaborative Publications (Journal Considerations: Jo</a:t>
            </a:r>
            <a:r>
              <a:rPr i="1" lang="en-US" sz="1500"/>
              <a:t>urnal of Bhutan Studies, Ecology &amp; Society, Conservation Biology</a:t>
            </a:r>
            <a:r>
              <a:rPr lang="en-US" sz="1500"/>
              <a:t>)</a:t>
            </a:r>
            <a:endParaRPr/>
          </a:p>
          <a:p>
            <a:pPr indent="0" lvl="0" marL="91440" rtl="0" algn="l">
              <a:lnSpc>
                <a:spcPct val="90000"/>
              </a:lnSpc>
              <a:spcBef>
                <a:spcPts val="1400"/>
              </a:spcBef>
              <a:spcAft>
                <a:spcPts val="0"/>
              </a:spcAft>
              <a:buSzPts val="2000"/>
              <a:buNone/>
            </a:pPr>
            <a:r>
              <a:t/>
            </a:r>
            <a:endParaRPr/>
          </a:p>
        </p:txBody>
      </p:sp>
      <p:sp>
        <p:nvSpPr>
          <p:cNvPr id="702" name="Google Shape;702;p69"/>
          <p:cNvSpPr txBox="1"/>
          <p:nvPr>
            <p:ph idx="11" type="ftr"/>
          </p:nvPr>
        </p:nvSpPr>
        <p:spPr>
          <a:xfrm>
            <a:off x="2764639" y="6459786"/>
            <a:ext cx="3617103"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t>BACKGROUND          THEORY          DESIGN          METHODS          MERIT &amp; IMPACTS          ACKNOWLEDGEMENTS</a:t>
            </a:r>
            <a:endParaRPr/>
          </a:p>
        </p:txBody>
      </p:sp>
      <p:sp>
        <p:nvSpPr>
          <p:cNvPr id="703" name="Google Shape;703;p69"/>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04" name="Google Shape;704;p69"/>
          <p:cNvSpPr txBox="1"/>
          <p:nvPr/>
        </p:nvSpPr>
        <p:spPr>
          <a:xfrm>
            <a:off x="1219200" y="100370"/>
            <a:ext cx="6871153" cy="512618"/>
          </a:xfrm>
          <a:prstGeom prst="rect">
            <a:avLst/>
          </a:prstGeom>
          <a:solidFill>
            <a:srgbClr val="DF9677">
              <a:alpha val="69803"/>
            </a:srgbClr>
          </a:solidFill>
          <a:ln cap="flat" cmpd="sng" w="127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85000"/>
              </a:lnSpc>
              <a:spcBef>
                <a:spcPts val="0"/>
              </a:spcBef>
              <a:spcAft>
                <a:spcPts val="0"/>
              </a:spcAft>
              <a:buClr>
                <a:schemeClr val="dk1"/>
              </a:buClr>
              <a:buSzPts val="2800"/>
              <a:buFont typeface="Calibri"/>
              <a:buNone/>
            </a:pPr>
            <a:r>
              <a:rPr b="1" lang="en-US" sz="2800">
                <a:solidFill>
                  <a:schemeClr val="dk1"/>
                </a:solidFill>
                <a:latin typeface="Calibri"/>
                <a:ea typeface="Calibri"/>
                <a:cs typeface="Calibri"/>
                <a:sym typeface="Calibri"/>
              </a:rPr>
              <a:t>Supplemental Material</a:t>
            </a:r>
            <a:endParaRPr b="1" sz="24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pic>
        <p:nvPicPr>
          <p:cNvPr descr="White-bellied-heron.jpg" id="153" name="Google Shape;153;p19"/>
          <p:cNvPicPr preferRelativeResize="0"/>
          <p:nvPr/>
        </p:nvPicPr>
        <p:blipFill rotWithShape="1">
          <a:blip r:embed="rId3">
            <a:alphaModFix/>
          </a:blip>
          <a:srcRect b="0" l="0" r="0" t="0"/>
          <a:stretch/>
        </p:blipFill>
        <p:spPr>
          <a:xfrm>
            <a:off x="4999068" y="3042752"/>
            <a:ext cx="4144155" cy="3307272"/>
          </a:xfrm>
          <a:prstGeom prst="rect">
            <a:avLst/>
          </a:prstGeom>
          <a:noFill/>
          <a:ln cap="flat" cmpd="sng" w="9525">
            <a:solidFill>
              <a:srgbClr val="000000"/>
            </a:solidFill>
            <a:prstDash val="solid"/>
            <a:round/>
            <a:headEnd len="sm" w="sm" type="none"/>
            <a:tailEnd len="sm" w="sm" type="none"/>
          </a:ln>
        </p:spPr>
      </p:pic>
      <p:sp>
        <p:nvSpPr>
          <p:cNvPr id="154" name="Google Shape;154;p19"/>
          <p:cNvSpPr txBox="1"/>
          <p:nvPr/>
        </p:nvSpPr>
        <p:spPr>
          <a:xfrm>
            <a:off x="5085806" y="3144169"/>
            <a:ext cx="2452023" cy="1099339"/>
          </a:xfrm>
          <a:prstGeom prst="rect">
            <a:avLst/>
          </a:prstGeom>
          <a:noFill/>
          <a:ln>
            <a:noFill/>
          </a:ln>
        </p:spPr>
        <p:txBody>
          <a:bodyPr anchorCtr="0" anchor="ctr" bIns="35700" lIns="35700" spcFirstLastPara="1" rIns="35700" wrap="square" tIns="35700">
            <a:noAutofit/>
          </a:bodyPr>
          <a:lstStyle/>
          <a:p>
            <a:pPr indent="0" lvl="0" marL="0" marR="0" rtl="0" algn="ctr">
              <a:lnSpc>
                <a:spcPct val="120000"/>
              </a:lnSpc>
              <a:spcBef>
                <a:spcPts val="0"/>
              </a:spcBef>
              <a:spcAft>
                <a:spcPts val="0"/>
              </a:spcAft>
              <a:buNone/>
            </a:pPr>
            <a:r>
              <a:rPr b="1" lang="en-US" sz="1700">
                <a:solidFill>
                  <a:srgbClr val="262626"/>
                </a:solidFill>
                <a:latin typeface="Bell MT"/>
                <a:ea typeface="Bell MT"/>
                <a:cs typeface="Bell MT"/>
                <a:sym typeface="Bell MT"/>
              </a:rPr>
              <a:t>White-belled Heron </a:t>
            </a:r>
            <a:endParaRPr/>
          </a:p>
          <a:p>
            <a:pPr indent="0" lvl="0" marL="0" marR="0" rtl="0" algn="ctr">
              <a:lnSpc>
                <a:spcPct val="120000"/>
              </a:lnSpc>
              <a:spcBef>
                <a:spcPts val="0"/>
              </a:spcBef>
              <a:spcAft>
                <a:spcPts val="0"/>
              </a:spcAft>
              <a:buNone/>
            </a:pPr>
            <a:r>
              <a:rPr b="1" i="1" lang="en-US" sz="1700">
                <a:solidFill>
                  <a:srgbClr val="262626"/>
                </a:solidFill>
                <a:latin typeface="Bell MT"/>
                <a:ea typeface="Bell MT"/>
                <a:cs typeface="Bell MT"/>
                <a:sym typeface="Bell MT"/>
              </a:rPr>
              <a:t>Ardea insignis</a:t>
            </a:r>
            <a:endParaRPr/>
          </a:p>
          <a:p>
            <a:pPr indent="0" lvl="0" marL="0" marR="0" rtl="0" algn="ctr">
              <a:lnSpc>
                <a:spcPct val="120000"/>
              </a:lnSpc>
              <a:spcBef>
                <a:spcPts val="0"/>
              </a:spcBef>
              <a:spcAft>
                <a:spcPts val="0"/>
              </a:spcAft>
              <a:buNone/>
            </a:pPr>
            <a:r>
              <a:t/>
            </a:r>
            <a:endParaRPr b="1" sz="2200">
              <a:solidFill>
                <a:srgbClr val="4F5C3F"/>
              </a:solidFill>
              <a:latin typeface="Bell MT"/>
              <a:ea typeface="Bell MT"/>
              <a:cs typeface="Bell MT"/>
              <a:sym typeface="Bell MT"/>
            </a:endParaRPr>
          </a:p>
        </p:txBody>
      </p:sp>
      <p:pic>
        <p:nvPicPr>
          <p:cNvPr descr="FIG-1-Distribution-and-migration-routes-of-Black-necked-Cranes-in-China-Areas-circled.png" id="155" name="Google Shape;155;p19"/>
          <p:cNvPicPr preferRelativeResize="0"/>
          <p:nvPr/>
        </p:nvPicPr>
        <p:blipFill rotWithShape="1">
          <a:blip r:embed="rId4">
            <a:alphaModFix/>
          </a:blip>
          <a:srcRect b="0" l="0" r="0" t="0"/>
          <a:stretch/>
        </p:blipFill>
        <p:spPr>
          <a:xfrm>
            <a:off x="327643" y="306669"/>
            <a:ext cx="2653682" cy="1567162"/>
          </a:xfrm>
          <a:prstGeom prst="rect">
            <a:avLst/>
          </a:prstGeom>
          <a:noFill/>
          <a:ln>
            <a:noFill/>
          </a:ln>
        </p:spPr>
      </p:pic>
      <p:pic>
        <p:nvPicPr>
          <p:cNvPr id="156" name="Google Shape;156;p19"/>
          <p:cNvPicPr preferRelativeResize="0"/>
          <p:nvPr/>
        </p:nvPicPr>
        <p:blipFill rotWithShape="1">
          <a:blip r:embed="rId5">
            <a:alphaModFix/>
          </a:blip>
          <a:srcRect b="0" l="0" r="0" t="0"/>
          <a:stretch/>
        </p:blipFill>
        <p:spPr>
          <a:xfrm>
            <a:off x="-9935" y="2654401"/>
            <a:ext cx="5248741" cy="3719654"/>
          </a:xfrm>
          <a:prstGeom prst="rect">
            <a:avLst/>
          </a:prstGeom>
          <a:noFill/>
          <a:ln>
            <a:noFill/>
          </a:ln>
        </p:spPr>
      </p:pic>
      <p:pic>
        <p:nvPicPr>
          <p:cNvPr descr="WBH_Faceon_India_Maheswaran_with_credit.png" id="157" name="Google Shape;157;p19"/>
          <p:cNvPicPr preferRelativeResize="0"/>
          <p:nvPr/>
        </p:nvPicPr>
        <p:blipFill rotWithShape="1">
          <a:blip r:embed="rId6">
            <a:alphaModFix/>
          </a:blip>
          <a:srcRect b="0" l="0" r="0" t="0"/>
          <a:stretch/>
        </p:blipFill>
        <p:spPr>
          <a:xfrm>
            <a:off x="7663645" y="4722469"/>
            <a:ext cx="1480355" cy="1662782"/>
          </a:xfrm>
          <a:prstGeom prst="rect">
            <a:avLst/>
          </a:prstGeom>
          <a:noFill/>
          <a:ln>
            <a:noFill/>
          </a:ln>
        </p:spPr>
      </p:pic>
      <p:pic>
        <p:nvPicPr>
          <p:cNvPr descr="black-necked-crane-1024x576.jpg" id="158" name="Google Shape;158;p19"/>
          <p:cNvPicPr preferRelativeResize="0"/>
          <p:nvPr/>
        </p:nvPicPr>
        <p:blipFill rotWithShape="1">
          <a:blip r:embed="rId7">
            <a:alphaModFix/>
          </a:blip>
          <a:srcRect b="0" l="0" r="0" t="0"/>
          <a:stretch/>
        </p:blipFill>
        <p:spPr>
          <a:xfrm>
            <a:off x="-9934" y="-1"/>
            <a:ext cx="5394705" cy="3034521"/>
          </a:xfrm>
          <a:prstGeom prst="rect">
            <a:avLst/>
          </a:prstGeom>
          <a:noFill/>
          <a:ln>
            <a:noFill/>
          </a:ln>
        </p:spPr>
      </p:pic>
      <p:pic>
        <p:nvPicPr>
          <p:cNvPr descr="nigricollis_map.gif" id="159" name="Google Shape;159;p19"/>
          <p:cNvPicPr preferRelativeResize="0"/>
          <p:nvPr/>
        </p:nvPicPr>
        <p:blipFill rotWithShape="1">
          <a:blip r:embed="rId8">
            <a:alphaModFix/>
          </a:blip>
          <a:srcRect b="0" l="0" r="0" t="0"/>
          <a:stretch/>
        </p:blipFill>
        <p:spPr>
          <a:xfrm>
            <a:off x="5239584" y="0"/>
            <a:ext cx="3904416" cy="3042752"/>
          </a:xfrm>
          <a:prstGeom prst="rect">
            <a:avLst/>
          </a:prstGeom>
          <a:noFill/>
          <a:ln>
            <a:noFill/>
          </a:ln>
        </p:spPr>
      </p:pic>
      <p:sp>
        <p:nvSpPr>
          <p:cNvPr id="160" name="Google Shape;160;p19"/>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rgbClr val="FFC000"/>
                </a:solidFill>
              </a:rPr>
              <a:t>BACKGROUND  </a:t>
            </a:r>
            <a:r>
              <a:rPr lang="en-US" sz="1050">
                <a:solidFill>
                  <a:schemeClr val="lt1"/>
                </a:solidFill>
              </a:rPr>
              <a:t>        THEORY          DESIGN          METHODS          MERIT &amp; IMPACTS          ACKNOWLEDGEMENTS</a:t>
            </a:r>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20"/>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4800"/>
              <a:buFont typeface="Calibri"/>
              <a:buNone/>
            </a:pPr>
            <a:r>
              <a:rPr b="1" lang="en-US"/>
              <a:t>Background</a:t>
            </a:r>
            <a:endParaRPr/>
          </a:p>
        </p:txBody>
      </p:sp>
      <p:sp>
        <p:nvSpPr>
          <p:cNvPr id="167" name="Google Shape;167;p20"/>
          <p:cNvSpPr txBox="1"/>
          <p:nvPr>
            <p:ph idx="1" type="body"/>
          </p:nvPr>
        </p:nvSpPr>
        <p:spPr>
          <a:xfrm>
            <a:off x="397815" y="1254559"/>
            <a:ext cx="8380389" cy="4972337"/>
          </a:xfrm>
          <a:prstGeom prst="rect">
            <a:avLst/>
          </a:prstGeom>
          <a:noFill/>
          <a:ln>
            <a:noFill/>
          </a:ln>
        </p:spPr>
        <p:txBody>
          <a:bodyPr anchorCtr="0" anchor="t" bIns="45700" lIns="0" spcFirstLastPara="1" rIns="0" wrap="square" tIns="45700">
            <a:noAutofit/>
          </a:bodyPr>
          <a:lstStyle/>
          <a:p>
            <a:pPr indent="0" lvl="0" marL="0" rtl="0" algn="l">
              <a:lnSpc>
                <a:spcPct val="90000"/>
              </a:lnSpc>
              <a:spcBef>
                <a:spcPts val="0"/>
              </a:spcBef>
              <a:spcAft>
                <a:spcPts val="0"/>
              </a:spcAft>
              <a:buSzPts val="2000"/>
              <a:buNone/>
            </a:pPr>
            <a:r>
              <a:t/>
            </a:r>
            <a:endParaRPr/>
          </a:p>
          <a:p>
            <a:pPr indent="0" lvl="0" marL="0" rtl="0" algn="r">
              <a:lnSpc>
                <a:spcPct val="90000"/>
              </a:lnSpc>
              <a:spcBef>
                <a:spcPts val="1400"/>
              </a:spcBef>
              <a:spcAft>
                <a:spcPts val="0"/>
              </a:spcAft>
              <a:buSzPts val="1400"/>
              <a:buNone/>
            </a:pPr>
            <a:r>
              <a:t/>
            </a:r>
            <a:endParaRPr i="1" sz="1400"/>
          </a:p>
        </p:txBody>
      </p:sp>
      <p:sp>
        <p:nvSpPr>
          <p:cNvPr id="168" name="Google Shape;168;p20"/>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69" name="Google Shape;169;p20"/>
          <p:cNvPicPr preferRelativeResize="0"/>
          <p:nvPr/>
        </p:nvPicPr>
        <p:blipFill rotWithShape="1">
          <a:blip r:embed="rId3">
            <a:alphaModFix/>
          </a:blip>
          <a:srcRect b="0" l="0" r="0" t="0"/>
          <a:stretch/>
        </p:blipFill>
        <p:spPr>
          <a:xfrm>
            <a:off x="0" y="661659"/>
            <a:ext cx="9144000" cy="5562392"/>
          </a:xfrm>
          <a:prstGeom prst="rect">
            <a:avLst/>
          </a:prstGeom>
          <a:noFill/>
          <a:ln>
            <a:noFill/>
          </a:ln>
        </p:spPr>
      </p:pic>
      <p:sp>
        <p:nvSpPr>
          <p:cNvPr id="170" name="Google Shape;170;p20"/>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rgbClr val="FFC000"/>
                </a:solidFill>
              </a:rPr>
              <a:t>BACKGROUND  </a:t>
            </a:r>
            <a:r>
              <a:rPr lang="en-US" sz="1050">
                <a:solidFill>
                  <a:schemeClr val="lt1"/>
                </a:solidFill>
              </a:rPr>
              <a:t>        THEORY          DESIGN          METHODS          MERIT &amp; IMPACTS          ACKNOWLEDGEMENTS</a:t>
            </a:r>
            <a:endParaRPr>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21"/>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4800"/>
              <a:buFont typeface="Calibri"/>
              <a:buNone/>
            </a:pPr>
            <a:r>
              <a:rPr b="1" lang="en-US"/>
              <a:t>Background</a:t>
            </a:r>
            <a:endParaRPr/>
          </a:p>
        </p:txBody>
      </p:sp>
      <p:sp>
        <p:nvSpPr>
          <p:cNvPr id="177" name="Google Shape;177;p21"/>
          <p:cNvSpPr txBox="1"/>
          <p:nvPr>
            <p:ph idx="1" type="body"/>
          </p:nvPr>
        </p:nvSpPr>
        <p:spPr>
          <a:xfrm>
            <a:off x="397815" y="1254559"/>
            <a:ext cx="8380389" cy="4972337"/>
          </a:xfrm>
          <a:prstGeom prst="rect">
            <a:avLst/>
          </a:prstGeom>
          <a:noFill/>
          <a:ln>
            <a:noFill/>
          </a:ln>
        </p:spPr>
        <p:txBody>
          <a:bodyPr anchorCtr="0" anchor="t" bIns="45700" lIns="0" spcFirstLastPara="1" rIns="0" wrap="square" tIns="45700">
            <a:noAutofit/>
          </a:bodyPr>
          <a:lstStyle/>
          <a:p>
            <a:pPr indent="0" lvl="0" marL="0" rtl="0" algn="l">
              <a:lnSpc>
                <a:spcPct val="90000"/>
              </a:lnSpc>
              <a:spcBef>
                <a:spcPts val="0"/>
              </a:spcBef>
              <a:spcAft>
                <a:spcPts val="0"/>
              </a:spcAft>
              <a:buSzPts val="2000"/>
              <a:buNone/>
            </a:pPr>
            <a:r>
              <a:t/>
            </a:r>
            <a:endParaRPr/>
          </a:p>
          <a:p>
            <a:pPr indent="0" lvl="0" marL="0" rtl="0" algn="r">
              <a:lnSpc>
                <a:spcPct val="90000"/>
              </a:lnSpc>
              <a:spcBef>
                <a:spcPts val="1400"/>
              </a:spcBef>
              <a:spcAft>
                <a:spcPts val="0"/>
              </a:spcAft>
              <a:buSzPts val="1400"/>
              <a:buNone/>
            </a:pPr>
            <a:r>
              <a:t/>
            </a:r>
            <a:endParaRPr i="1" sz="1400"/>
          </a:p>
        </p:txBody>
      </p:sp>
      <p:sp>
        <p:nvSpPr>
          <p:cNvPr id="178" name="Google Shape;178;p21"/>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79" name="Google Shape;179;p21"/>
          <p:cNvPicPr preferRelativeResize="0"/>
          <p:nvPr/>
        </p:nvPicPr>
        <p:blipFill rotWithShape="1">
          <a:blip r:embed="rId3">
            <a:alphaModFix/>
          </a:blip>
          <a:srcRect b="0" l="0" r="0" t="0"/>
          <a:stretch/>
        </p:blipFill>
        <p:spPr>
          <a:xfrm>
            <a:off x="0" y="647804"/>
            <a:ext cx="9144000" cy="5562392"/>
          </a:xfrm>
          <a:prstGeom prst="rect">
            <a:avLst/>
          </a:prstGeom>
          <a:noFill/>
          <a:ln>
            <a:noFill/>
          </a:ln>
        </p:spPr>
      </p:pic>
      <p:pic>
        <p:nvPicPr>
          <p:cNvPr id="180" name="Google Shape;180;p21"/>
          <p:cNvPicPr preferRelativeResize="0"/>
          <p:nvPr/>
        </p:nvPicPr>
        <p:blipFill rotWithShape="1">
          <a:blip r:embed="rId4">
            <a:alphaModFix/>
          </a:blip>
          <a:srcRect b="0" l="0" r="0" t="0"/>
          <a:stretch/>
        </p:blipFill>
        <p:spPr>
          <a:xfrm>
            <a:off x="3099660" y="119447"/>
            <a:ext cx="5861442" cy="3621280"/>
          </a:xfrm>
          <a:prstGeom prst="rect">
            <a:avLst/>
          </a:prstGeom>
          <a:noFill/>
          <a:ln cap="flat" cmpd="sng" w="38100">
            <a:solidFill>
              <a:srgbClr val="AB620D"/>
            </a:solidFill>
            <a:prstDash val="solid"/>
            <a:round/>
            <a:headEnd len="sm" w="sm" type="none"/>
            <a:tailEnd len="sm" w="sm" type="none"/>
          </a:ln>
        </p:spPr>
      </p:pic>
      <p:cxnSp>
        <p:nvCxnSpPr>
          <p:cNvPr id="181" name="Google Shape;181;p21"/>
          <p:cNvCxnSpPr/>
          <p:nvPr/>
        </p:nvCxnSpPr>
        <p:spPr>
          <a:xfrm flipH="1">
            <a:off x="2729346" y="1607127"/>
            <a:ext cx="370314" cy="2523832"/>
          </a:xfrm>
          <a:prstGeom prst="straightConnector1">
            <a:avLst/>
          </a:prstGeom>
          <a:noFill/>
          <a:ln cap="flat" cmpd="sng" w="38100">
            <a:solidFill>
              <a:srgbClr val="AB620D"/>
            </a:solidFill>
            <a:prstDash val="solid"/>
            <a:round/>
            <a:headEnd len="sm" w="sm" type="none"/>
            <a:tailEnd len="sm" w="sm" type="none"/>
          </a:ln>
        </p:spPr>
      </p:cxnSp>
      <p:cxnSp>
        <p:nvCxnSpPr>
          <p:cNvPr id="182" name="Google Shape;182;p21"/>
          <p:cNvCxnSpPr/>
          <p:nvPr/>
        </p:nvCxnSpPr>
        <p:spPr>
          <a:xfrm flipH="1">
            <a:off x="2729346" y="3740727"/>
            <a:ext cx="1648690" cy="390232"/>
          </a:xfrm>
          <a:prstGeom prst="straightConnector1">
            <a:avLst/>
          </a:prstGeom>
          <a:noFill/>
          <a:ln cap="flat" cmpd="sng" w="38100">
            <a:solidFill>
              <a:srgbClr val="AB620D"/>
            </a:solidFill>
            <a:prstDash val="solid"/>
            <a:round/>
            <a:headEnd len="sm" w="sm" type="none"/>
            <a:tailEnd len="sm" w="sm" type="none"/>
          </a:ln>
        </p:spPr>
      </p:cxnSp>
      <p:sp>
        <p:nvSpPr>
          <p:cNvPr id="183" name="Google Shape;183;p21"/>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rgbClr val="FFC000"/>
                </a:solidFill>
              </a:rPr>
              <a:t>BACKGROUND  </a:t>
            </a:r>
            <a:r>
              <a:rPr lang="en-US" sz="1050">
                <a:solidFill>
                  <a:schemeClr val="lt1"/>
                </a:solidFill>
              </a:rPr>
              <a:t>        THEORY          DESIGN          METHODS          MERIT &amp; IMPACTS          ACKNOWLEDGEMENTS</a:t>
            </a:r>
            <a:endParaRPr>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22"/>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4800"/>
              <a:buFont typeface="Calibri"/>
              <a:buNone/>
            </a:pPr>
            <a:r>
              <a:rPr b="1" lang="en-US"/>
              <a:t>Background</a:t>
            </a:r>
            <a:endParaRPr/>
          </a:p>
        </p:txBody>
      </p:sp>
      <p:sp>
        <p:nvSpPr>
          <p:cNvPr id="190" name="Google Shape;190;p22"/>
          <p:cNvSpPr txBox="1"/>
          <p:nvPr>
            <p:ph idx="1" type="body"/>
          </p:nvPr>
        </p:nvSpPr>
        <p:spPr>
          <a:xfrm>
            <a:off x="397815" y="1254559"/>
            <a:ext cx="8380389" cy="4972337"/>
          </a:xfrm>
          <a:prstGeom prst="rect">
            <a:avLst/>
          </a:prstGeom>
          <a:noFill/>
          <a:ln>
            <a:noFill/>
          </a:ln>
        </p:spPr>
        <p:txBody>
          <a:bodyPr anchorCtr="0" anchor="t" bIns="45700" lIns="0" spcFirstLastPara="1" rIns="0" wrap="square" tIns="45700">
            <a:noAutofit/>
          </a:bodyPr>
          <a:lstStyle/>
          <a:p>
            <a:pPr indent="0" lvl="0" marL="0" rtl="0" algn="l">
              <a:lnSpc>
                <a:spcPct val="90000"/>
              </a:lnSpc>
              <a:spcBef>
                <a:spcPts val="0"/>
              </a:spcBef>
              <a:spcAft>
                <a:spcPts val="0"/>
              </a:spcAft>
              <a:buSzPts val="2000"/>
              <a:buNone/>
            </a:pPr>
            <a:r>
              <a:t/>
            </a:r>
            <a:endParaRPr/>
          </a:p>
          <a:p>
            <a:pPr indent="0" lvl="0" marL="0" rtl="0" algn="r">
              <a:lnSpc>
                <a:spcPct val="90000"/>
              </a:lnSpc>
              <a:spcBef>
                <a:spcPts val="1400"/>
              </a:spcBef>
              <a:spcAft>
                <a:spcPts val="0"/>
              </a:spcAft>
              <a:buSzPts val="1400"/>
              <a:buNone/>
            </a:pPr>
            <a:r>
              <a:t/>
            </a:r>
            <a:endParaRPr i="1" sz="1400"/>
          </a:p>
        </p:txBody>
      </p:sp>
      <p:sp>
        <p:nvSpPr>
          <p:cNvPr id="191" name="Google Shape;191;p22"/>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92" name="Google Shape;192;p22"/>
          <p:cNvPicPr preferRelativeResize="0"/>
          <p:nvPr/>
        </p:nvPicPr>
        <p:blipFill rotWithShape="1">
          <a:blip r:embed="rId3">
            <a:alphaModFix/>
          </a:blip>
          <a:srcRect b="0" l="0" r="0" t="0"/>
          <a:stretch/>
        </p:blipFill>
        <p:spPr>
          <a:xfrm>
            <a:off x="0" y="647804"/>
            <a:ext cx="9144000" cy="5562392"/>
          </a:xfrm>
          <a:prstGeom prst="rect">
            <a:avLst/>
          </a:prstGeom>
          <a:noFill/>
          <a:ln>
            <a:noFill/>
          </a:ln>
        </p:spPr>
      </p:pic>
      <p:pic>
        <p:nvPicPr>
          <p:cNvPr id="193" name="Google Shape;193;p22"/>
          <p:cNvPicPr preferRelativeResize="0"/>
          <p:nvPr/>
        </p:nvPicPr>
        <p:blipFill rotWithShape="1">
          <a:blip r:embed="rId4">
            <a:alphaModFix/>
          </a:blip>
          <a:srcRect b="0" l="0" r="0" t="0"/>
          <a:stretch/>
        </p:blipFill>
        <p:spPr>
          <a:xfrm>
            <a:off x="3099660" y="119447"/>
            <a:ext cx="5861442" cy="3621280"/>
          </a:xfrm>
          <a:prstGeom prst="rect">
            <a:avLst/>
          </a:prstGeom>
          <a:noFill/>
          <a:ln cap="flat" cmpd="sng" w="38100">
            <a:solidFill>
              <a:srgbClr val="AB620D"/>
            </a:solidFill>
            <a:prstDash val="solid"/>
            <a:round/>
            <a:headEnd len="sm" w="sm" type="none"/>
            <a:tailEnd len="sm" w="sm" type="none"/>
          </a:ln>
        </p:spPr>
      </p:pic>
      <p:cxnSp>
        <p:nvCxnSpPr>
          <p:cNvPr id="194" name="Google Shape;194;p22"/>
          <p:cNvCxnSpPr/>
          <p:nvPr/>
        </p:nvCxnSpPr>
        <p:spPr>
          <a:xfrm flipH="1">
            <a:off x="2729346" y="1607127"/>
            <a:ext cx="370314" cy="2523832"/>
          </a:xfrm>
          <a:prstGeom prst="straightConnector1">
            <a:avLst/>
          </a:prstGeom>
          <a:noFill/>
          <a:ln cap="flat" cmpd="sng" w="38100">
            <a:solidFill>
              <a:srgbClr val="AB620D"/>
            </a:solidFill>
            <a:prstDash val="solid"/>
            <a:round/>
            <a:headEnd len="sm" w="sm" type="none"/>
            <a:tailEnd len="sm" w="sm" type="none"/>
          </a:ln>
        </p:spPr>
      </p:cxnSp>
      <p:cxnSp>
        <p:nvCxnSpPr>
          <p:cNvPr id="195" name="Google Shape;195;p22"/>
          <p:cNvCxnSpPr/>
          <p:nvPr/>
        </p:nvCxnSpPr>
        <p:spPr>
          <a:xfrm flipH="1">
            <a:off x="2729346" y="3740727"/>
            <a:ext cx="1648690" cy="390232"/>
          </a:xfrm>
          <a:prstGeom prst="straightConnector1">
            <a:avLst/>
          </a:prstGeom>
          <a:noFill/>
          <a:ln cap="flat" cmpd="sng" w="38100">
            <a:solidFill>
              <a:srgbClr val="AB620D"/>
            </a:solidFill>
            <a:prstDash val="solid"/>
            <a:round/>
            <a:headEnd len="sm" w="sm" type="none"/>
            <a:tailEnd len="sm" w="sm" type="none"/>
          </a:ln>
        </p:spPr>
      </p:cxnSp>
      <p:cxnSp>
        <p:nvCxnSpPr>
          <p:cNvPr id="196" name="Google Shape;196;p22"/>
          <p:cNvCxnSpPr/>
          <p:nvPr/>
        </p:nvCxnSpPr>
        <p:spPr>
          <a:xfrm flipH="1" rot="10800000">
            <a:off x="4239491" y="2341419"/>
            <a:ext cx="1258762" cy="526472"/>
          </a:xfrm>
          <a:prstGeom prst="straightConnector1">
            <a:avLst/>
          </a:prstGeom>
          <a:noFill/>
          <a:ln cap="flat" cmpd="sng" w="38100">
            <a:solidFill>
              <a:srgbClr val="C00000"/>
            </a:solidFill>
            <a:prstDash val="solid"/>
            <a:round/>
            <a:headEnd len="sm" w="sm" type="none"/>
            <a:tailEnd len="med" w="med" type="triangle"/>
          </a:ln>
        </p:spPr>
      </p:cxnSp>
      <p:sp>
        <p:nvSpPr>
          <p:cNvPr id="197" name="Google Shape;197;p22"/>
          <p:cNvSpPr/>
          <p:nvPr/>
        </p:nvSpPr>
        <p:spPr>
          <a:xfrm>
            <a:off x="5541281" y="1967345"/>
            <a:ext cx="97519" cy="651164"/>
          </a:xfrm>
          <a:custGeom>
            <a:rect b="b" l="l" r="r" t="t"/>
            <a:pathLst>
              <a:path extrusionOk="0" h="651164" w="97519">
                <a:moveTo>
                  <a:pt x="97519" y="0"/>
                </a:moveTo>
                <a:cubicBezTo>
                  <a:pt x="52491" y="43873"/>
                  <a:pt x="7464" y="87746"/>
                  <a:pt x="537" y="138546"/>
                </a:cubicBezTo>
                <a:cubicBezTo>
                  <a:pt x="-6390" y="189346"/>
                  <a:pt x="55955" y="249382"/>
                  <a:pt x="55955" y="304800"/>
                </a:cubicBezTo>
                <a:cubicBezTo>
                  <a:pt x="55955" y="360218"/>
                  <a:pt x="-1772" y="434110"/>
                  <a:pt x="537" y="471055"/>
                </a:cubicBezTo>
                <a:cubicBezTo>
                  <a:pt x="2846" y="508000"/>
                  <a:pt x="58264" y="505691"/>
                  <a:pt x="69810" y="526473"/>
                </a:cubicBezTo>
                <a:cubicBezTo>
                  <a:pt x="81355" y="547255"/>
                  <a:pt x="72119" y="577273"/>
                  <a:pt x="69810" y="595746"/>
                </a:cubicBezTo>
                <a:cubicBezTo>
                  <a:pt x="67501" y="614219"/>
                  <a:pt x="62882" y="628074"/>
                  <a:pt x="55955" y="637310"/>
                </a:cubicBezTo>
                <a:cubicBezTo>
                  <a:pt x="49028" y="646546"/>
                  <a:pt x="38637" y="648855"/>
                  <a:pt x="28246" y="651164"/>
                </a:cubicBezTo>
              </a:path>
            </a:pathLst>
          </a:custGeom>
          <a:noFill/>
          <a:ln cap="flat" cmpd="sng" w="381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8" name="Google Shape;198;p22"/>
          <p:cNvSpPr txBox="1"/>
          <p:nvPr>
            <p:ph idx="11" type="ftr"/>
          </p:nvPr>
        </p:nvSpPr>
        <p:spPr>
          <a:xfrm>
            <a:off x="0" y="6288971"/>
            <a:ext cx="9144000" cy="58086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50">
                <a:solidFill>
                  <a:srgbClr val="FFC000"/>
                </a:solidFill>
              </a:rPr>
              <a:t>BACKGROUND  </a:t>
            </a:r>
            <a:r>
              <a:rPr lang="en-US" sz="1050">
                <a:solidFill>
                  <a:schemeClr val="lt1"/>
                </a:solidFill>
              </a:rPr>
              <a:t>        THEORY          DESIGN          METHODS          MERIT &amp; IMPACTS          ACKNOWLEDGEMENTS</a:t>
            </a:r>
            <a:endParaRPr>
              <a:solidFill>
                <a:schemeClr val="l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