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377" r:id="rId5"/>
    <p:sldId id="261" r:id="rId6"/>
    <p:sldId id="291" r:id="rId7"/>
    <p:sldId id="293" r:id="rId8"/>
    <p:sldId id="367" r:id="rId9"/>
    <p:sldId id="381" r:id="rId10"/>
    <p:sldId id="516" r:id="rId11"/>
    <p:sldId id="302" r:id="rId12"/>
    <p:sldId id="365" r:id="rId13"/>
    <p:sldId id="379" r:id="rId14"/>
    <p:sldId id="341" r:id="rId15"/>
    <p:sldId id="342" r:id="rId16"/>
    <p:sldId id="343" r:id="rId17"/>
    <p:sldId id="347" r:id="rId18"/>
    <p:sldId id="348" r:id="rId19"/>
  </p:sldIdLst>
  <p:sldSz cx="9906000" cy="6858000" type="A4"/>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11" d="100"/>
          <a:sy n="111" d="100"/>
        </p:scale>
        <p:origin x="1416" y="20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5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a:t>Cliquez et modifiez le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51C3D3E5-E7EA-B044-A970-E2049D294B38}" type="datetimeFigureOut">
              <a:rPr lang="fr-FR" smtClean="0"/>
              <a:t>04/01/2019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211335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C3D3E5-E7EA-B044-A970-E2049D294B38}" type="datetimeFigureOut">
              <a:rPr lang="fr-FR" smtClean="0"/>
              <a:t>04/01/2019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178989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C3D3E5-E7EA-B044-A970-E2049D294B38}" type="datetimeFigureOut">
              <a:rPr lang="fr-FR" smtClean="0"/>
              <a:t>04/01/2019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345664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1C3D3E5-E7EA-B044-A970-E2049D294B38}" type="datetimeFigureOut">
              <a:rPr lang="fr-FR" smtClean="0"/>
              <a:t>04/01/2019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402917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1C3D3E5-E7EA-B044-A970-E2049D294B38}" type="datetimeFigureOut">
              <a:rPr lang="fr-FR" smtClean="0"/>
              <a:t>04/01/2019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351267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1C3D3E5-E7EA-B044-A970-E2049D294B38}" type="datetimeFigureOut">
              <a:rPr lang="fr-FR" smtClean="0"/>
              <a:t>04/01/2019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13161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1C3D3E5-E7EA-B044-A970-E2049D294B38}" type="datetimeFigureOut">
              <a:rPr lang="fr-FR" smtClean="0"/>
              <a:t>04/01/2019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37810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51C3D3E5-E7EA-B044-A970-E2049D294B38}" type="datetimeFigureOut">
              <a:rPr lang="fr-FR" smtClean="0"/>
              <a:t>04/01/2019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101937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C3D3E5-E7EA-B044-A970-E2049D294B38}" type="datetimeFigureOut">
              <a:rPr lang="fr-FR" smtClean="0"/>
              <a:t>04/01/2019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106914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1C3D3E5-E7EA-B044-A970-E2049D294B38}" type="datetimeFigureOut">
              <a:rPr lang="fr-FR" smtClean="0"/>
              <a:t>04/01/2019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390975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1C3D3E5-E7EA-B044-A970-E2049D294B38}" type="datetimeFigureOut">
              <a:rPr lang="fr-FR" smtClean="0"/>
              <a:t>04/01/2019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3AADB3-164F-A742-A08B-084251EE946F}" type="slidenum">
              <a:rPr lang="fr-FR" smtClean="0"/>
              <a:t>‹N°›</a:t>
            </a:fld>
            <a:endParaRPr lang="fr-FR"/>
          </a:p>
        </p:txBody>
      </p:sp>
    </p:spTree>
    <p:extLst>
      <p:ext uri="{BB962C8B-B14F-4D97-AF65-F5344CB8AC3E}">
        <p14:creationId xmlns:p14="http://schemas.microsoft.com/office/powerpoint/2010/main" val="19809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3D3E5-E7EA-B044-A970-E2049D294B38}" type="datetimeFigureOut">
              <a:rPr lang="fr-FR" smtClean="0"/>
              <a:t>04/01/2019</a:t>
            </a:fld>
            <a:endParaRPr lang="fr-FR"/>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AADB3-164F-A742-A08B-084251EE946F}" type="slidenum">
              <a:rPr lang="fr-FR" smtClean="0"/>
              <a:t>‹N°›</a:t>
            </a:fld>
            <a:endParaRPr lang="fr-FR"/>
          </a:p>
        </p:txBody>
      </p:sp>
    </p:spTree>
    <p:extLst>
      <p:ext uri="{BB962C8B-B14F-4D97-AF65-F5344CB8AC3E}">
        <p14:creationId xmlns:p14="http://schemas.microsoft.com/office/powerpoint/2010/main" val="405870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digitalhimalaya.com/collections/journals/bo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5629" y="-1"/>
            <a:ext cx="8420100" cy="3611301"/>
          </a:xfrm>
        </p:spPr>
        <p:txBody>
          <a:bodyPr>
            <a:normAutofit fontScale="90000"/>
          </a:bodyPr>
          <a:lstStyle/>
          <a:p>
            <a:br>
              <a:rPr lang="fr-FR" sz="3200" b="1" dirty="0"/>
            </a:br>
            <a:br>
              <a:rPr lang="fr-FR" sz="3200" b="1" dirty="0"/>
            </a:br>
            <a:r>
              <a:rPr lang="fr-FR" sz="3200" b="1" dirty="0"/>
              <a:t>People on the move.</a:t>
            </a:r>
            <a:br>
              <a:rPr lang="fr-FR" sz="3200" b="1" dirty="0"/>
            </a:br>
            <a:r>
              <a:rPr lang="fr-FR" sz="3200" b="1" dirty="0"/>
              <a:t> In-country migrations in Bhutan</a:t>
            </a:r>
            <a:br>
              <a:rPr lang="fr-FR" sz="3200" b="1" dirty="0"/>
            </a:br>
            <a:r>
              <a:rPr lang="fr-FR" sz="3200" dirty="0"/>
              <a:t>(</a:t>
            </a:r>
            <a:r>
              <a:rPr lang="fr-FR" sz="3200" i="1" dirty="0" err="1"/>
              <a:t>Draft</a:t>
            </a:r>
            <a:r>
              <a:rPr lang="fr-FR" sz="3200" i="1" dirty="0"/>
              <a:t> </a:t>
            </a:r>
            <a:r>
              <a:rPr lang="fr-FR" sz="3200" i="1" dirty="0" err="1"/>
              <a:t>ppt</a:t>
            </a:r>
            <a:r>
              <a:rPr lang="fr-FR" sz="3200" i="1" dirty="0"/>
              <a:t>, not for circulation</a:t>
            </a:r>
            <a:r>
              <a:rPr lang="fr-FR" sz="3200" dirty="0"/>
              <a:t>)</a:t>
            </a:r>
            <a:br>
              <a:rPr lang="fr-FR" sz="3200" b="1" dirty="0"/>
            </a:br>
            <a:br>
              <a:rPr lang="fr-FR" sz="3200" b="1" dirty="0"/>
            </a:br>
            <a:r>
              <a:rPr lang="fr-FR" sz="3100" dirty="0"/>
              <a:t>Inaugural </a:t>
            </a:r>
            <a:r>
              <a:rPr lang="fr-FR" sz="3100" dirty="0" err="1"/>
              <a:t>Conference</a:t>
            </a:r>
            <a:r>
              <a:rPr lang="fr-FR" sz="3100" dirty="0"/>
              <a:t> of the International Society for Bhutan </a:t>
            </a:r>
            <a:r>
              <a:rPr lang="fr-FR" sz="3100" dirty="0" err="1"/>
              <a:t>Studies</a:t>
            </a:r>
            <a:r>
              <a:rPr lang="fr-FR" sz="3100" dirty="0"/>
              <a:t> (</a:t>
            </a:r>
            <a:r>
              <a:rPr lang="fr-FR" sz="3200" dirty="0"/>
              <a:t>ISBS)</a:t>
            </a:r>
            <a:br>
              <a:rPr lang="fr-FR" sz="3100" dirty="0"/>
            </a:br>
            <a:br>
              <a:rPr lang="fr-FR" sz="2400" dirty="0"/>
            </a:br>
            <a:r>
              <a:rPr lang="fr-FR" sz="2400" dirty="0"/>
              <a:t>Oxford, Magdalen </a:t>
            </a:r>
            <a:r>
              <a:rPr lang="fr-FR" sz="2400" dirty="0" err="1"/>
              <a:t>College</a:t>
            </a:r>
            <a:r>
              <a:rPr lang="fr-FR" sz="2400" dirty="0"/>
              <a:t>, 8 </a:t>
            </a:r>
            <a:r>
              <a:rPr lang="fr-FR" sz="2400" dirty="0" err="1"/>
              <a:t>January</a:t>
            </a:r>
            <a:r>
              <a:rPr lang="fr-FR" sz="2400" dirty="0"/>
              <a:t> 2019</a:t>
            </a:r>
          </a:p>
        </p:txBody>
      </p:sp>
      <p:sp>
        <p:nvSpPr>
          <p:cNvPr id="3" name="Sous-titre 2"/>
          <p:cNvSpPr>
            <a:spLocks noGrp="1"/>
          </p:cNvSpPr>
          <p:nvPr>
            <p:ph type="subTitle" idx="1"/>
          </p:nvPr>
        </p:nvSpPr>
        <p:spPr>
          <a:xfrm>
            <a:off x="1485900" y="3886200"/>
            <a:ext cx="6934200" cy="2884990"/>
          </a:xfrm>
        </p:spPr>
        <p:txBody>
          <a:bodyPr>
            <a:normAutofit/>
          </a:bodyPr>
          <a:lstStyle/>
          <a:p>
            <a:endParaRPr lang="fr-FR" sz="2000" dirty="0">
              <a:solidFill>
                <a:schemeClr val="tx1"/>
              </a:solidFill>
            </a:endParaRPr>
          </a:p>
          <a:p>
            <a:endParaRPr lang="fr-FR" sz="2000" dirty="0">
              <a:solidFill>
                <a:schemeClr val="tx1"/>
              </a:solidFill>
            </a:endParaRPr>
          </a:p>
          <a:p>
            <a:r>
              <a:rPr lang="fr-FR" sz="2000" dirty="0">
                <a:solidFill>
                  <a:schemeClr val="tx1"/>
                </a:solidFill>
              </a:rPr>
              <a:t>Françoise Pommaret</a:t>
            </a:r>
          </a:p>
          <a:p>
            <a:r>
              <a:rPr lang="fr-FR" sz="2000" dirty="0">
                <a:solidFill>
                  <a:schemeClr val="tx1"/>
                </a:solidFill>
              </a:rPr>
              <a:t>Directeur of </a:t>
            </a:r>
            <a:r>
              <a:rPr lang="fr-FR" sz="2000" dirty="0" err="1">
                <a:solidFill>
                  <a:schemeClr val="tx1"/>
                </a:solidFill>
              </a:rPr>
              <a:t>research</a:t>
            </a:r>
            <a:r>
              <a:rPr lang="fr-FR" sz="2000" dirty="0">
                <a:solidFill>
                  <a:schemeClr val="tx1"/>
                </a:solidFill>
              </a:rPr>
              <a:t> CRCAO-CNRS</a:t>
            </a:r>
          </a:p>
          <a:p>
            <a:r>
              <a:rPr lang="fr-FR" sz="2000" dirty="0">
                <a:solidFill>
                  <a:schemeClr val="tx1"/>
                </a:solidFill>
              </a:rPr>
              <a:t> &amp; </a:t>
            </a:r>
            <a:r>
              <a:rPr lang="fr-FR" sz="2000" dirty="0" err="1">
                <a:solidFill>
                  <a:schemeClr val="tx1"/>
                </a:solidFill>
              </a:rPr>
              <a:t>Associate</a:t>
            </a:r>
            <a:r>
              <a:rPr lang="fr-FR" sz="2000" dirty="0">
                <a:solidFill>
                  <a:schemeClr val="tx1"/>
                </a:solidFill>
              </a:rPr>
              <a:t> Professor, CLCS, Royal </a:t>
            </a:r>
            <a:r>
              <a:rPr lang="fr-FR" sz="2000" dirty="0" err="1">
                <a:solidFill>
                  <a:schemeClr val="tx1"/>
                </a:solidFill>
              </a:rPr>
              <a:t>University</a:t>
            </a:r>
            <a:r>
              <a:rPr lang="fr-FR" sz="2000" dirty="0">
                <a:solidFill>
                  <a:schemeClr val="tx1"/>
                </a:solidFill>
              </a:rPr>
              <a:t> of Bhutan</a:t>
            </a:r>
          </a:p>
        </p:txBody>
      </p:sp>
    </p:spTree>
    <p:extLst>
      <p:ext uri="{BB962C8B-B14F-4D97-AF65-F5344CB8AC3E}">
        <p14:creationId xmlns:p14="http://schemas.microsoft.com/office/powerpoint/2010/main" val="176138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ILCSMap 02.pdf"/>
          <p:cNvPicPr>
            <a:picLocks noGrp="1" noChangeAspect="1"/>
          </p:cNvPicPr>
          <p:nvPr>
            <p:ph idx="1"/>
          </p:nvPr>
        </p:nvPicPr>
        <p:blipFill>
          <a:blip r:embed="rId2" cstate="screen">
            <a:extLst>
              <a:ext uri="{28A0092B-C50C-407E-A947-70E740481C1C}">
                <a14:useLocalDpi xmlns:a14="http://schemas.microsoft.com/office/drawing/2010/main"/>
              </a:ext>
            </a:extLst>
          </a:blip>
          <a:srcRect l="36" r="36"/>
          <a:stretch>
            <a:fillRect/>
          </a:stretch>
        </p:blipFill>
        <p:spPr>
          <a:xfrm>
            <a:off x="495300" y="274638"/>
            <a:ext cx="8915400" cy="5851525"/>
          </a:xfrm>
        </p:spPr>
      </p:pic>
    </p:spTree>
    <p:extLst>
      <p:ext uri="{BB962C8B-B14F-4D97-AF65-F5344CB8AC3E}">
        <p14:creationId xmlns:p14="http://schemas.microsoft.com/office/powerpoint/2010/main" val="269098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920781"/>
          </a:xfrm>
        </p:spPr>
        <p:txBody>
          <a:bodyPr>
            <a:normAutofit/>
          </a:bodyPr>
          <a:lstStyle/>
          <a:p>
            <a:r>
              <a:rPr lang="fr-FR" sz="2000" dirty="0"/>
              <a:t>One clue on </a:t>
            </a:r>
            <a:r>
              <a:rPr lang="fr-FR" sz="2000" dirty="0" err="1"/>
              <a:t>understanding</a:t>
            </a:r>
            <a:r>
              <a:rPr lang="fr-FR" sz="2000" dirty="0"/>
              <a:t> the migrations </a:t>
            </a:r>
            <a:r>
              <a:rPr lang="fr-FR" sz="2000" dirty="0" err="1"/>
              <a:t>is</a:t>
            </a:r>
            <a:r>
              <a:rPr lang="fr-FR" sz="2000" dirty="0"/>
              <a:t> to </a:t>
            </a:r>
            <a:r>
              <a:rPr lang="fr-FR" sz="2000" dirty="0" err="1"/>
              <a:t>follow</a:t>
            </a:r>
            <a:r>
              <a:rPr lang="fr-FR" sz="2000" dirty="0"/>
              <a:t> the local </a:t>
            </a:r>
            <a:r>
              <a:rPr lang="fr-FR" sz="2000" dirty="0" err="1"/>
              <a:t>deities</a:t>
            </a:r>
            <a:r>
              <a:rPr lang="fr-FR" sz="2000" dirty="0"/>
              <a:t> </a:t>
            </a:r>
            <a:r>
              <a:rPr lang="fr-FR" sz="2000" dirty="0" err="1"/>
              <a:t>which</a:t>
            </a:r>
            <a:r>
              <a:rPr lang="fr-FR" sz="2000" dirty="0"/>
              <a:t> </a:t>
            </a:r>
            <a:r>
              <a:rPr lang="fr-FR" sz="2000" dirty="0" err="1"/>
              <a:t>migrate</a:t>
            </a:r>
            <a:r>
              <a:rPr lang="fr-FR" sz="2000" dirty="0"/>
              <a:t> </a:t>
            </a:r>
            <a:r>
              <a:rPr lang="fr-FR" sz="2000" dirty="0" err="1"/>
              <a:t>with</a:t>
            </a:r>
            <a:r>
              <a:rPr lang="fr-FR" sz="2000" dirty="0"/>
              <a:t> the people and look </a:t>
            </a:r>
            <a:r>
              <a:rPr lang="fr-FR" sz="2000" dirty="0" err="1"/>
              <a:t>after</a:t>
            </a:r>
            <a:r>
              <a:rPr lang="fr-FR" sz="2000" dirty="0"/>
              <a:t> </a:t>
            </a:r>
            <a:r>
              <a:rPr lang="fr-FR" sz="2000" dirty="0" err="1"/>
              <a:t>their</a:t>
            </a:r>
            <a:r>
              <a:rPr lang="fr-FR" sz="2000" dirty="0"/>
              <a:t> </a:t>
            </a:r>
            <a:r>
              <a:rPr lang="fr-FR" sz="2000" dirty="0" err="1"/>
              <a:t>welfare</a:t>
            </a:r>
            <a:r>
              <a:rPr lang="fr-FR" sz="2000" dirty="0"/>
              <a:t>.</a:t>
            </a:r>
          </a:p>
        </p:txBody>
      </p:sp>
      <p:pic>
        <p:nvPicPr>
          <p:cNvPr id="4" name="Espace réservé du contenu 3" descr="IMG_8587.jpg"/>
          <p:cNvPicPr>
            <a:picLocks noGrp="1" noChangeAspect="1"/>
          </p:cNvPicPr>
          <p:nvPr>
            <p:ph idx="1"/>
          </p:nvPr>
        </p:nvPicPr>
        <p:blipFill>
          <a:blip r:embed="rId2" cstate="screen">
            <a:extLst>
              <a:ext uri="{28A0092B-C50C-407E-A947-70E740481C1C}">
                <a14:useLocalDpi xmlns:a14="http://schemas.microsoft.com/office/drawing/2010/main"/>
              </a:ext>
            </a:extLst>
          </a:blip>
          <a:srcRect l="-9042" r="-9042"/>
          <a:stretch>
            <a:fillRect/>
          </a:stretch>
        </p:blipFill>
        <p:spPr>
          <a:xfrm>
            <a:off x="495300" y="1195419"/>
            <a:ext cx="8915400" cy="5662581"/>
          </a:xfrm>
        </p:spPr>
      </p:pic>
    </p:spTree>
    <p:extLst>
      <p:ext uri="{BB962C8B-B14F-4D97-AF65-F5344CB8AC3E}">
        <p14:creationId xmlns:p14="http://schemas.microsoft.com/office/powerpoint/2010/main" val="178166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Long </a:t>
            </a:r>
            <a:r>
              <a:rPr lang="fr-FR" sz="2400" b="1" dirty="0" err="1"/>
              <a:t>term</a:t>
            </a:r>
            <a:r>
              <a:rPr lang="fr-FR" sz="2400" b="1" dirty="0"/>
              <a:t> migrations: </a:t>
            </a:r>
            <a:r>
              <a:rPr lang="fr-FR" sz="2400" b="1" dirty="0" err="1"/>
              <a:t>resettlements</a:t>
            </a:r>
            <a:r>
              <a:rPr lang="fr-FR" sz="2400" b="1" dirty="0"/>
              <a:t> due to taxes, </a:t>
            </a:r>
            <a:r>
              <a:rPr lang="fr-FR" sz="2400" b="1" dirty="0" err="1"/>
              <a:t>lack</a:t>
            </a:r>
            <a:r>
              <a:rPr lang="fr-FR" sz="2400" b="1" dirty="0"/>
              <a:t> of water, of land, </a:t>
            </a:r>
            <a:r>
              <a:rPr lang="fr-FR" sz="2400" b="1" dirty="0" err="1"/>
              <a:t>political</a:t>
            </a:r>
            <a:r>
              <a:rPr lang="fr-FR" sz="2400" b="1" dirty="0"/>
              <a:t> causes, and </a:t>
            </a:r>
            <a:r>
              <a:rPr lang="fr-FR" sz="2400" b="1" dirty="0" err="1"/>
              <a:t>now</a:t>
            </a:r>
            <a:r>
              <a:rPr lang="fr-FR" sz="2400" b="1" dirty="0"/>
              <a:t> jobs </a:t>
            </a:r>
            <a:r>
              <a:rPr lang="fr-FR" sz="2400" b="1" dirty="0" err="1"/>
              <a:t>opportunity</a:t>
            </a:r>
            <a:endParaRPr lang="fr-FR" sz="2400" b="1" dirty="0"/>
          </a:p>
        </p:txBody>
      </p:sp>
      <p:sp>
        <p:nvSpPr>
          <p:cNvPr id="3" name="Espace réservé du contenu 2"/>
          <p:cNvSpPr>
            <a:spLocks noGrp="1"/>
          </p:cNvSpPr>
          <p:nvPr>
            <p:ph idx="1"/>
          </p:nvPr>
        </p:nvSpPr>
        <p:spPr/>
        <p:txBody>
          <a:bodyPr>
            <a:normAutofit/>
          </a:bodyPr>
          <a:lstStyle/>
          <a:p>
            <a:r>
              <a:rPr lang="fr-FR" sz="2200" dirty="0" err="1"/>
              <a:t>From</a:t>
            </a:r>
            <a:r>
              <a:rPr lang="fr-FR" sz="2200" dirty="0"/>
              <a:t> Tibet to ”</a:t>
            </a:r>
            <a:r>
              <a:rPr lang="fr-FR" sz="2200" dirty="0" err="1"/>
              <a:t>Lhomon</a:t>
            </a:r>
            <a:r>
              <a:rPr lang="fr-FR" sz="2200" dirty="0"/>
              <a:t>”</a:t>
            </a:r>
          </a:p>
          <a:p>
            <a:r>
              <a:rPr lang="fr-FR" sz="2200" dirty="0" err="1"/>
              <a:t>From</a:t>
            </a:r>
            <a:r>
              <a:rPr lang="fr-FR" sz="2200" dirty="0"/>
              <a:t> </a:t>
            </a:r>
            <a:r>
              <a:rPr lang="fr-FR" sz="2200" dirty="0" err="1"/>
              <a:t>Dungsam</a:t>
            </a:r>
            <a:r>
              <a:rPr lang="fr-FR" sz="2200" dirty="0"/>
              <a:t> and </a:t>
            </a:r>
            <a:r>
              <a:rPr lang="fr-FR" sz="2200" dirty="0" err="1"/>
              <a:t>Mongar</a:t>
            </a:r>
            <a:r>
              <a:rPr lang="fr-FR" sz="2200" dirty="0"/>
              <a:t> </a:t>
            </a:r>
            <a:r>
              <a:rPr lang="fr-FR" sz="2200" dirty="0" err="1"/>
              <a:t>Kheng</a:t>
            </a:r>
            <a:r>
              <a:rPr lang="fr-FR" sz="2200" dirty="0"/>
              <a:t> to </a:t>
            </a:r>
            <a:r>
              <a:rPr lang="fr-FR" sz="2200" dirty="0" err="1"/>
              <a:t>Lower</a:t>
            </a:r>
            <a:r>
              <a:rPr lang="fr-FR" sz="2200" dirty="0"/>
              <a:t> </a:t>
            </a:r>
            <a:r>
              <a:rPr lang="fr-FR" sz="2200" dirty="0" err="1"/>
              <a:t>Zhemgang</a:t>
            </a:r>
            <a:endParaRPr lang="fr-FR" sz="2200" dirty="0"/>
          </a:p>
          <a:p>
            <a:r>
              <a:rPr lang="fr-FR" sz="2200" dirty="0" err="1"/>
              <a:t>Ngangla</a:t>
            </a:r>
            <a:r>
              <a:rPr lang="fr-FR" sz="2200" dirty="0"/>
              <a:t> </a:t>
            </a:r>
            <a:r>
              <a:rPr lang="fr-FR" sz="2200" dirty="0" err="1"/>
              <a:t>Trong</a:t>
            </a:r>
            <a:r>
              <a:rPr lang="fr-FR" sz="2200" dirty="0"/>
              <a:t> – </a:t>
            </a:r>
            <a:r>
              <a:rPr lang="fr-FR" sz="2200" dirty="0" err="1"/>
              <a:t>Pangbang</a:t>
            </a:r>
            <a:r>
              <a:rPr lang="fr-FR" sz="2200" dirty="0"/>
              <a:t> ( </a:t>
            </a:r>
            <a:r>
              <a:rPr lang="fr-FR" sz="2200" dirty="0" err="1"/>
              <a:t>Zhemgang</a:t>
            </a:r>
            <a:r>
              <a:rPr lang="fr-FR" sz="2200" dirty="0"/>
              <a:t> district)</a:t>
            </a:r>
          </a:p>
          <a:p>
            <a:r>
              <a:rPr lang="fr-FR" sz="2200" dirty="0" err="1"/>
              <a:t>Easterners</a:t>
            </a:r>
            <a:r>
              <a:rPr lang="fr-FR" sz="2200" dirty="0"/>
              <a:t> to Dagana</a:t>
            </a:r>
          </a:p>
          <a:p>
            <a:r>
              <a:rPr lang="fr-FR" sz="2200" dirty="0" err="1"/>
              <a:t>Easterners</a:t>
            </a:r>
            <a:r>
              <a:rPr lang="fr-FR" sz="2200" dirty="0"/>
              <a:t> to </a:t>
            </a:r>
            <a:r>
              <a:rPr lang="fr-FR" sz="2200" dirty="0" err="1"/>
              <a:t>Gelephu</a:t>
            </a:r>
            <a:r>
              <a:rPr lang="fr-FR" sz="2200" dirty="0"/>
              <a:t> &amp; </a:t>
            </a:r>
            <a:r>
              <a:rPr lang="fr-FR" sz="2200" dirty="0" err="1"/>
              <a:t>Tsirang</a:t>
            </a:r>
            <a:endParaRPr lang="fr-FR" sz="2200" dirty="0"/>
          </a:p>
          <a:p>
            <a:r>
              <a:rPr lang="fr-FR" sz="2200" dirty="0"/>
              <a:t>Rural-</a:t>
            </a:r>
            <a:r>
              <a:rPr lang="fr-FR" sz="2200" dirty="0" err="1"/>
              <a:t>Urban</a:t>
            </a:r>
            <a:r>
              <a:rPr lang="fr-FR" sz="2200" dirty="0"/>
              <a:t> migrations</a:t>
            </a:r>
          </a:p>
          <a:p>
            <a:pPr marL="0" indent="0">
              <a:buNone/>
            </a:pPr>
            <a:r>
              <a:rPr lang="fr-FR" sz="2200" dirty="0"/>
              <a:t>Just to mention </a:t>
            </a:r>
            <a:r>
              <a:rPr lang="fr-FR" sz="2200" dirty="0" err="1"/>
              <a:t>Three</a:t>
            </a:r>
            <a:r>
              <a:rPr lang="fr-FR" sz="2200" dirty="0"/>
              <a:t> </a:t>
            </a:r>
            <a:r>
              <a:rPr lang="fr-FR" sz="2200" dirty="0" err="1"/>
              <a:t>examples</a:t>
            </a:r>
            <a:r>
              <a:rPr lang="fr-FR" sz="2200" dirty="0"/>
              <a:t> </a:t>
            </a:r>
            <a:r>
              <a:rPr lang="fr-FR" sz="2200" dirty="0" err="1"/>
              <a:t>extra-territorial</a:t>
            </a:r>
            <a:r>
              <a:rPr lang="fr-FR" sz="2200" dirty="0"/>
              <a:t> cases</a:t>
            </a:r>
          </a:p>
          <a:p>
            <a:r>
              <a:rPr lang="fr-FR" sz="2200" dirty="0"/>
              <a:t>Ha &amp; Paro to </a:t>
            </a:r>
            <a:r>
              <a:rPr lang="fr-FR" sz="2200" dirty="0" err="1"/>
              <a:t>Pedong</a:t>
            </a:r>
            <a:r>
              <a:rPr lang="fr-FR" sz="2200" dirty="0"/>
              <a:t> (</a:t>
            </a:r>
            <a:r>
              <a:rPr lang="fr-FR" sz="2200" dirty="0" err="1"/>
              <a:t>Kalimpong</a:t>
            </a:r>
            <a:r>
              <a:rPr lang="fr-FR" sz="2200" dirty="0"/>
              <a:t>) and Sikkim</a:t>
            </a:r>
          </a:p>
          <a:p>
            <a:r>
              <a:rPr lang="fr-FR" sz="2200" dirty="0" err="1"/>
              <a:t>Merak-Sakteng</a:t>
            </a:r>
            <a:r>
              <a:rPr lang="fr-FR" sz="2200" dirty="0"/>
              <a:t> </a:t>
            </a:r>
            <a:r>
              <a:rPr lang="fr-FR" sz="2200" dirty="0" err="1"/>
              <a:t>from</a:t>
            </a:r>
            <a:r>
              <a:rPr lang="fr-FR" sz="2200" dirty="0"/>
              <a:t> </a:t>
            </a:r>
            <a:r>
              <a:rPr lang="fr-FR" sz="2200" dirty="0" err="1"/>
              <a:t>Tshona</a:t>
            </a:r>
            <a:r>
              <a:rPr lang="fr-FR" sz="2200" dirty="0"/>
              <a:t>, Tibet, to </a:t>
            </a:r>
            <a:r>
              <a:rPr lang="fr-FR" sz="2200" dirty="0" err="1"/>
              <a:t>Eastern</a:t>
            </a:r>
            <a:r>
              <a:rPr lang="fr-FR" sz="2200" dirty="0"/>
              <a:t> Bhutan (14th c.?)</a:t>
            </a:r>
          </a:p>
          <a:p>
            <a:r>
              <a:rPr lang="fr-FR" sz="2200" dirty="0" err="1"/>
              <a:t>Easterners</a:t>
            </a:r>
            <a:r>
              <a:rPr lang="fr-FR" sz="2200" dirty="0"/>
              <a:t> to </a:t>
            </a:r>
            <a:r>
              <a:rPr lang="fr-FR" sz="2200" dirty="0" err="1"/>
              <a:t>Pemakoe</a:t>
            </a:r>
            <a:r>
              <a:rPr lang="fr-FR" sz="2200" dirty="0"/>
              <a:t> in Tibet (</a:t>
            </a:r>
            <a:r>
              <a:rPr lang="fr-FR" sz="2200" dirty="0" err="1"/>
              <a:t>Meto</a:t>
            </a:r>
            <a:r>
              <a:rPr lang="fr-FR" sz="2200" dirty="0"/>
              <a:t> </a:t>
            </a:r>
            <a:r>
              <a:rPr lang="fr-FR" sz="2200" dirty="0" err="1"/>
              <a:t>county</a:t>
            </a:r>
            <a:r>
              <a:rPr lang="fr-FR" sz="2200" dirty="0"/>
              <a:t>)</a:t>
            </a:r>
          </a:p>
          <a:p>
            <a:endParaRPr lang="fr-FR" sz="2200" dirty="0"/>
          </a:p>
          <a:p>
            <a:endParaRPr lang="fr-FR" sz="2800" dirty="0"/>
          </a:p>
          <a:p>
            <a:pPr marL="0" indent="0">
              <a:buNone/>
            </a:pPr>
            <a:endParaRPr lang="fr-FR" sz="2800" dirty="0"/>
          </a:p>
        </p:txBody>
      </p:sp>
    </p:spTree>
    <p:extLst>
      <p:ext uri="{BB962C8B-B14F-4D97-AF65-F5344CB8AC3E}">
        <p14:creationId xmlns:p14="http://schemas.microsoft.com/office/powerpoint/2010/main" val="4206848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Some</a:t>
            </a:r>
            <a:r>
              <a:rPr lang="fr-FR" dirty="0"/>
              <a:t> </a:t>
            </a:r>
            <a:r>
              <a:rPr lang="fr-FR" dirty="0" err="1"/>
              <a:t>examples</a:t>
            </a:r>
            <a:endParaRPr lang="fr-FR" dirty="0"/>
          </a:p>
        </p:txBody>
      </p:sp>
      <p:sp>
        <p:nvSpPr>
          <p:cNvPr id="3" name="Espace réservé du contenu 2"/>
          <p:cNvSpPr>
            <a:spLocks noGrp="1"/>
          </p:cNvSpPr>
          <p:nvPr>
            <p:ph idx="1"/>
          </p:nvPr>
        </p:nvSpPr>
        <p:spPr/>
        <p:txBody>
          <a:bodyPr>
            <a:normAutofit/>
          </a:bodyPr>
          <a:lstStyle/>
          <a:p>
            <a:r>
              <a:rPr lang="fr-FR" sz="2800" dirty="0" err="1"/>
              <a:t>Excerpt</a:t>
            </a:r>
            <a:r>
              <a:rPr lang="fr-FR" sz="2800" dirty="0"/>
              <a:t> </a:t>
            </a:r>
            <a:r>
              <a:rPr lang="fr-FR" sz="2800" dirty="0" err="1"/>
              <a:t>from</a:t>
            </a:r>
            <a:r>
              <a:rPr lang="fr-FR" sz="2800" dirty="0"/>
              <a:t> </a:t>
            </a:r>
            <a:r>
              <a:rPr lang="fr-FR" sz="2800" dirty="0" err="1"/>
              <a:t>Shejun</a:t>
            </a:r>
            <a:r>
              <a:rPr lang="fr-FR" sz="2800" dirty="0"/>
              <a:t> FB 22 </a:t>
            </a:r>
            <a:r>
              <a:rPr lang="fr-FR" sz="2800" dirty="0" err="1"/>
              <a:t>June</a:t>
            </a:r>
            <a:r>
              <a:rPr lang="fr-FR" sz="2800" dirty="0"/>
              <a:t> 2014</a:t>
            </a:r>
          </a:p>
          <a:p>
            <a:pPr marL="0" indent="0">
              <a:buNone/>
            </a:pPr>
            <a:r>
              <a:rPr lang="fr-FR" sz="2800" dirty="0"/>
              <a:t>In 1887 the people of </a:t>
            </a:r>
            <a:r>
              <a:rPr lang="fr-FR" sz="2800" dirty="0" err="1"/>
              <a:t>Peljorling</a:t>
            </a:r>
            <a:r>
              <a:rPr lang="fr-FR" sz="2800" dirty="0"/>
              <a:t>, Bongo, </a:t>
            </a:r>
            <a:r>
              <a:rPr lang="fr-FR" sz="2800" dirty="0" err="1"/>
              <a:t>moved</a:t>
            </a:r>
            <a:r>
              <a:rPr lang="fr-FR" sz="2800" dirty="0"/>
              <a:t> and </a:t>
            </a:r>
            <a:r>
              <a:rPr lang="fr-FR" sz="2800" dirty="0" err="1"/>
              <a:t>settled</a:t>
            </a:r>
            <a:r>
              <a:rPr lang="fr-FR" sz="2800" dirty="0"/>
              <a:t> to an </a:t>
            </a:r>
            <a:r>
              <a:rPr lang="fr-FR" sz="2800" dirty="0" err="1"/>
              <a:t>upper</a:t>
            </a:r>
            <a:r>
              <a:rPr lang="fr-FR" sz="2800" dirty="0"/>
              <a:t> </a:t>
            </a:r>
            <a:r>
              <a:rPr lang="fr-FR" sz="2800" dirty="0" err="1"/>
              <a:t>valley</a:t>
            </a:r>
            <a:r>
              <a:rPr lang="fr-FR" sz="2800" dirty="0"/>
              <a:t> </a:t>
            </a:r>
            <a:r>
              <a:rPr lang="fr-FR" sz="2800" dirty="0" err="1"/>
              <a:t>because</a:t>
            </a:r>
            <a:r>
              <a:rPr lang="fr-FR" sz="2800" dirty="0"/>
              <a:t> </a:t>
            </a:r>
            <a:r>
              <a:rPr lang="fr-FR" sz="2800" dirty="0" err="1"/>
              <a:t>they</a:t>
            </a:r>
            <a:r>
              <a:rPr lang="fr-FR" sz="2800" dirty="0"/>
              <a:t> </a:t>
            </a:r>
            <a:r>
              <a:rPr lang="fr-FR" sz="2800" dirty="0" err="1"/>
              <a:t>were</a:t>
            </a:r>
            <a:r>
              <a:rPr lang="fr-FR" sz="2800" dirty="0"/>
              <a:t> </a:t>
            </a:r>
            <a:r>
              <a:rPr lang="fr-FR" sz="2800" dirty="0" err="1"/>
              <a:t>levied</a:t>
            </a:r>
            <a:r>
              <a:rPr lang="fr-FR" sz="2800" dirty="0"/>
              <a:t> </a:t>
            </a:r>
            <a:r>
              <a:rPr lang="fr-FR" sz="2800" dirty="0" err="1"/>
              <a:t>heavy</a:t>
            </a:r>
            <a:r>
              <a:rPr lang="fr-FR" sz="2800" dirty="0"/>
              <a:t> </a:t>
            </a:r>
            <a:r>
              <a:rPr lang="fr-FR" sz="2800" dirty="0" err="1"/>
              <a:t>tax</a:t>
            </a:r>
            <a:r>
              <a:rPr lang="fr-FR" sz="2800" dirty="0"/>
              <a:t> and made to </a:t>
            </a:r>
            <a:r>
              <a:rPr lang="fr-FR" sz="2800" dirty="0" err="1"/>
              <a:t>work</a:t>
            </a:r>
            <a:r>
              <a:rPr lang="fr-FR" sz="2800" dirty="0"/>
              <a:t> </a:t>
            </a:r>
            <a:r>
              <a:rPr lang="fr-FR" sz="2800" dirty="0" err="1"/>
              <a:t>like</a:t>
            </a:r>
            <a:r>
              <a:rPr lang="fr-FR" sz="2800" dirty="0"/>
              <a:t> slaves by </a:t>
            </a:r>
            <a:r>
              <a:rPr lang="fr-FR" sz="2800" dirty="0" err="1"/>
              <a:t>their</a:t>
            </a:r>
            <a:r>
              <a:rPr lang="fr-FR" sz="2800" dirty="0"/>
              <a:t> lords </a:t>
            </a:r>
            <a:r>
              <a:rPr lang="fr-FR" sz="2800" dirty="0" err="1"/>
              <a:t>during</a:t>
            </a:r>
            <a:r>
              <a:rPr lang="fr-FR" sz="2800" dirty="0"/>
              <a:t> </a:t>
            </a:r>
            <a:r>
              <a:rPr lang="fr-FR" sz="2800" dirty="0" err="1"/>
              <a:t>their</a:t>
            </a:r>
            <a:r>
              <a:rPr lang="fr-FR" sz="2800" dirty="0"/>
              <a:t> </a:t>
            </a:r>
            <a:r>
              <a:rPr lang="fr-FR" sz="2800" dirty="0" err="1"/>
              <a:t>visit</a:t>
            </a:r>
            <a:r>
              <a:rPr lang="fr-FR" sz="2800" dirty="0"/>
              <a:t> to the hot </a:t>
            </a:r>
            <a:r>
              <a:rPr lang="fr-FR" sz="2800" dirty="0" err="1"/>
              <a:t>spring</a:t>
            </a:r>
            <a:r>
              <a:rPr lang="fr-FR" sz="2800" dirty="0"/>
              <a:t> in the village. </a:t>
            </a:r>
            <a:r>
              <a:rPr lang="fr-FR" sz="2800" dirty="0" err="1"/>
              <a:t>When</a:t>
            </a:r>
            <a:r>
              <a:rPr lang="fr-FR" sz="2800" dirty="0"/>
              <a:t> </a:t>
            </a:r>
            <a:r>
              <a:rPr lang="fr-FR" sz="2800" dirty="0" err="1"/>
              <a:t>they</a:t>
            </a:r>
            <a:r>
              <a:rPr lang="fr-FR" sz="2800" dirty="0"/>
              <a:t> </a:t>
            </a:r>
            <a:r>
              <a:rPr lang="fr-FR" sz="2800" dirty="0" err="1"/>
              <a:t>could</a:t>
            </a:r>
            <a:r>
              <a:rPr lang="fr-FR" sz="2800" dirty="0"/>
              <a:t> not </a:t>
            </a:r>
            <a:r>
              <a:rPr lang="fr-FR" sz="2800" dirty="0" err="1"/>
              <a:t>bear</a:t>
            </a:r>
            <a:r>
              <a:rPr lang="fr-FR" sz="2800" dirty="0"/>
              <a:t> the </a:t>
            </a:r>
            <a:r>
              <a:rPr lang="fr-FR" sz="2800" dirty="0" err="1"/>
              <a:t>burden</a:t>
            </a:r>
            <a:r>
              <a:rPr lang="fr-FR" sz="2800" dirty="0"/>
              <a:t> </a:t>
            </a:r>
            <a:r>
              <a:rPr lang="fr-FR" sz="2800" dirty="0" err="1"/>
              <a:t>anymore</a:t>
            </a:r>
            <a:r>
              <a:rPr lang="fr-FR" sz="2800" dirty="0"/>
              <a:t>, </a:t>
            </a:r>
            <a:r>
              <a:rPr lang="fr-FR" sz="2800" dirty="0" err="1"/>
              <a:t>they</a:t>
            </a:r>
            <a:r>
              <a:rPr lang="fr-FR" sz="2800" dirty="0"/>
              <a:t> </a:t>
            </a:r>
            <a:r>
              <a:rPr lang="fr-FR" sz="2800" dirty="0" err="1"/>
              <a:t>demolished</a:t>
            </a:r>
            <a:r>
              <a:rPr lang="fr-FR" sz="2800" dirty="0"/>
              <a:t> the hot </a:t>
            </a:r>
            <a:r>
              <a:rPr lang="fr-FR" sz="2800" dirty="0" err="1"/>
              <a:t>spring</a:t>
            </a:r>
            <a:r>
              <a:rPr lang="fr-FR" sz="2800" dirty="0"/>
              <a:t> and </a:t>
            </a:r>
            <a:r>
              <a:rPr lang="fr-FR" sz="2800" dirty="0" err="1"/>
              <a:t>moved</a:t>
            </a:r>
            <a:r>
              <a:rPr lang="fr-FR" sz="2800" dirty="0"/>
              <a:t> to the </a:t>
            </a:r>
            <a:r>
              <a:rPr lang="fr-FR" sz="2800" dirty="0" err="1"/>
              <a:t>present</a:t>
            </a:r>
            <a:r>
              <a:rPr lang="fr-FR" sz="2800" dirty="0"/>
              <a:t> village (</a:t>
            </a:r>
            <a:r>
              <a:rPr lang="fr-FR" sz="2800" dirty="0" err="1"/>
              <a:t>Ketokha</a:t>
            </a:r>
            <a:r>
              <a:rPr lang="fr-FR" sz="2800" dirty="0"/>
              <a:t>) </a:t>
            </a:r>
            <a:r>
              <a:rPr lang="fr-FR" sz="2800" dirty="0" err="1"/>
              <a:t>so</a:t>
            </a:r>
            <a:r>
              <a:rPr lang="fr-FR" sz="2800" dirty="0"/>
              <a:t> as to live </a:t>
            </a:r>
            <a:r>
              <a:rPr lang="fr-FR" sz="2800" dirty="0" err="1"/>
              <a:t>peacefully</a:t>
            </a:r>
            <a:r>
              <a:rPr lang="fr-FR" sz="2800" dirty="0"/>
              <a:t> and </a:t>
            </a:r>
            <a:r>
              <a:rPr lang="fr-FR" sz="2800" dirty="0" err="1"/>
              <a:t>happily</a:t>
            </a:r>
            <a:r>
              <a:rPr lang="fr-FR" sz="2800" dirty="0"/>
              <a:t>. It </a:t>
            </a:r>
            <a:r>
              <a:rPr lang="fr-FR" sz="2800" dirty="0" err="1"/>
              <a:t>is</a:t>
            </a:r>
            <a:r>
              <a:rPr lang="fr-FR" sz="2800" dirty="0"/>
              <a:t> </a:t>
            </a:r>
            <a:r>
              <a:rPr lang="fr-FR" sz="2800" dirty="0" err="1"/>
              <a:t>also</a:t>
            </a:r>
            <a:r>
              <a:rPr lang="fr-FR" sz="2800" dirty="0"/>
              <a:t> </a:t>
            </a:r>
            <a:r>
              <a:rPr lang="fr-FR" sz="2800" dirty="0" err="1"/>
              <a:t>interesting</a:t>
            </a:r>
            <a:r>
              <a:rPr lang="fr-FR" sz="2800" dirty="0"/>
              <a:t> to note </a:t>
            </a:r>
            <a:r>
              <a:rPr lang="fr-FR" sz="2800" dirty="0" err="1"/>
              <a:t>that</a:t>
            </a:r>
            <a:r>
              <a:rPr lang="fr-FR" sz="2800" dirty="0"/>
              <a:t> </a:t>
            </a:r>
            <a:r>
              <a:rPr lang="fr-FR" sz="2800" dirty="0" err="1"/>
              <a:t>they</a:t>
            </a:r>
            <a:r>
              <a:rPr lang="fr-FR" sz="2800" dirty="0"/>
              <a:t> </a:t>
            </a:r>
            <a:r>
              <a:rPr lang="fr-FR" sz="2800" dirty="0" err="1"/>
              <a:t>initially</a:t>
            </a:r>
            <a:r>
              <a:rPr lang="fr-FR" sz="2800" dirty="0"/>
              <a:t> </a:t>
            </a:r>
            <a:r>
              <a:rPr lang="fr-FR" sz="2800" dirty="0" err="1"/>
              <a:t>named</a:t>
            </a:r>
            <a:r>
              <a:rPr lang="fr-FR" sz="2800" dirty="0"/>
              <a:t> </a:t>
            </a:r>
            <a:r>
              <a:rPr lang="fr-FR" sz="2800" dirty="0" err="1"/>
              <a:t>their</a:t>
            </a:r>
            <a:r>
              <a:rPr lang="fr-FR" sz="2800" dirty="0"/>
              <a:t> new home as '</a:t>
            </a:r>
            <a:r>
              <a:rPr lang="fr-FR" sz="2800" dirty="0" err="1"/>
              <a:t>Kiptonga</a:t>
            </a:r>
            <a:r>
              <a:rPr lang="fr-FR" sz="2800" dirty="0"/>
              <a:t>' </a:t>
            </a:r>
            <a:r>
              <a:rPr lang="fr-FR" sz="2800" dirty="0" err="1"/>
              <a:t>meaning</a:t>
            </a:r>
            <a:r>
              <a:rPr lang="fr-FR" sz="2800" dirty="0"/>
              <a:t> </a:t>
            </a:r>
            <a:r>
              <a:rPr lang="fr-FR" sz="2800" dirty="0" err="1"/>
              <a:t>peaceful</a:t>
            </a:r>
            <a:r>
              <a:rPr lang="fr-FR" sz="2800" dirty="0"/>
              <a:t>.</a:t>
            </a:r>
          </a:p>
          <a:p>
            <a:endParaRPr lang="fr-FR" sz="2800" dirty="0"/>
          </a:p>
        </p:txBody>
      </p:sp>
    </p:spTree>
    <p:extLst>
      <p:ext uri="{BB962C8B-B14F-4D97-AF65-F5344CB8AC3E}">
        <p14:creationId xmlns:p14="http://schemas.microsoft.com/office/powerpoint/2010/main" val="56047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N6168.JPG"/>
          <p:cNvPicPr>
            <a:picLocks noGrp="1" noChangeAspect="1"/>
          </p:cNvPicPr>
          <p:nvPr>
            <p:ph idx="1"/>
          </p:nvPr>
        </p:nvPicPr>
        <p:blipFill>
          <a:blip r:embed="rId2" cstate="screen">
            <a:extLst>
              <a:ext uri="{28A0092B-C50C-407E-A947-70E740481C1C}">
                <a14:useLocalDpi xmlns:a14="http://schemas.microsoft.com/office/drawing/2010/main"/>
              </a:ext>
            </a:extLst>
          </a:blip>
          <a:srcRect l="-7135" r="-7135"/>
          <a:stretch>
            <a:fillRect/>
          </a:stretch>
        </p:blipFill>
        <p:spPr>
          <a:xfrm>
            <a:off x="495300" y="274639"/>
            <a:ext cx="8915400" cy="6276632"/>
          </a:xfrm>
        </p:spPr>
      </p:pic>
    </p:spTree>
    <p:extLst>
      <p:ext uri="{BB962C8B-B14F-4D97-AF65-F5344CB8AC3E}">
        <p14:creationId xmlns:p14="http://schemas.microsoft.com/office/powerpoint/2010/main" val="28095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N6172.JPG"/>
          <p:cNvPicPr>
            <a:picLocks noGrp="1" noChangeAspect="1"/>
          </p:cNvPicPr>
          <p:nvPr>
            <p:ph idx="1"/>
          </p:nvPr>
        </p:nvPicPr>
        <p:blipFill>
          <a:blip r:embed="rId2" cstate="screen">
            <a:extLst>
              <a:ext uri="{28A0092B-C50C-407E-A947-70E740481C1C}">
                <a14:useLocalDpi xmlns:a14="http://schemas.microsoft.com/office/drawing/2010/main"/>
              </a:ext>
            </a:extLst>
          </a:blip>
          <a:srcRect l="-7135" r="-7135"/>
          <a:stretch>
            <a:fillRect/>
          </a:stretch>
        </p:blipFill>
        <p:spPr>
          <a:xfrm>
            <a:off x="495300" y="274638"/>
            <a:ext cx="8915400" cy="6334505"/>
          </a:xfrm>
        </p:spPr>
      </p:pic>
    </p:spTree>
    <p:extLst>
      <p:ext uri="{BB962C8B-B14F-4D97-AF65-F5344CB8AC3E}">
        <p14:creationId xmlns:p14="http://schemas.microsoft.com/office/powerpoint/2010/main" val="309232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N6176.JPG"/>
          <p:cNvPicPr>
            <a:picLocks noGrp="1" noChangeAspect="1"/>
          </p:cNvPicPr>
          <p:nvPr>
            <p:ph idx="1"/>
          </p:nvPr>
        </p:nvPicPr>
        <p:blipFill>
          <a:blip r:embed="rId2" cstate="screen">
            <a:extLst>
              <a:ext uri="{28A0092B-C50C-407E-A947-70E740481C1C}">
                <a14:useLocalDpi xmlns:a14="http://schemas.microsoft.com/office/drawing/2010/main"/>
              </a:ext>
            </a:extLst>
          </a:blip>
          <a:srcRect l="-7135" r="-7135"/>
          <a:stretch>
            <a:fillRect/>
          </a:stretch>
        </p:blipFill>
        <p:spPr>
          <a:xfrm>
            <a:off x="495300" y="274639"/>
            <a:ext cx="8915400" cy="5851526"/>
          </a:xfrm>
        </p:spPr>
      </p:pic>
    </p:spTree>
    <p:extLst>
      <p:ext uri="{BB962C8B-B14F-4D97-AF65-F5344CB8AC3E}">
        <p14:creationId xmlns:p14="http://schemas.microsoft.com/office/powerpoint/2010/main" val="183500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onpa singer.jpg"/>
          <p:cNvPicPr>
            <a:picLocks noGrp="1" noChangeAspect="1"/>
          </p:cNvPicPr>
          <p:nvPr>
            <p:ph idx="1"/>
          </p:nvPr>
        </p:nvPicPr>
        <p:blipFill>
          <a:blip r:embed="rId2" cstate="screen">
            <a:extLst>
              <a:ext uri="{28A0092B-C50C-407E-A947-70E740481C1C}">
                <a14:useLocalDpi xmlns:a14="http://schemas.microsoft.com/office/drawing/2010/main"/>
              </a:ext>
            </a:extLst>
          </a:blip>
          <a:srcRect l="-5824" r="-5824"/>
          <a:stretch>
            <a:fillRect/>
          </a:stretch>
        </p:blipFill>
        <p:spPr>
          <a:xfrm>
            <a:off x="495300" y="274638"/>
            <a:ext cx="8915400" cy="5851525"/>
          </a:xfrm>
        </p:spPr>
      </p:pic>
    </p:spTree>
    <p:extLst>
      <p:ext uri="{BB962C8B-B14F-4D97-AF65-F5344CB8AC3E}">
        <p14:creationId xmlns:p14="http://schemas.microsoft.com/office/powerpoint/2010/main" val="375240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onpa singer 2.jpg"/>
          <p:cNvPicPr>
            <a:picLocks noGrp="1" noChangeAspect="1"/>
          </p:cNvPicPr>
          <p:nvPr>
            <p:ph idx="1"/>
          </p:nvPr>
        </p:nvPicPr>
        <p:blipFill>
          <a:blip r:embed="rId2" cstate="screen">
            <a:extLst>
              <a:ext uri="{28A0092B-C50C-407E-A947-70E740481C1C}">
                <a14:useLocalDpi xmlns:a14="http://schemas.microsoft.com/office/drawing/2010/main"/>
              </a:ext>
            </a:extLst>
          </a:blip>
          <a:srcRect l="-5574" r="-5574"/>
          <a:stretch>
            <a:fillRect/>
          </a:stretch>
        </p:blipFill>
        <p:spPr>
          <a:xfrm>
            <a:off x="495300" y="274638"/>
            <a:ext cx="8915400" cy="5851525"/>
          </a:xfrm>
        </p:spPr>
      </p:pic>
    </p:spTree>
    <p:extLst>
      <p:ext uri="{BB962C8B-B14F-4D97-AF65-F5344CB8AC3E}">
        <p14:creationId xmlns:p14="http://schemas.microsoft.com/office/powerpoint/2010/main" val="234768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95299" y="274638"/>
            <a:ext cx="9091328" cy="6583362"/>
          </a:xfrm>
        </p:spPr>
        <p:txBody>
          <a:bodyPr>
            <a:noAutofit/>
          </a:bodyPr>
          <a:lstStyle/>
          <a:p>
            <a:r>
              <a:rPr lang="en-US" sz="2400" dirty="0"/>
              <a:t>When we speak of migration into Bhutan, the term evokes either the major movements of people from Tibet during of the early historical period (8th-9th century) or the  early 20th century migrations from Darjeeling and Sikkim by different peoples who are often grouped together under the blanket term, "Nepali". </a:t>
            </a:r>
            <a:endParaRPr lang="fr-FR" sz="2400" dirty="0"/>
          </a:p>
          <a:p>
            <a:r>
              <a:rPr lang="en-US" sz="2400" dirty="0"/>
              <a:t>In this paper, however, I would like to turn to a different set of migrations – those that have occurred </a:t>
            </a:r>
            <a:r>
              <a:rPr lang="en-US" sz="2400" i="1" dirty="0"/>
              <a:t>within</a:t>
            </a:r>
            <a:r>
              <a:rPr lang="en-US" sz="2400" dirty="0"/>
              <a:t> Bhutan since the 11th century and which continue up until the present day. These intra-migrations within Bhutan, which involved all or many of the various linguistic groups within the country, were, and indeed are, of a different nature from either the early migrations from Tibet or the more recent ones from Darjeeling and Sikkim. They mostly reflect a longer cultural and socio-economic as well as religious process, marked by repetitive, on-going patterns of movement and settlement.  </a:t>
            </a:r>
            <a:endParaRPr lang="fr-FR" sz="2400" dirty="0"/>
          </a:p>
        </p:txBody>
      </p:sp>
    </p:spTree>
    <p:extLst>
      <p:ext uri="{BB962C8B-B14F-4D97-AF65-F5344CB8AC3E}">
        <p14:creationId xmlns:p14="http://schemas.microsoft.com/office/powerpoint/2010/main" val="336633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95300" y="274639"/>
            <a:ext cx="8915400" cy="5851526"/>
          </a:xfrm>
        </p:spPr>
        <p:txBody>
          <a:bodyPr>
            <a:noAutofit/>
          </a:bodyPr>
          <a:lstStyle/>
          <a:p>
            <a:r>
              <a:rPr lang="en-US" sz="2400" dirty="0"/>
              <a:t>These intra-migrations were the result of complex histories and multiple factors: transhumance, taxation, the search for new lands for cultivation, religious affiliation, marital alliances, and so on. These have produced the complex and rich linguistic mosaic, with its distinctive array of seasonal and geographic variations,  which we recognize today as Bhutan. </a:t>
            </a:r>
          </a:p>
          <a:p>
            <a:r>
              <a:rPr lang="en-US" sz="2400" dirty="0"/>
              <a:t>In this paper, I draw on an approach to internal migration that has been largely overlooked until recently in this field, one that aims to capture the ongoing, dynamic, synchronic character of these demographic shifts, rather than the more static approach found in conventional accounts.</a:t>
            </a:r>
            <a:endParaRPr lang="fr-FR" sz="2400" dirty="0"/>
          </a:p>
          <a:p>
            <a:r>
              <a:rPr lang="en-US" sz="2400" dirty="0"/>
              <a:t>To avoid over-running my time, I will only present a summary of the findings, using maps to illustrate, and inevitably to simplify, what is a complex issue. So please forgive me for not presenting you with an exhaustive list of all known migrations; instead, I have made a selection, necessarily a somewhat impressionistic one, showing a number of examples of these movements.</a:t>
            </a:r>
            <a:endParaRPr lang="fr-FR" sz="2400" dirty="0"/>
          </a:p>
          <a:p>
            <a:r>
              <a:rPr lang="fr-FR" sz="2400" dirty="0"/>
              <a:t> </a:t>
            </a:r>
          </a:p>
          <a:p>
            <a:endParaRPr lang="fr-FR" sz="2400" dirty="0"/>
          </a:p>
          <a:p>
            <a:endParaRPr lang="fr-FR" sz="2400" dirty="0"/>
          </a:p>
        </p:txBody>
      </p:sp>
    </p:spTree>
    <p:extLst>
      <p:ext uri="{BB962C8B-B14F-4D97-AF65-F5344CB8AC3E}">
        <p14:creationId xmlns:p14="http://schemas.microsoft.com/office/powerpoint/2010/main" val="265958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1"/>
            <a:ext cx="8915400" cy="555584"/>
          </a:xfrm>
        </p:spPr>
        <p:txBody>
          <a:bodyPr>
            <a:normAutofit/>
          </a:bodyPr>
          <a:lstStyle/>
          <a:p>
            <a:r>
              <a:rPr lang="fr-FR" sz="2400" b="1" dirty="0" err="1"/>
              <a:t>Methodology</a:t>
            </a:r>
            <a:r>
              <a:rPr lang="fr-FR" sz="2400" b="1" dirty="0"/>
              <a:t> </a:t>
            </a:r>
            <a:r>
              <a:rPr lang="fr-FR" sz="2400" b="1" dirty="0" err="1"/>
              <a:t>based</a:t>
            </a:r>
            <a:r>
              <a:rPr lang="fr-FR" sz="2400" b="1" dirty="0"/>
              <a:t> on </a:t>
            </a:r>
            <a:r>
              <a:rPr lang="fr-FR" sz="2400" b="1" dirty="0" err="1"/>
              <a:t>different</a:t>
            </a:r>
            <a:r>
              <a:rPr lang="fr-FR" sz="2400" b="1" dirty="0"/>
              <a:t> </a:t>
            </a:r>
            <a:r>
              <a:rPr lang="fr-FR" sz="2400" b="1"/>
              <a:t>tools</a:t>
            </a:r>
            <a:endParaRPr lang="fr-FR" sz="2400" b="1" dirty="0"/>
          </a:p>
        </p:txBody>
      </p:sp>
      <p:sp>
        <p:nvSpPr>
          <p:cNvPr id="3" name="Espace réservé du contenu 2"/>
          <p:cNvSpPr>
            <a:spLocks noGrp="1"/>
          </p:cNvSpPr>
          <p:nvPr>
            <p:ph idx="1"/>
          </p:nvPr>
        </p:nvSpPr>
        <p:spPr>
          <a:xfrm>
            <a:off x="495300" y="405114"/>
            <a:ext cx="8915400" cy="6452886"/>
          </a:xfrm>
        </p:spPr>
        <p:txBody>
          <a:bodyPr>
            <a:noAutofit/>
          </a:bodyPr>
          <a:lstStyle/>
          <a:p>
            <a:r>
              <a:rPr lang="en-US" sz="1200" b="1" dirty="0"/>
              <a:t>1-Short Bibliography</a:t>
            </a:r>
            <a:r>
              <a:rPr lang="fr-FR" sz="1200" dirty="0"/>
              <a:t> </a:t>
            </a:r>
            <a:r>
              <a:rPr lang="en-US" sz="1200" b="1" dirty="0"/>
              <a:t>Works in English</a:t>
            </a:r>
            <a:endParaRPr lang="fr-FR" sz="1200" dirty="0"/>
          </a:p>
          <a:p>
            <a:r>
              <a:rPr lang="en-US" sz="1200" dirty="0"/>
              <a:t>Aris, Michael. 1986. </a:t>
            </a:r>
            <a:r>
              <a:rPr lang="en-US" sz="1200" i="1" dirty="0"/>
              <a:t>Sources for the history of Bhutan</a:t>
            </a:r>
            <a:r>
              <a:rPr lang="en-US" sz="1200" dirty="0"/>
              <a:t>, Universität Wien: Wiener </a:t>
            </a:r>
            <a:r>
              <a:rPr lang="en-US" sz="1200" dirty="0" err="1"/>
              <a:t>Studien</a:t>
            </a:r>
            <a:r>
              <a:rPr lang="en-US" sz="1200" dirty="0"/>
              <a:t> </a:t>
            </a:r>
            <a:r>
              <a:rPr lang="en-US" sz="1200" dirty="0" err="1"/>
              <a:t>zur</a:t>
            </a:r>
            <a:r>
              <a:rPr lang="fr-FR" sz="1200" dirty="0"/>
              <a:t> </a:t>
            </a:r>
            <a:r>
              <a:rPr lang="en-US" sz="1200" dirty="0" err="1"/>
              <a:t>Tibetologie</a:t>
            </a:r>
            <a:r>
              <a:rPr lang="en-US" sz="1200" dirty="0"/>
              <a:t> und </a:t>
            </a:r>
            <a:r>
              <a:rPr lang="en-US" sz="1200" dirty="0" err="1"/>
              <a:t>Buddhismuskunde</a:t>
            </a:r>
            <a:r>
              <a:rPr lang="en-US" sz="1200" dirty="0"/>
              <a:t>, n°14, </a:t>
            </a:r>
            <a:r>
              <a:rPr lang="en-US" sz="1200" dirty="0" err="1"/>
              <a:t>Arbeitskreis</a:t>
            </a:r>
            <a:r>
              <a:rPr lang="en-US" sz="1200" dirty="0"/>
              <a:t> </a:t>
            </a:r>
            <a:r>
              <a:rPr lang="en-US" sz="1200" dirty="0" err="1"/>
              <a:t>für</a:t>
            </a:r>
            <a:r>
              <a:rPr lang="en-US" sz="1200" dirty="0"/>
              <a:t> </a:t>
            </a:r>
            <a:r>
              <a:rPr lang="en-US" sz="1200" dirty="0" err="1"/>
              <a:t>Tibetische</a:t>
            </a:r>
            <a:r>
              <a:rPr lang="en-US" sz="1200" dirty="0"/>
              <a:t> und </a:t>
            </a:r>
            <a:r>
              <a:rPr lang="en-US" sz="1200" dirty="0" err="1"/>
              <a:t>Buddhistische</a:t>
            </a:r>
            <a:r>
              <a:rPr lang="en-US" sz="1200" dirty="0"/>
              <a:t> </a:t>
            </a:r>
            <a:r>
              <a:rPr lang="en-US" sz="1200" dirty="0" err="1"/>
              <a:t>Studien</a:t>
            </a:r>
            <a:r>
              <a:rPr lang="en-US" sz="1200" dirty="0"/>
              <a:t>.</a:t>
            </a:r>
            <a:endParaRPr lang="fr-FR" sz="1200" dirty="0"/>
          </a:p>
          <a:p>
            <a:r>
              <a:rPr lang="en-US" sz="1200" dirty="0" err="1"/>
              <a:t>Bodt</a:t>
            </a:r>
            <a:r>
              <a:rPr lang="en-US" sz="1200" dirty="0"/>
              <a:t>, Timotheus A. 2012. </a:t>
            </a:r>
            <a:r>
              <a:rPr lang="en-US" sz="1200" i="1" dirty="0"/>
              <a:t>The new lamp clarifying the history, peoples, languages and traditions of Eastern Bhutan and Eastern Mon. ('</a:t>
            </a:r>
            <a:r>
              <a:rPr lang="en-US" sz="1200" i="1" dirty="0" err="1"/>
              <a:t>Brug</a:t>
            </a:r>
            <a:r>
              <a:rPr lang="en-US" sz="1200" i="1" dirty="0"/>
              <a:t> shar </a:t>
            </a:r>
            <a:r>
              <a:rPr lang="en-US" sz="1200" i="1" dirty="0" err="1"/>
              <a:t>phyogs</a:t>
            </a:r>
            <a:r>
              <a:rPr lang="en-US" sz="1200" i="1" dirty="0"/>
              <a:t> lung pa dang shar mon </a:t>
            </a:r>
            <a:r>
              <a:rPr lang="en-US" sz="1200" i="1" dirty="0" err="1"/>
              <a:t>gyi</a:t>
            </a:r>
            <a:r>
              <a:rPr lang="en-US" sz="1200" i="1" dirty="0"/>
              <a:t> lo </a:t>
            </a:r>
            <a:r>
              <a:rPr lang="en-US" sz="1200" i="1" dirty="0" err="1"/>
              <a:t>rgyus</a:t>
            </a:r>
            <a:r>
              <a:rPr lang="en-US" sz="1200" i="1" dirty="0"/>
              <a:t> dang mi rigs </a:t>
            </a:r>
            <a:r>
              <a:rPr lang="en-US" sz="1200" i="1" dirty="0" err="1"/>
              <a:t>skad</a:t>
            </a:r>
            <a:r>
              <a:rPr lang="en-US" sz="1200" i="1" dirty="0"/>
              <a:t> rigs lugs </a:t>
            </a:r>
            <a:r>
              <a:rPr lang="en-US" sz="1200" i="1" dirty="0" err="1"/>
              <a:t>srol</a:t>
            </a:r>
            <a:r>
              <a:rPr lang="en-US" sz="1200" i="1" dirty="0"/>
              <a:t> </a:t>
            </a:r>
            <a:r>
              <a:rPr lang="en-US" sz="1200" i="1" dirty="0" err="1"/>
              <a:t>rnams</a:t>
            </a:r>
            <a:r>
              <a:rPr lang="en-US" sz="1200" i="1" dirty="0"/>
              <a:t> </a:t>
            </a:r>
            <a:r>
              <a:rPr lang="en-US" sz="1200" i="1" dirty="0" err="1"/>
              <a:t>kyi</a:t>
            </a:r>
            <a:r>
              <a:rPr lang="en-US" sz="1200" i="1" dirty="0"/>
              <a:t> </a:t>
            </a:r>
            <a:r>
              <a:rPr lang="en-US" sz="1200" i="1" dirty="0" err="1"/>
              <a:t>gsal</a:t>
            </a:r>
            <a:r>
              <a:rPr lang="en-US" sz="1200" i="1" dirty="0"/>
              <a:t> </a:t>
            </a:r>
            <a:r>
              <a:rPr lang="en-US" sz="1200" i="1" dirty="0" err="1"/>
              <a:t>ba'i</a:t>
            </a:r>
            <a:r>
              <a:rPr lang="en-US" sz="1200" i="1" dirty="0"/>
              <a:t> </a:t>
            </a:r>
            <a:r>
              <a:rPr lang="en-US" sz="1200" i="1" dirty="0" err="1"/>
              <a:t>sgron</a:t>
            </a:r>
            <a:r>
              <a:rPr lang="en-US" sz="1200" i="1" dirty="0"/>
              <a:t> me </a:t>
            </a:r>
            <a:r>
              <a:rPr lang="en-US" sz="1200" i="1" dirty="0" err="1"/>
              <a:t>gsar</a:t>
            </a:r>
            <a:r>
              <a:rPr lang="en-US" sz="1200" i="1" dirty="0"/>
              <a:t> pa)</a:t>
            </a:r>
            <a:r>
              <a:rPr lang="en-US" sz="1200" dirty="0"/>
              <a:t>. </a:t>
            </a:r>
            <a:r>
              <a:rPr lang="en-US" sz="1200" dirty="0" err="1"/>
              <a:t>Wagenigen</a:t>
            </a:r>
            <a:r>
              <a:rPr lang="en-US" sz="1200" dirty="0"/>
              <a:t>: </a:t>
            </a:r>
            <a:r>
              <a:rPr lang="en-US" sz="1200" dirty="0" err="1"/>
              <a:t>Monpasang</a:t>
            </a:r>
            <a:r>
              <a:rPr lang="en-US" sz="1200" dirty="0"/>
              <a:t> publications, ISBN 978-90-818610-0-7.</a:t>
            </a:r>
            <a:endParaRPr lang="fr-FR" sz="1200" dirty="0"/>
          </a:p>
          <a:p>
            <a:r>
              <a:rPr lang="en-US" sz="1200" dirty="0"/>
              <a:t>Karma </a:t>
            </a:r>
            <a:r>
              <a:rPr lang="en-US" sz="1200" dirty="0" err="1"/>
              <a:t>Phuntsho</a:t>
            </a:r>
            <a:r>
              <a:rPr lang="en-US" sz="1200" dirty="0"/>
              <a:t>. 2013. </a:t>
            </a:r>
            <a:r>
              <a:rPr lang="en-US" sz="1200" i="1" dirty="0"/>
              <a:t>The History of Bhutan, </a:t>
            </a:r>
            <a:r>
              <a:rPr lang="en-US" sz="1200" dirty="0"/>
              <a:t>Noida: Random House.</a:t>
            </a:r>
            <a:endParaRPr lang="fr-FR" sz="1200" dirty="0"/>
          </a:p>
          <a:p>
            <a:r>
              <a:rPr lang="en-US" sz="1200" dirty="0"/>
              <a:t>Karma </a:t>
            </a:r>
            <a:r>
              <a:rPr lang="en-US" sz="1200" dirty="0" err="1"/>
              <a:t>Ura</a:t>
            </a:r>
            <a:r>
              <a:rPr lang="en-US" sz="1200" dirty="0"/>
              <a:t>. 2004.  (1995). </a:t>
            </a:r>
            <a:r>
              <a:rPr lang="en-US" sz="1200" i="1" dirty="0"/>
              <a:t>The Hero with a thousand eyes</a:t>
            </a:r>
            <a:r>
              <a:rPr lang="en-US" sz="1200" dirty="0"/>
              <a:t>, </a:t>
            </a:r>
            <a:r>
              <a:rPr lang="en-US" sz="1200" dirty="0" err="1"/>
              <a:t>Thimphu</a:t>
            </a:r>
            <a:r>
              <a:rPr lang="en-US" sz="1200" dirty="0"/>
              <a:t>: Karma </a:t>
            </a:r>
            <a:r>
              <a:rPr lang="en-US" sz="1200" dirty="0" err="1"/>
              <a:t>Ura</a:t>
            </a:r>
            <a:r>
              <a:rPr lang="en-US" sz="1200" dirty="0"/>
              <a:t>.</a:t>
            </a:r>
            <a:endParaRPr lang="fr-FR" sz="1200" dirty="0"/>
          </a:p>
          <a:p>
            <a:r>
              <a:rPr lang="en-US" sz="1200" dirty="0"/>
              <a:t>Karma </a:t>
            </a:r>
            <a:r>
              <a:rPr lang="en-US" sz="1200" dirty="0" err="1"/>
              <a:t>Ura</a:t>
            </a:r>
            <a:r>
              <a:rPr lang="en-US" sz="1200" dirty="0"/>
              <a:t>  (transl.). 2015. </a:t>
            </a:r>
            <a:r>
              <a:rPr lang="en-US" sz="1200" i="1" dirty="0" err="1"/>
              <a:t>Longchen</a:t>
            </a:r>
            <a:r>
              <a:rPr lang="en-US" sz="1200" i="1" dirty="0"/>
              <a:t> </a:t>
            </a:r>
            <a:r>
              <a:rPr lang="en-US" sz="1200" i="1" dirty="0" err="1"/>
              <a:t>Rabjam</a:t>
            </a:r>
            <a:r>
              <a:rPr lang="en-US" sz="1200" i="1" dirty="0"/>
              <a:t>, The illuminating map – titled as forest park of </a:t>
            </a:r>
            <a:r>
              <a:rPr lang="en-US" sz="1200" i="1" dirty="0" err="1"/>
              <a:t>flowergarden</a:t>
            </a:r>
            <a:r>
              <a:rPr lang="en-US" sz="1200" i="1" dirty="0"/>
              <a:t> - of </a:t>
            </a:r>
            <a:r>
              <a:rPr lang="en-US" sz="1200" i="1" dirty="0" err="1"/>
              <a:t>Bumthang</a:t>
            </a:r>
            <a:r>
              <a:rPr lang="en-US" sz="1200" i="1" dirty="0"/>
              <a:t>, the divine hidden land (Bum thang </a:t>
            </a:r>
            <a:r>
              <a:rPr lang="en-US" sz="1200" i="1" dirty="0" err="1"/>
              <a:t>lha’i</a:t>
            </a:r>
            <a:r>
              <a:rPr lang="en-US" sz="1200" i="1" dirty="0"/>
              <a:t> </a:t>
            </a:r>
            <a:r>
              <a:rPr lang="en-US" sz="1200" i="1" dirty="0" err="1"/>
              <a:t>sbas</a:t>
            </a:r>
            <a:r>
              <a:rPr lang="en-US" sz="1200" i="1" dirty="0"/>
              <a:t> </a:t>
            </a:r>
            <a:r>
              <a:rPr lang="en-US" sz="1200" i="1" dirty="0" err="1"/>
              <a:t>yul</a:t>
            </a:r>
            <a:r>
              <a:rPr lang="en-US" sz="1200" i="1" dirty="0"/>
              <a:t> </a:t>
            </a:r>
            <a:r>
              <a:rPr lang="en-US" sz="1200" i="1" dirty="0" err="1"/>
              <a:t>gyi</a:t>
            </a:r>
            <a:r>
              <a:rPr lang="en-US" sz="1200" i="1" dirty="0"/>
              <a:t> </a:t>
            </a:r>
            <a:r>
              <a:rPr lang="en-US" sz="1200" i="1" dirty="0" err="1"/>
              <a:t>bkod</a:t>
            </a:r>
            <a:r>
              <a:rPr lang="en-US" sz="1200" i="1" dirty="0"/>
              <a:t> pa </a:t>
            </a:r>
            <a:r>
              <a:rPr lang="en-US" sz="1200" i="1" dirty="0" err="1"/>
              <a:t>gsol</a:t>
            </a:r>
            <a:r>
              <a:rPr lang="en-US" sz="1200" i="1" dirty="0"/>
              <a:t> bar </a:t>
            </a:r>
            <a:r>
              <a:rPr lang="en-US" sz="1200" i="1" dirty="0" err="1"/>
              <a:t>byed</a:t>
            </a:r>
            <a:r>
              <a:rPr lang="en-US" sz="1200" i="1" dirty="0"/>
              <a:t> pas me tog </a:t>
            </a:r>
            <a:r>
              <a:rPr lang="en-US" sz="1200" i="1" dirty="0" err="1"/>
              <a:t>skyid</a:t>
            </a:r>
            <a:r>
              <a:rPr lang="en-US" sz="1200" i="1" dirty="0"/>
              <a:t> </a:t>
            </a:r>
            <a:r>
              <a:rPr lang="en-US" sz="1200" i="1" dirty="0" err="1"/>
              <a:t>mos</a:t>
            </a:r>
            <a:r>
              <a:rPr lang="en-US" sz="1200" i="1" dirty="0"/>
              <a:t> </a:t>
            </a:r>
            <a:r>
              <a:rPr lang="en-US" sz="1200" i="1" dirty="0" err="1"/>
              <a:t>tshal</a:t>
            </a:r>
            <a:r>
              <a:rPr lang="en-US" sz="1200" i="1" dirty="0"/>
              <a:t>)</a:t>
            </a:r>
            <a:r>
              <a:rPr lang="en-US" sz="1200" dirty="0"/>
              <a:t>, composed in 1355. </a:t>
            </a:r>
            <a:r>
              <a:rPr lang="en-US" sz="1200" dirty="0" err="1"/>
              <a:t>Thimphu</a:t>
            </a:r>
            <a:r>
              <a:rPr lang="en-US" sz="1200" dirty="0"/>
              <a:t>: CBS.</a:t>
            </a:r>
            <a:endParaRPr lang="fr-FR" sz="1200" dirty="0"/>
          </a:p>
          <a:p>
            <a:r>
              <a:rPr lang="en-US" sz="1200" dirty="0"/>
              <a:t>Pain, Adam and Pema, </a:t>
            </a:r>
            <a:r>
              <a:rPr lang="en-US" sz="1200" dirty="0" err="1"/>
              <a:t>Deki</a:t>
            </a:r>
            <a:r>
              <a:rPr lang="en-US" sz="1200" dirty="0"/>
              <a:t>. 2000.</a:t>
            </a:r>
            <a:r>
              <a:rPr lang="en-US" sz="1200" b="1" dirty="0"/>
              <a:t> </a:t>
            </a:r>
            <a:r>
              <a:rPr lang="en-US" sz="1200" dirty="0"/>
              <a:t>"Continuing Customs of Negotiation and Contestation in Bhutan"</a:t>
            </a:r>
            <a:r>
              <a:rPr lang="en-US" sz="1200" i="1" dirty="0"/>
              <a:t>, Journal of Bhutan Studies</a:t>
            </a:r>
            <a:r>
              <a:rPr lang="en-US" sz="1200" dirty="0"/>
              <a:t>, </a:t>
            </a:r>
            <a:r>
              <a:rPr lang="en-US" sz="1200" dirty="0" err="1"/>
              <a:t>vol</a:t>
            </a:r>
            <a:r>
              <a:rPr lang="en-US" sz="1200" dirty="0"/>
              <a:t> 2, Number 2, Winter 2000, 219-227.</a:t>
            </a:r>
            <a:endParaRPr lang="fr-FR" sz="1200" dirty="0"/>
          </a:p>
          <a:p>
            <a:r>
              <a:rPr lang="en-US" sz="1200" dirty="0"/>
              <a:t>Pain, Adam. 2004. "State, economy and space in Bhutan in the early part of the 19th century" in Karma </a:t>
            </a:r>
            <a:r>
              <a:rPr lang="en-US" sz="1200" dirty="0" err="1"/>
              <a:t>Ura</a:t>
            </a:r>
            <a:r>
              <a:rPr lang="en-US" sz="1200" dirty="0"/>
              <a:t> and Sonam Kinga (eds.), </a:t>
            </a:r>
            <a:r>
              <a:rPr lang="en-US" sz="1200" i="1" dirty="0"/>
              <a:t>The Spider and the piglet. Proceedings of the first international seminar on Bhutan Studies</a:t>
            </a:r>
            <a:r>
              <a:rPr lang="en-US" sz="1200" dirty="0"/>
              <a:t>. </a:t>
            </a:r>
            <a:r>
              <a:rPr lang="en-US" sz="1200" dirty="0" err="1"/>
              <a:t>Thimphu</a:t>
            </a:r>
            <a:r>
              <a:rPr lang="en-US" sz="1200" dirty="0"/>
              <a:t>: Centre for Bhutan Studies, 160-193.</a:t>
            </a:r>
            <a:endParaRPr lang="fr-FR" sz="1200" dirty="0"/>
          </a:p>
          <a:p>
            <a:r>
              <a:rPr lang="en-US" sz="1200" dirty="0"/>
              <a:t>Pain, Adam and Pema, </a:t>
            </a:r>
            <a:r>
              <a:rPr lang="en-US" sz="1200" dirty="0" err="1"/>
              <a:t>Deki</a:t>
            </a:r>
            <a:r>
              <a:rPr lang="en-US" sz="1200" dirty="0"/>
              <a:t>. 2004. "The matrilineal inheritance of land in Bhutan", </a:t>
            </a:r>
            <a:r>
              <a:rPr lang="en-US" sz="1200" i="1" dirty="0"/>
              <a:t>Contemporary South Asia</a:t>
            </a:r>
            <a:r>
              <a:rPr lang="en-US" sz="1200" dirty="0"/>
              <a:t> 13 (4), Dec. 2004, 421-435.</a:t>
            </a:r>
            <a:endParaRPr lang="fr-FR" sz="1200" dirty="0"/>
          </a:p>
          <a:p>
            <a:r>
              <a:rPr lang="en-US" sz="1200" dirty="0" err="1"/>
              <a:t>Pommaret</a:t>
            </a:r>
            <a:r>
              <a:rPr lang="en-US" sz="1200" dirty="0"/>
              <a:t>, Françoise.</a:t>
            </a:r>
            <a:endParaRPr lang="fr-FR" sz="1200" dirty="0"/>
          </a:p>
          <a:p>
            <a:pPr lvl="1"/>
            <a:r>
              <a:rPr lang="en-US" sz="1200" dirty="0"/>
              <a:t>2016. "Alliances and Power in Central Bhutan: A narrative of religion, prestige and wealth (mid 19th -mid 20th centuries)" in Saul </a:t>
            </a:r>
            <a:r>
              <a:rPr lang="en-US" sz="1200" dirty="0" err="1"/>
              <a:t>Mullard</a:t>
            </a:r>
            <a:r>
              <a:rPr lang="en-US" sz="1200" dirty="0"/>
              <a:t>, </a:t>
            </a:r>
            <a:r>
              <a:rPr lang="en-US" sz="1200" i="1" dirty="0"/>
              <a:t>The Dragon and the Hidden Land: Social and</a:t>
            </a:r>
            <a:r>
              <a:rPr lang="en-US" sz="1200" dirty="0"/>
              <a:t> </a:t>
            </a:r>
            <a:r>
              <a:rPr lang="en-US" sz="1200" i="1" dirty="0"/>
              <a:t>historical studies on Sikkim and Bhutan </a:t>
            </a:r>
            <a:r>
              <a:rPr lang="en-US" sz="1200" dirty="0"/>
              <a:t>(Bhutan-Sikkim panel, 12th Seminar of the International Association for Tibetan Studies, Vancouver 2010), </a:t>
            </a:r>
            <a:r>
              <a:rPr lang="en-US" sz="1200" i="1" dirty="0"/>
              <a:t>Bulletin of Tibetology</a:t>
            </a:r>
            <a:r>
              <a:rPr lang="en-US" sz="1200" dirty="0"/>
              <a:t>, 45(2) /46(1), pp. 49-66. </a:t>
            </a:r>
            <a:r>
              <a:rPr lang="en-US" sz="1200" u="sng" dirty="0">
                <a:hlinkClick r:id="rId2"/>
              </a:rPr>
              <a:t>http://www.digitalhimalaya.com/collections/journals/bot/</a:t>
            </a:r>
            <a:endParaRPr lang="fr-FR" sz="1200" dirty="0"/>
          </a:p>
          <a:p>
            <a:pPr lvl="1"/>
            <a:r>
              <a:rPr lang="en-US" sz="1200" dirty="0"/>
              <a:t>2017 "Finding </a:t>
            </a:r>
            <a:r>
              <a:rPr lang="en-US" sz="1200" dirty="0" err="1"/>
              <a:t>Yarlung</a:t>
            </a:r>
            <a:r>
              <a:rPr lang="en-US" sz="1200" dirty="0"/>
              <a:t> in South-central Bhutan. Myths, migrations and society: The community of </a:t>
            </a:r>
            <a:r>
              <a:rPr lang="en-US" sz="1200" dirty="0" err="1"/>
              <a:t>Ngangla</a:t>
            </a:r>
            <a:r>
              <a:rPr lang="en-US" sz="1200" dirty="0"/>
              <a:t> </a:t>
            </a:r>
            <a:r>
              <a:rPr lang="en-US" sz="1200" dirty="0" err="1"/>
              <a:t>Trong</a:t>
            </a:r>
            <a:r>
              <a:rPr lang="en-US" sz="1200" dirty="0"/>
              <a:t> in Lower Kheng" in Jenny Bentley (ed.), Series 2, </a:t>
            </a:r>
            <a:r>
              <a:rPr lang="en-US" sz="1200" i="1" dirty="0"/>
              <a:t>The Dragon and the Hidden Land: Social and historical studies on Sikkim and Bhutan</a:t>
            </a:r>
            <a:r>
              <a:rPr lang="en-US" sz="1200" dirty="0"/>
              <a:t>, Bhutan-Sikkim panel held at the 13th Seminar of the International Association for Tibetan Studies, </a:t>
            </a:r>
            <a:r>
              <a:rPr lang="en-US" sz="1200" dirty="0" err="1"/>
              <a:t>Ulaan</a:t>
            </a:r>
            <a:r>
              <a:rPr lang="en-US" sz="1200" dirty="0"/>
              <a:t> Bator, Mongolia, 2013. </a:t>
            </a:r>
            <a:r>
              <a:rPr lang="en-US" sz="1200" i="1" dirty="0"/>
              <a:t>Bulletin of Tibetology </a:t>
            </a:r>
            <a:r>
              <a:rPr lang="en-US" sz="1200" dirty="0"/>
              <a:t>Volume 50 Number 1 &amp; 2. 2017, 17-52. </a:t>
            </a:r>
            <a:r>
              <a:rPr lang="en-US" sz="1200" dirty="0" err="1"/>
              <a:t>issn</a:t>
            </a:r>
            <a:r>
              <a:rPr lang="en-US" sz="1200" dirty="0"/>
              <a:t> 0007-5159.</a:t>
            </a:r>
            <a:endParaRPr lang="fr-FR" sz="1200" dirty="0"/>
          </a:p>
          <a:p>
            <a:pPr lvl="1"/>
            <a:r>
              <a:rPr lang="en-US" sz="1200" dirty="0"/>
              <a:t>2018 "The </a:t>
            </a:r>
            <a:r>
              <a:rPr lang="en-US" sz="1200" dirty="0" err="1"/>
              <a:t>Bumthang</a:t>
            </a:r>
            <a:r>
              <a:rPr lang="en-US" sz="1200" dirty="0"/>
              <a:t> web. A story of interdependence: Myths, alliances, religion and power in Bhutan" in S. </a:t>
            </a:r>
            <a:r>
              <a:rPr lang="en-US" sz="1200" dirty="0" err="1"/>
              <a:t>Kumagai</a:t>
            </a:r>
            <a:r>
              <a:rPr lang="en-US" sz="1200" dirty="0"/>
              <a:t> (ed.) </a:t>
            </a:r>
            <a:r>
              <a:rPr lang="en-US" sz="1200" i="1" dirty="0"/>
              <a:t>Buddhism, Culture and Society in Bhutan. </a:t>
            </a:r>
            <a:r>
              <a:rPr lang="en-US" sz="1200" dirty="0"/>
              <a:t>Proceedings of the 14th IATS, Kathmandu: Vajra. 149-170. ISBN 978-9937623940.</a:t>
            </a:r>
            <a:endParaRPr lang="fr-FR" sz="1200" dirty="0"/>
          </a:p>
          <a:p>
            <a:r>
              <a:rPr lang="en-US" sz="1200" b="1" dirty="0"/>
              <a:t>2-Classical historical texts </a:t>
            </a:r>
            <a:endParaRPr lang="fr-FR" sz="1200" dirty="0"/>
          </a:p>
          <a:p>
            <a:r>
              <a:rPr lang="en-US" sz="1200" dirty="0"/>
              <a:t>Lama </a:t>
            </a:r>
            <a:r>
              <a:rPr lang="en-US" sz="1200" dirty="0" err="1"/>
              <a:t>Ngawang</a:t>
            </a:r>
            <a:r>
              <a:rPr lang="en-US" sz="1200" i="1" dirty="0"/>
              <a:t>, </a:t>
            </a:r>
            <a:r>
              <a:rPr lang="en-US" sz="1200" i="1" dirty="0" err="1"/>
              <a:t>rGyal</a:t>
            </a:r>
            <a:r>
              <a:rPr lang="en-US" sz="1200" i="1" dirty="0"/>
              <a:t> rigs.</a:t>
            </a:r>
            <a:endParaRPr lang="fr-FR" sz="1200" dirty="0"/>
          </a:p>
          <a:p>
            <a:r>
              <a:rPr lang="en-US" sz="1200" dirty="0" err="1"/>
              <a:t>Bla</a:t>
            </a:r>
            <a:r>
              <a:rPr lang="en-US" sz="1200" dirty="0"/>
              <a:t> ma </a:t>
            </a:r>
            <a:r>
              <a:rPr lang="en-US" sz="1200" dirty="0" err="1"/>
              <a:t>Gsang</a:t>
            </a:r>
            <a:r>
              <a:rPr lang="en-US" sz="1200" dirty="0"/>
              <a:t> </a:t>
            </a:r>
            <a:r>
              <a:rPr lang="en-US" sz="1200" dirty="0" err="1"/>
              <a:t>sngags</a:t>
            </a:r>
            <a:r>
              <a:rPr lang="en-US" sz="1200" dirty="0"/>
              <a:t>. 1983. </a:t>
            </a:r>
            <a:r>
              <a:rPr lang="en-US" sz="1200" i="1" dirty="0"/>
              <a:t>'</a:t>
            </a:r>
            <a:r>
              <a:rPr lang="en-US" sz="1200" i="1" dirty="0" err="1"/>
              <a:t>Brug</a:t>
            </a:r>
            <a:r>
              <a:rPr lang="en-US" sz="1200" i="1" dirty="0"/>
              <a:t> </a:t>
            </a:r>
            <a:r>
              <a:rPr lang="en-US" sz="1200" i="1" dirty="0" err="1"/>
              <a:t>tu</a:t>
            </a:r>
            <a:r>
              <a:rPr lang="en-US" sz="1200" i="1" dirty="0"/>
              <a:t> 'od </a:t>
            </a:r>
            <a:r>
              <a:rPr lang="en-US" sz="1200" i="1" dirty="0" err="1"/>
              <a:t>gsal</a:t>
            </a:r>
            <a:r>
              <a:rPr lang="en-US" sz="1200" i="1" dirty="0"/>
              <a:t> </a:t>
            </a:r>
            <a:r>
              <a:rPr lang="en-US" sz="1200" i="1" dirty="0" err="1"/>
              <a:t>lha'i</a:t>
            </a:r>
            <a:r>
              <a:rPr lang="en-US" sz="1200" i="1" dirty="0"/>
              <a:t> </a:t>
            </a:r>
            <a:r>
              <a:rPr lang="en-US" sz="1200" i="1" dirty="0" err="1"/>
              <a:t>gdung</a:t>
            </a:r>
            <a:r>
              <a:rPr lang="en-US" sz="1200" i="1" dirty="0"/>
              <a:t> </a:t>
            </a:r>
            <a:r>
              <a:rPr lang="en-US" sz="1200" i="1" dirty="0" err="1"/>
              <a:t>rabs</a:t>
            </a:r>
            <a:r>
              <a:rPr lang="en-US" sz="1200" i="1" dirty="0"/>
              <a:t> '</a:t>
            </a:r>
            <a:r>
              <a:rPr lang="en-US" sz="1200" i="1" dirty="0" err="1"/>
              <a:t>parung</a:t>
            </a:r>
            <a:r>
              <a:rPr lang="en-US" sz="1200" i="1" dirty="0"/>
              <a:t> </a:t>
            </a:r>
            <a:r>
              <a:rPr lang="en-US" sz="1200" i="1" dirty="0" err="1"/>
              <a:t>tshul</a:t>
            </a:r>
            <a:r>
              <a:rPr lang="en-US" sz="1200" i="1" dirty="0"/>
              <a:t> </a:t>
            </a:r>
            <a:r>
              <a:rPr lang="en-US" sz="1200" i="1" dirty="0" err="1"/>
              <a:t>brjod</a:t>
            </a:r>
            <a:r>
              <a:rPr lang="en-US" sz="1200" i="1" dirty="0"/>
              <a:t> pa </a:t>
            </a:r>
            <a:r>
              <a:rPr lang="en-US" sz="1200" i="1" dirty="0" err="1"/>
              <a:t>sMyos</a:t>
            </a:r>
            <a:r>
              <a:rPr lang="en-US" sz="1200" i="1" dirty="0"/>
              <a:t> </a:t>
            </a:r>
            <a:r>
              <a:rPr lang="en-US" sz="1200" i="1" dirty="0" err="1"/>
              <a:t>rabs</a:t>
            </a:r>
            <a:r>
              <a:rPr lang="en-US" sz="1200" dirty="0"/>
              <a:t> </a:t>
            </a:r>
            <a:r>
              <a:rPr lang="en-US" sz="1200" i="1" dirty="0" err="1"/>
              <a:t>gsal</a:t>
            </a:r>
            <a:r>
              <a:rPr lang="en-US" sz="1200" i="1" dirty="0"/>
              <a:t> </a:t>
            </a:r>
            <a:r>
              <a:rPr lang="en-US" sz="1200" i="1" dirty="0" err="1"/>
              <a:t>ba'i</a:t>
            </a:r>
            <a:r>
              <a:rPr lang="en-US" sz="1200" i="1" dirty="0"/>
              <a:t> me long, </a:t>
            </a:r>
            <a:r>
              <a:rPr lang="en-US" sz="1200" dirty="0" err="1"/>
              <a:t>Thimphu</a:t>
            </a:r>
            <a:r>
              <a:rPr lang="en-US" sz="1200" dirty="0"/>
              <a:t>.</a:t>
            </a:r>
            <a:endParaRPr lang="fr-FR" sz="1200" dirty="0"/>
          </a:p>
          <a:p>
            <a:r>
              <a:rPr lang="en-US" sz="1200" dirty="0"/>
              <a:t>3- </a:t>
            </a:r>
            <a:r>
              <a:rPr lang="en-US" sz="1200" b="1" dirty="0"/>
              <a:t>Web site </a:t>
            </a:r>
            <a:r>
              <a:rPr lang="en-US" sz="1200" dirty="0" err="1"/>
              <a:t>www.bhutanculturalatlas.org</a:t>
            </a:r>
            <a:endParaRPr lang="fr-FR" sz="1200" dirty="0"/>
          </a:p>
          <a:p>
            <a:r>
              <a:rPr lang="en-US" sz="1200" b="1" dirty="0"/>
              <a:t>4-Personal observations, interviews &amp; field work for 30 years</a:t>
            </a:r>
            <a:endParaRPr lang="fr-FR" sz="1200" dirty="0"/>
          </a:p>
        </p:txBody>
      </p:sp>
    </p:spTree>
    <p:extLst>
      <p:ext uri="{BB962C8B-B14F-4D97-AF65-F5344CB8AC3E}">
        <p14:creationId xmlns:p14="http://schemas.microsoft.com/office/powerpoint/2010/main" val="349893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1157468"/>
            <a:ext cx="8926492" cy="6481822"/>
          </a:xfrm>
        </p:spPr>
        <p:txBody>
          <a:bodyPr>
            <a:noAutofit/>
          </a:bodyPr>
          <a:lstStyle/>
          <a:p>
            <a:pPr algn="l"/>
            <a:br>
              <a:rPr lang="fr-FR" sz="1600" dirty="0"/>
            </a:br>
            <a:br>
              <a:rPr lang="fr-FR" sz="1600" dirty="0"/>
            </a:br>
            <a:br>
              <a:rPr lang="fr-FR" sz="1600" dirty="0"/>
            </a:br>
            <a:br>
              <a:rPr lang="fr-FR" sz="1600" dirty="0"/>
            </a:br>
            <a:br>
              <a:rPr lang="fr-FR" sz="1600" dirty="0"/>
            </a:br>
            <a:br>
              <a:rPr lang="fr-FR" sz="1600" dirty="0"/>
            </a:br>
            <a:br>
              <a:rPr lang="fr-FR" sz="1600" dirty="0"/>
            </a:br>
            <a:br>
              <a:rPr lang="fr-FR" sz="1600" dirty="0"/>
            </a:br>
            <a:br>
              <a:rPr lang="fr-FR" sz="1600" dirty="0"/>
            </a:br>
            <a:r>
              <a:rPr lang="fr-FR" sz="2400" b="1" dirty="0"/>
              <a:t>Transhumance &amp; </a:t>
            </a:r>
            <a:r>
              <a:rPr lang="fr-FR" sz="2400" b="1" dirty="0" err="1"/>
              <a:t>economic</a:t>
            </a:r>
            <a:r>
              <a:rPr lang="fr-FR" sz="2400" b="1" dirty="0"/>
              <a:t> </a:t>
            </a:r>
            <a:r>
              <a:rPr lang="fr-FR" sz="2400" b="1" dirty="0" err="1"/>
              <a:t>seasonal</a:t>
            </a:r>
            <a:r>
              <a:rPr lang="fr-FR" sz="2400" b="1" dirty="0"/>
              <a:t> migrations</a:t>
            </a:r>
            <a:br>
              <a:rPr lang="fr-FR" sz="2400" dirty="0"/>
            </a:br>
            <a:br>
              <a:rPr lang="fr-FR" sz="2400" dirty="0"/>
            </a:br>
            <a:br>
              <a:rPr lang="fr-FR" sz="1600" dirty="0"/>
            </a:br>
            <a:br>
              <a:rPr lang="fr-FR" sz="1600" dirty="0"/>
            </a:br>
            <a:r>
              <a:rPr lang="fr-FR" sz="2000" dirty="0"/>
              <a:t>Ha to Paro</a:t>
            </a:r>
            <a:br>
              <a:rPr lang="fr-FR" sz="2000" dirty="0"/>
            </a:br>
            <a:r>
              <a:rPr lang="fr-FR" sz="2000" dirty="0"/>
              <a:t>Ha- </a:t>
            </a:r>
            <a:r>
              <a:rPr lang="fr-FR" sz="2000" dirty="0" err="1"/>
              <a:t>Sombeykha</a:t>
            </a:r>
            <a:r>
              <a:rPr lang="fr-FR" sz="2000" dirty="0"/>
              <a:t> - </a:t>
            </a:r>
            <a:r>
              <a:rPr lang="fr-FR" sz="2000" dirty="0" err="1"/>
              <a:t>Samtse</a:t>
            </a:r>
            <a:br>
              <a:rPr lang="fr-FR" sz="2000" dirty="0"/>
            </a:br>
            <a:r>
              <a:rPr lang="fr-FR" sz="2000" dirty="0"/>
              <a:t>Thimphu-Punakha</a:t>
            </a:r>
            <a:br>
              <a:rPr lang="fr-FR" sz="2000" dirty="0"/>
            </a:br>
            <a:r>
              <a:rPr lang="fr-FR" sz="2000" dirty="0" err="1"/>
              <a:t>Shar-Phobjika</a:t>
            </a:r>
            <a:br>
              <a:rPr lang="fr-FR" sz="2000" dirty="0"/>
            </a:br>
            <a:r>
              <a:rPr lang="fr-FR" sz="2000" dirty="0" err="1"/>
              <a:t>Bumthang</a:t>
            </a:r>
            <a:r>
              <a:rPr lang="fr-FR" sz="2000" dirty="0"/>
              <a:t> </a:t>
            </a:r>
            <a:r>
              <a:rPr lang="fr-FR" sz="2000" dirty="0" err="1"/>
              <a:t>Chume-Trongsa</a:t>
            </a:r>
            <a:br>
              <a:rPr lang="fr-FR" sz="2000" dirty="0"/>
            </a:br>
            <a:r>
              <a:rPr lang="fr-FR" sz="2000" dirty="0" err="1"/>
              <a:t>Bumthang</a:t>
            </a:r>
            <a:r>
              <a:rPr lang="fr-FR" sz="2000" dirty="0"/>
              <a:t> Tang &amp; </a:t>
            </a:r>
            <a:br>
              <a:rPr lang="fr-FR" sz="2000" dirty="0"/>
            </a:br>
            <a:r>
              <a:rPr lang="fr-FR" sz="2000" dirty="0" err="1"/>
              <a:t>Ura-Lhuntse</a:t>
            </a:r>
            <a:r>
              <a:rPr lang="fr-FR" sz="2000" dirty="0"/>
              <a:t> (</a:t>
            </a:r>
            <a:r>
              <a:rPr lang="fr-FR" sz="2000" dirty="0" err="1"/>
              <a:t>Kurtoe</a:t>
            </a:r>
            <a:r>
              <a:rPr lang="fr-FR" sz="2000" dirty="0"/>
              <a:t>)</a:t>
            </a:r>
            <a:br>
              <a:rPr lang="fr-FR" sz="2000" dirty="0"/>
            </a:br>
            <a:r>
              <a:rPr lang="fr-FR" sz="2000" dirty="0" err="1"/>
              <a:t>Bumthang</a:t>
            </a:r>
            <a:r>
              <a:rPr lang="fr-FR" sz="2000" dirty="0"/>
              <a:t> </a:t>
            </a:r>
            <a:r>
              <a:rPr lang="fr-FR" sz="2000" dirty="0" err="1"/>
              <a:t>Ura</a:t>
            </a:r>
            <a:r>
              <a:rPr lang="fr-FR" sz="2000" dirty="0"/>
              <a:t>- </a:t>
            </a:r>
            <a:r>
              <a:rPr lang="fr-FR" sz="2000" dirty="0" err="1"/>
              <a:t>Mongar</a:t>
            </a:r>
            <a:br>
              <a:rPr lang="fr-FR" sz="2000" dirty="0"/>
            </a:br>
            <a:r>
              <a:rPr lang="fr-FR" sz="2000" dirty="0" err="1"/>
              <a:t>Bumthang</a:t>
            </a:r>
            <a:r>
              <a:rPr lang="fr-FR" sz="2000" dirty="0"/>
              <a:t> </a:t>
            </a:r>
            <a:r>
              <a:rPr lang="fr-FR" sz="2000" dirty="0" err="1"/>
              <a:t>Chume</a:t>
            </a:r>
            <a:r>
              <a:rPr lang="fr-FR" sz="2000" dirty="0"/>
              <a:t> &amp; </a:t>
            </a:r>
            <a:br>
              <a:rPr lang="fr-FR" sz="2000" dirty="0"/>
            </a:br>
            <a:r>
              <a:rPr lang="fr-FR" sz="2000" dirty="0" err="1"/>
              <a:t>Ura-Upper</a:t>
            </a:r>
            <a:r>
              <a:rPr lang="fr-FR" sz="2000" dirty="0"/>
              <a:t> </a:t>
            </a:r>
            <a:r>
              <a:rPr lang="fr-FR" sz="2000" dirty="0" err="1"/>
              <a:t>Kheng</a:t>
            </a:r>
            <a:br>
              <a:rPr lang="fr-FR" sz="2000" dirty="0"/>
            </a:br>
            <a:r>
              <a:rPr lang="fr-FR" sz="2000" dirty="0" err="1"/>
              <a:t>Sakteng</a:t>
            </a:r>
            <a:r>
              <a:rPr lang="fr-FR" sz="2000" dirty="0"/>
              <a:t>-</a:t>
            </a:r>
            <a:r>
              <a:rPr lang="fr-FR" sz="2000" dirty="0" err="1"/>
              <a:t>Chaling</a:t>
            </a:r>
            <a:r>
              <a:rPr lang="fr-FR" sz="2000" dirty="0"/>
              <a:t>-Lauri</a:t>
            </a:r>
            <a:br>
              <a:rPr lang="fr-FR" sz="2000" dirty="0"/>
            </a:br>
            <a:r>
              <a:rPr lang="fr-FR" sz="2000" dirty="0" err="1"/>
              <a:t>Merak-Khaling</a:t>
            </a:r>
            <a:br>
              <a:rPr lang="fr-FR" sz="2000" dirty="0"/>
            </a:br>
            <a:r>
              <a:rPr lang="fr-FR" sz="2000" dirty="0"/>
              <a:t>Laya-Punakha</a:t>
            </a:r>
            <a:br>
              <a:rPr lang="fr-FR" sz="2000" dirty="0"/>
            </a:br>
            <a:r>
              <a:rPr lang="fr-FR" sz="2000" dirty="0" err="1"/>
              <a:t>Hongtso-Toebesa</a:t>
            </a:r>
            <a:endParaRPr lang="fr-FR" sz="2000" dirty="0"/>
          </a:p>
        </p:txBody>
      </p:sp>
      <p:sp>
        <p:nvSpPr>
          <p:cNvPr id="4" name="Espace réservé du contenu 3">
            <a:extLst>
              <a:ext uri="{FF2B5EF4-FFF2-40B4-BE49-F238E27FC236}">
                <a16:creationId xmlns:a16="http://schemas.microsoft.com/office/drawing/2014/main" id="{92D89BA4-5665-7145-9600-8506141FA3B7}"/>
              </a:ext>
            </a:extLst>
          </p:cNvPr>
          <p:cNvSpPr>
            <a:spLocks noGrp="1"/>
          </p:cNvSpPr>
          <p:nvPr>
            <p:ph idx="1"/>
          </p:nvPr>
        </p:nvSpPr>
        <p:spPr>
          <a:xfrm>
            <a:off x="495300" y="0"/>
            <a:ext cx="9410700" cy="6857999"/>
          </a:xfrm>
        </p:spPr>
        <p:txBody>
          <a:bodyPr>
            <a:normAutofit/>
          </a:bodyPr>
          <a:lstStyle/>
          <a:p>
            <a:pPr marL="0" indent="0">
              <a:buNone/>
            </a:pPr>
            <a:r>
              <a:rPr lang="fr-FR" sz="2400" dirty="0"/>
              <a:t>All </a:t>
            </a:r>
            <a:r>
              <a:rPr lang="fr-FR" sz="2400" dirty="0" err="1"/>
              <a:t>these</a:t>
            </a:r>
            <a:r>
              <a:rPr lang="fr-FR" sz="2400" dirty="0"/>
              <a:t> migrations are </a:t>
            </a:r>
            <a:r>
              <a:rPr lang="fr-FR" sz="2400" dirty="0" err="1"/>
              <a:t>both</a:t>
            </a:r>
            <a:r>
              <a:rPr lang="fr-FR" sz="2400" dirty="0"/>
              <a:t> </a:t>
            </a:r>
            <a:r>
              <a:rPr lang="fr-FR" sz="2400" dirty="0" err="1"/>
              <a:t>ways</a:t>
            </a:r>
            <a:r>
              <a:rPr lang="fr-FR" sz="2400" dirty="0"/>
              <a:t> </a:t>
            </a:r>
            <a:r>
              <a:rPr lang="fr-FR" sz="2400" dirty="0" err="1"/>
              <a:t>according</a:t>
            </a:r>
            <a:r>
              <a:rPr lang="fr-FR" sz="2400" dirty="0"/>
              <a:t> to </a:t>
            </a:r>
            <a:r>
              <a:rPr lang="fr-FR" sz="2400" dirty="0" err="1"/>
              <a:t>seasons</a:t>
            </a:r>
            <a:endParaRPr lang="fr-FR" sz="2400" dirty="0"/>
          </a:p>
        </p:txBody>
      </p:sp>
      <p:pic>
        <p:nvPicPr>
          <p:cNvPr id="5" name="Espace réservé du contenu 3" descr="Bhutan new.jpg">
            <a:extLst>
              <a:ext uri="{FF2B5EF4-FFF2-40B4-BE49-F238E27FC236}">
                <a16:creationId xmlns:a16="http://schemas.microsoft.com/office/drawing/2014/main" id="{72C31BFF-394A-0D49-B60F-307E57A75723}"/>
              </a:ext>
            </a:extLst>
          </p:cNvPr>
          <p:cNvPicPr>
            <a:picLocks noChangeAspect="1"/>
          </p:cNvPicPr>
          <p:nvPr/>
        </p:nvPicPr>
        <p:blipFill>
          <a:blip r:embed="rId2" cstate="screen">
            <a:extLst>
              <a:ext uri="{28A0092B-C50C-407E-A947-70E740481C1C}">
                <a14:useLocalDpi xmlns:a14="http://schemas.microsoft.com/office/drawing/2010/main"/>
              </a:ext>
            </a:extLst>
          </a:blip>
          <a:srcRect t="-27621" b="-27621"/>
          <a:stretch>
            <a:fillRect/>
          </a:stretch>
        </p:blipFill>
        <p:spPr>
          <a:xfrm>
            <a:off x="3379809" y="949123"/>
            <a:ext cx="7211026" cy="6672804"/>
          </a:xfrm>
          <a:prstGeom prst="rect">
            <a:avLst/>
          </a:prstGeom>
        </p:spPr>
      </p:pic>
    </p:spTree>
    <p:extLst>
      <p:ext uri="{BB962C8B-B14F-4D97-AF65-F5344CB8AC3E}">
        <p14:creationId xmlns:p14="http://schemas.microsoft.com/office/powerpoint/2010/main" val="246140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N3810.JPG"/>
          <p:cNvPicPr>
            <a:picLocks noGrp="1" noChangeAspect="1"/>
          </p:cNvPicPr>
          <p:nvPr>
            <p:ph idx="1"/>
          </p:nvPr>
        </p:nvPicPr>
        <p:blipFill>
          <a:blip r:embed="rId2" cstate="screen">
            <a:extLst>
              <a:ext uri="{28A0092B-C50C-407E-A947-70E740481C1C}">
                <a14:useLocalDpi xmlns:a14="http://schemas.microsoft.com/office/drawing/2010/main"/>
              </a:ext>
            </a:extLst>
          </a:blip>
          <a:srcRect l="-7135" r="-7135"/>
          <a:stretch>
            <a:fillRect/>
          </a:stretch>
        </p:blipFill>
        <p:spPr>
          <a:xfrm>
            <a:off x="495300" y="274638"/>
            <a:ext cx="8915400" cy="5851525"/>
          </a:xfrm>
        </p:spPr>
      </p:pic>
    </p:spTree>
    <p:extLst>
      <p:ext uri="{BB962C8B-B14F-4D97-AF65-F5344CB8AC3E}">
        <p14:creationId xmlns:p14="http://schemas.microsoft.com/office/powerpoint/2010/main" val="374440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DSCN3813.JPG"/>
          <p:cNvPicPr>
            <a:picLocks noGrp="1" noChangeAspect="1"/>
          </p:cNvPicPr>
          <p:nvPr>
            <p:ph idx="1"/>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7135" r="-7135"/>
          <a:stretch>
            <a:fillRect/>
          </a:stretch>
        </p:blipFill>
        <p:spPr>
          <a:xfrm>
            <a:off x="495300" y="274638"/>
            <a:ext cx="8915400" cy="5851525"/>
          </a:xfrm>
        </p:spPr>
      </p:pic>
    </p:spTree>
    <p:extLst>
      <p:ext uri="{BB962C8B-B14F-4D97-AF65-F5344CB8AC3E}">
        <p14:creationId xmlns:p14="http://schemas.microsoft.com/office/powerpoint/2010/main" val="137582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1"/>
            <a:ext cx="8915400" cy="2660560"/>
          </a:xfrm>
        </p:spPr>
        <p:txBody>
          <a:bodyPr>
            <a:normAutofit/>
          </a:bodyPr>
          <a:lstStyle/>
          <a:p>
            <a:pPr algn="l"/>
            <a:r>
              <a:rPr lang="fr-FR" sz="2400" b="1" dirty="0"/>
              <a:t>Alliances (Marital) migrations. </a:t>
            </a:r>
            <a:r>
              <a:rPr lang="fr-FR" sz="2400" b="1" dirty="0" err="1"/>
              <a:t>Both</a:t>
            </a:r>
            <a:r>
              <a:rPr lang="fr-FR" sz="2400" b="1" dirty="0"/>
              <a:t> </a:t>
            </a:r>
            <a:r>
              <a:rPr lang="fr-FR" sz="2400" b="1" dirty="0" err="1"/>
              <a:t>ways</a:t>
            </a:r>
            <a:br>
              <a:rPr lang="fr-FR" sz="2400" b="1" dirty="0"/>
            </a:br>
            <a:r>
              <a:rPr lang="fr-FR" sz="2400" b="1" dirty="0" err="1"/>
              <a:t>especially</a:t>
            </a:r>
            <a:r>
              <a:rPr lang="fr-FR" sz="2400" b="1" dirty="0"/>
              <a:t> </a:t>
            </a:r>
            <a:r>
              <a:rPr lang="fr-FR" sz="2400" b="1" dirty="0" err="1"/>
              <a:t>among</a:t>
            </a:r>
            <a:r>
              <a:rPr lang="fr-FR" sz="2400" b="1" dirty="0"/>
              <a:t> </a:t>
            </a:r>
            <a:r>
              <a:rPr lang="fr-FR" sz="2400" b="1" dirty="0" err="1"/>
              <a:t>Choeje</a:t>
            </a:r>
            <a:r>
              <a:rPr lang="fr-FR" sz="2400" b="1" dirty="0"/>
              <a:t>: </a:t>
            </a:r>
            <a:r>
              <a:rPr lang="fr-FR" sz="2400" b="1" dirty="0" err="1"/>
              <a:t>Religious</a:t>
            </a:r>
            <a:r>
              <a:rPr lang="fr-FR" sz="2400" b="1" dirty="0"/>
              <a:t> </a:t>
            </a:r>
            <a:r>
              <a:rPr lang="fr-FR" sz="2400" b="1" dirty="0" err="1"/>
              <a:t>nobility</a:t>
            </a:r>
            <a:r>
              <a:rPr lang="fr-FR" sz="2400" b="1" dirty="0"/>
              <a:t>  (</a:t>
            </a:r>
            <a:r>
              <a:rPr lang="fr-FR" sz="2400" b="1" dirty="0" err="1"/>
              <a:t>magpa</a:t>
            </a:r>
            <a:r>
              <a:rPr lang="fr-FR" sz="2400" b="1" dirty="0"/>
              <a:t>, nama)</a:t>
            </a:r>
            <a:br>
              <a:rPr lang="fr-FR" sz="2400" b="1" dirty="0"/>
            </a:br>
            <a:r>
              <a:rPr lang="fr-FR" sz="2400" dirty="0" err="1"/>
              <a:t>From</a:t>
            </a:r>
            <a:r>
              <a:rPr lang="fr-FR" sz="2400" dirty="0"/>
              <a:t> </a:t>
            </a:r>
            <a:r>
              <a:rPr lang="fr-FR" sz="2400" dirty="0" err="1"/>
              <a:t>Trashiyangtse</a:t>
            </a:r>
            <a:r>
              <a:rPr lang="fr-FR" sz="2400" dirty="0"/>
              <a:t> to </a:t>
            </a:r>
            <a:r>
              <a:rPr lang="fr-FR" sz="2400" dirty="0" err="1"/>
              <a:t>Bumthang</a:t>
            </a:r>
            <a:br>
              <a:rPr lang="fr-FR" sz="2400" dirty="0"/>
            </a:br>
            <a:r>
              <a:rPr lang="fr-FR" sz="2400" dirty="0" err="1"/>
              <a:t>From</a:t>
            </a:r>
            <a:r>
              <a:rPr lang="fr-FR" sz="2400" dirty="0"/>
              <a:t> </a:t>
            </a:r>
            <a:r>
              <a:rPr lang="fr-FR" sz="2400" dirty="0" err="1"/>
              <a:t>Bumthang</a:t>
            </a:r>
            <a:r>
              <a:rPr lang="fr-FR" sz="2400" dirty="0"/>
              <a:t> to </a:t>
            </a:r>
            <a:r>
              <a:rPr lang="fr-FR" sz="2400" dirty="0" err="1"/>
              <a:t>Drametse</a:t>
            </a:r>
            <a:br>
              <a:rPr lang="fr-FR" sz="2400" dirty="0"/>
            </a:br>
            <a:r>
              <a:rPr lang="fr-FR" sz="2400" dirty="0" err="1"/>
              <a:t>From</a:t>
            </a:r>
            <a:r>
              <a:rPr lang="fr-FR" sz="2400" dirty="0"/>
              <a:t> </a:t>
            </a:r>
            <a:r>
              <a:rPr lang="fr-FR" sz="2400" dirty="0" err="1"/>
              <a:t>Lhuntse</a:t>
            </a:r>
            <a:r>
              <a:rPr lang="fr-FR" sz="2400" dirty="0"/>
              <a:t> to </a:t>
            </a:r>
            <a:r>
              <a:rPr lang="fr-FR" sz="2400" dirty="0" err="1"/>
              <a:t>Bumthang</a:t>
            </a:r>
            <a:br>
              <a:rPr lang="fr-FR" sz="2400" dirty="0"/>
            </a:br>
            <a:r>
              <a:rPr lang="fr-FR" sz="2400" dirty="0" err="1"/>
              <a:t>From</a:t>
            </a:r>
            <a:r>
              <a:rPr lang="fr-FR" sz="2400" dirty="0"/>
              <a:t> </a:t>
            </a:r>
            <a:r>
              <a:rPr lang="fr-FR" sz="2400" dirty="0" err="1"/>
              <a:t>Dungsam</a:t>
            </a:r>
            <a:r>
              <a:rPr lang="fr-FR" sz="2400" dirty="0"/>
              <a:t> and </a:t>
            </a:r>
            <a:r>
              <a:rPr lang="fr-FR" sz="2400" dirty="0" err="1"/>
              <a:t>Mongar</a:t>
            </a:r>
            <a:r>
              <a:rPr lang="fr-FR" sz="2400" dirty="0"/>
              <a:t> </a:t>
            </a:r>
            <a:r>
              <a:rPr lang="fr-FR" sz="2400" dirty="0" err="1"/>
              <a:t>Kheng</a:t>
            </a:r>
            <a:r>
              <a:rPr lang="fr-FR" sz="2400" dirty="0"/>
              <a:t> to </a:t>
            </a:r>
            <a:r>
              <a:rPr lang="fr-FR" sz="2400" dirty="0" err="1"/>
              <a:t>Lower</a:t>
            </a:r>
            <a:r>
              <a:rPr lang="fr-FR" sz="2400" dirty="0"/>
              <a:t> </a:t>
            </a:r>
            <a:r>
              <a:rPr lang="fr-FR" sz="2400" dirty="0" err="1"/>
              <a:t>Zhemgang</a:t>
            </a:r>
            <a:endParaRPr lang="fr-FR" sz="2400" dirty="0"/>
          </a:p>
        </p:txBody>
      </p:sp>
      <p:pic>
        <p:nvPicPr>
          <p:cNvPr id="6" name="Espace réservé du contenu 3" descr="Bhutan new.jpg">
            <a:extLst>
              <a:ext uri="{FF2B5EF4-FFF2-40B4-BE49-F238E27FC236}">
                <a16:creationId xmlns:a16="http://schemas.microsoft.com/office/drawing/2014/main" id="{984855F6-2FB8-9C49-9D0D-2F41BB944FC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t="-27621" b="-27621"/>
          <a:stretch>
            <a:fillRect/>
          </a:stretch>
        </p:blipFill>
        <p:spPr>
          <a:xfrm>
            <a:off x="1354842" y="1377388"/>
            <a:ext cx="7750073" cy="6157298"/>
          </a:xfrm>
          <a:prstGeom prst="rect">
            <a:avLst/>
          </a:prstGeom>
        </p:spPr>
      </p:pic>
    </p:spTree>
    <p:extLst>
      <p:ext uri="{BB962C8B-B14F-4D97-AF65-F5344CB8AC3E}">
        <p14:creationId xmlns:p14="http://schemas.microsoft.com/office/powerpoint/2010/main" val="136434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300" y="-358814"/>
            <a:ext cx="8915400" cy="2071868"/>
          </a:xfrm>
        </p:spPr>
        <p:txBody>
          <a:bodyPr>
            <a:normAutofit fontScale="90000"/>
          </a:bodyPr>
          <a:lstStyle/>
          <a:p>
            <a:pPr algn="l"/>
            <a:br>
              <a:rPr lang="fr-FR" sz="3600" dirty="0"/>
            </a:br>
            <a:br>
              <a:rPr lang="fr-FR" sz="3600" dirty="0"/>
            </a:br>
            <a:br>
              <a:rPr lang="fr-FR" sz="3600" dirty="0"/>
            </a:br>
            <a:r>
              <a:rPr lang="fr-FR" sz="2400" b="1" dirty="0" err="1"/>
              <a:t>Religious</a:t>
            </a:r>
            <a:r>
              <a:rPr lang="fr-FR" sz="2400" b="1" dirty="0"/>
              <a:t> </a:t>
            </a:r>
            <a:r>
              <a:rPr lang="fr-FR" sz="2400" b="1" dirty="0" err="1"/>
              <a:t>seasonal</a:t>
            </a:r>
            <a:r>
              <a:rPr lang="fr-FR" sz="2400" b="1" dirty="0"/>
              <a:t> migrations</a:t>
            </a:r>
            <a:br>
              <a:rPr lang="fr-FR" sz="2400" dirty="0"/>
            </a:br>
            <a:r>
              <a:rPr lang="fr-FR" sz="2200" dirty="0" err="1"/>
              <a:t>Bumthang-Lhuntshe</a:t>
            </a:r>
            <a:r>
              <a:rPr lang="fr-FR" sz="2200" dirty="0"/>
              <a:t> (</a:t>
            </a:r>
            <a:r>
              <a:rPr lang="fr-FR" sz="2200" dirty="0" err="1"/>
              <a:t>Kurtoe</a:t>
            </a:r>
            <a:r>
              <a:rPr lang="fr-FR" sz="2200" dirty="0"/>
              <a:t>)</a:t>
            </a:r>
            <a:br>
              <a:rPr lang="fr-FR" sz="2200" dirty="0"/>
            </a:br>
            <a:r>
              <a:rPr lang="fr-FR" sz="2200" dirty="0" err="1"/>
              <a:t>Bumthang</a:t>
            </a:r>
            <a:r>
              <a:rPr lang="fr-FR" sz="2200" dirty="0"/>
              <a:t>- </a:t>
            </a:r>
            <a:r>
              <a:rPr lang="fr-FR" sz="2200" dirty="0" err="1"/>
              <a:t>Kheng</a:t>
            </a:r>
            <a:r>
              <a:rPr lang="fr-FR" sz="2200" dirty="0"/>
              <a:t> (</a:t>
            </a:r>
            <a:r>
              <a:rPr lang="fr-FR" sz="2200" dirty="0" err="1"/>
              <a:t>Zhemgang</a:t>
            </a:r>
            <a:r>
              <a:rPr lang="fr-FR" sz="2200" dirty="0"/>
              <a:t>)</a:t>
            </a:r>
            <a:br>
              <a:rPr lang="fr-FR" sz="2200" dirty="0"/>
            </a:br>
            <a:r>
              <a:rPr lang="fr-FR" sz="2200" dirty="0" err="1"/>
              <a:t>Bumthang</a:t>
            </a:r>
            <a:r>
              <a:rPr lang="fr-FR" sz="2200" dirty="0"/>
              <a:t>- </a:t>
            </a:r>
            <a:r>
              <a:rPr lang="fr-FR" sz="2200" dirty="0" err="1"/>
              <a:t>Mongar</a:t>
            </a:r>
            <a:r>
              <a:rPr lang="fr-FR" sz="2200" dirty="0"/>
              <a:t> (</a:t>
            </a:r>
            <a:r>
              <a:rPr lang="fr-FR" sz="2200" dirty="0" err="1"/>
              <a:t>Sengor</a:t>
            </a:r>
            <a:r>
              <a:rPr lang="fr-FR" sz="2200" dirty="0"/>
              <a:t>- </a:t>
            </a:r>
            <a:r>
              <a:rPr lang="fr-FR" sz="2200" dirty="0" err="1"/>
              <a:t>Tsakaling</a:t>
            </a:r>
            <a:r>
              <a:rPr lang="fr-FR" sz="2200" dirty="0"/>
              <a:t>- </a:t>
            </a:r>
            <a:r>
              <a:rPr lang="fr-FR" sz="2200" dirty="0" err="1"/>
              <a:t>Tindangbi</a:t>
            </a:r>
            <a:r>
              <a:rPr lang="fr-FR" sz="2200" dirty="0"/>
              <a:t>)</a:t>
            </a:r>
            <a:br>
              <a:rPr lang="fr-FR" sz="2200" dirty="0"/>
            </a:br>
            <a:r>
              <a:rPr lang="fr-FR" sz="2200" dirty="0"/>
              <a:t>Thimphu-Punakha</a:t>
            </a:r>
            <a:br>
              <a:rPr lang="fr-FR" sz="3600" dirty="0"/>
            </a:br>
            <a:br>
              <a:rPr lang="fr-FR" sz="3600" dirty="0"/>
            </a:br>
            <a:endParaRPr lang="fr-FR" sz="3600" dirty="0"/>
          </a:p>
        </p:txBody>
      </p:sp>
      <p:pic>
        <p:nvPicPr>
          <p:cNvPr id="7" name="Espace réservé du contenu 3" descr="Bhutan new.jpg">
            <a:extLst>
              <a:ext uri="{FF2B5EF4-FFF2-40B4-BE49-F238E27FC236}">
                <a16:creationId xmlns:a16="http://schemas.microsoft.com/office/drawing/2014/main" id="{5174B92D-48C5-FA47-B7DA-8819363FFEE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t="-27621" b="-27621"/>
          <a:stretch>
            <a:fillRect/>
          </a:stretch>
        </p:blipFill>
        <p:spPr>
          <a:xfrm>
            <a:off x="495300" y="677120"/>
            <a:ext cx="8666810" cy="6666838"/>
          </a:xfrm>
          <a:prstGeom prst="rect">
            <a:avLst/>
          </a:prstGeom>
        </p:spPr>
      </p:pic>
    </p:spTree>
    <p:extLst>
      <p:ext uri="{BB962C8B-B14F-4D97-AF65-F5344CB8AC3E}">
        <p14:creationId xmlns:p14="http://schemas.microsoft.com/office/powerpoint/2010/main" val="131531082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592</TotalTime>
  <Words>1190</Words>
  <Application>Microsoft Macintosh PowerPoint</Application>
  <PresentationFormat>Format A4 (210 x 297 mm)</PresentationFormat>
  <Paragraphs>51</Paragraphs>
  <Slides>18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18</vt:i4>
      </vt:variant>
    </vt:vector>
  </HeadingPairs>
  <TitlesOfParts>
    <vt:vector size="21" baseType="lpstr">
      <vt:lpstr>Arial</vt:lpstr>
      <vt:lpstr>Calibri</vt:lpstr>
      <vt:lpstr>Thème Office</vt:lpstr>
      <vt:lpstr>  People on the move.  In-country migrations in Bhutan (Draft ppt, not for circulation)  Inaugural Conference of the International Society for Bhutan Studies (ISBS)  Oxford, Magdalen College, 8 January 2019</vt:lpstr>
      <vt:lpstr>Présentation PowerPoint</vt:lpstr>
      <vt:lpstr>Présentation PowerPoint</vt:lpstr>
      <vt:lpstr>Methodology based on different tools</vt:lpstr>
      <vt:lpstr>         Transhumance &amp; economic seasonal migrations    Ha to Paro Ha- Sombeykha - Samtse Thimphu-Punakha Shar-Phobjika Bumthang Chume-Trongsa Bumthang Tang &amp;  Ura-Lhuntse (Kurtoe) Bumthang Ura- Mongar Bumthang Chume &amp;  Ura-Upper Kheng Sakteng-Chaling-Lauri Merak-Khaling Laya-Punakha Hongtso-Toebesa</vt:lpstr>
      <vt:lpstr>Présentation PowerPoint</vt:lpstr>
      <vt:lpstr>Présentation PowerPoint</vt:lpstr>
      <vt:lpstr>Alliances (Marital) migrations. Both ways especially among Choeje: Religious nobility  (magpa, nama) From Trashiyangtse to Bumthang From Bumthang to Drametse From Lhuntse to Bumthang From Dungsam and Mongar Kheng to Lower Zhemgang</vt:lpstr>
      <vt:lpstr>   Religious seasonal migrations Bumthang-Lhuntshe (Kurtoe) Bumthang- Kheng (Zhemgang) Bumthang- Mongar (Sengor- Tsakaling- Tindangbi) Thimphu-Punakha  </vt:lpstr>
      <vt:lpstr>Présentation PowerPoint</vt:lpstr>
      <vt:lpstr>One clue on understanding the migrations is to follow the local deities which migrate with the people and look after their welfare.</vt:lpstr>
      <vt:lpstr>Long term migrations: resettlements due to taxes, lack of water, of land, political causes, and now jobs opportunity</vt:lpstr>
      <vt:lpstr>Some examples</vt:lpstr>
      <vt:lpstr>Présentation PowerPoint</vt:lpstr>
      <vt:lpstr>Présentation PowerPoint</vt:lpstr>
      <vt:lpstr>Présentation PowerPoint</vt:lpstr>
      <vt:lpstr>Présentation PowerPoint</vt:lpstr>
      <vt:lpstr>Présentation PowerPoint</vt:lpstr>
    </vt:vector>
  </TitlesOfParts>
  <Company>CNRS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on the move: in-country migrations in Bhutan  23rd ECSAS Conference Zürich, 23 July 2014</dc:title>
  <dc:creator>Francoise Pommaret</dc:creator>
  <cp:lastModifiedBy>Utilisateur Microsoft Office</cp:lastModifiedBy>
  <cp:revision>66</cp:revision>
  <cp:lastPrinted>2014-06-23T09:43:21Z</cp:lastPrinted>
  <dcterms:created xsi:type="dcterms:W3CDTF">2014-06-23T07:55:55Z</dcterms:created>
  <dcterms:modified xsi:type="dcterms:W3CDTF">2019-01-04T10:44:04Z</dcterms:modified>
</cp:coreProperties>
</file>