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4" r:id="rId1"/>
  </p:sldMasterIdLst>
  <p:notesMasterIdLst>
    <p:notesMasterId r:id="rId23"/>
  </p:notesMasterIdLst>
  <p:handoutMasterIdLst>
    <p:handoutMasterId r:id="rId24"/>
  </p:handoutMasterIdLst>
  <p:sldIdLst>
    <p:sldId id="273" r:id="rId2"/>
    <p:sldId id="340" r:id="rId3"/>
    <p:sldId id="312" r:id="rId4"/>
    <p:sldId id="330" r:id="rId5"/>
    <p:sldId id="319" r:id="rId6"/>
    <p:sldId id="316" r:id="rId7"/>
    <p:sldId id="334" r:id="rId8"/>
    <p:sldId id="328" r:id="rId9"/>
    <p:sldId id="332" r:id="rId10"/>
    <p:sldId id="282" r:id="rId11"/>
    <p:sldId id="323" r:id="rId12"/>
    <p:sldId id="341" r:id="rId13"/>
    <p:sldId id="322" r:id="rId14"/>
    <p:sldId id="337" r:id="rId15"/>
    <p:sldId id="318" r:id="rId16"/>
    <p:sldId id="335" r:id="rId17"/>
    <p:sldId id="321" r:id="rId18"/>
    <p:sldId id="338" r:id="rId19"/>
    <p:sldId id="342" r:id="rId20"/>
    <p:sldId id="343" r:id="rId21"/>
    <p:sldId id="30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34" autoAdjust="0"/>
    <p:restoredTop sz="83452" autoAdjust="0"/>
  </p:normalViewPr>
  <p:slideViewPr>
    <p:cSldViewPr>
      <p:cViewPr>
        <p:scale>
          <a:sx n="66" d="100"/>
          <a:sy n="66" d="100"/>
        </p:scale>
        <p:origin x="-1272" y="96"/>
      </p:cViewPr>
      <p:guideLst>
        <p:guide orient="horz" pos="2160"/>
        <p:guide pos="2880"/>
      </p:guideLst>
    </p:cSldViewPr>
  </p:slideViewPr>
  <p:outlineViewPr>
    <p:cViewPr>
      <p:scale>
        <a:sx n="33" d="100"/>
        <a:sy n="33" d="100"/>
      </p:scale>
      <p:origin x="0" y="170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8" d="100"/>
          <a:sy n="68" d="100"/>
        </p:scale>
        <p:origin x="-249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DEE752-B6F5-4113-98B1-55A75FF6D4DA}" type="datetimeFigureOut">
              <a:rPr lang="en-US" smtClean="0"/>
              <a:pPr/>
              <a:t>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5E8DE3-2983-4101-A4BA-AD911744F8E2}" type="slidenum">
              <a:rPr lang="en-US" smtClean="0"/>
              <a:pPr/>
              <a:t>‹#›</a:t>
            </a:fld>
            <a:endParaRPr lang="en-US"/>
          </a:p>
        </p:txBody>
      </p:sp>
    </p:spTree>
    <p:extLst>
      <p:ext uri="{BB962C8B-B14F-4D97-AF65-F5344CB8AC3E}">
        <p14:creationId xmlns:p14="http://schemas.microsoft.com/office/powerpoint/2010/main" val="2071596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49F249-E247-4813-82A5-D3A61F584B20}" type="datetimeFigureOut">
              <a:rPr lang="en-US" smtClean="0"/>
              <a:pPr/>
              <a:t>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BEA273-D55A-44DA-A3F1-0ABDA5770223}" type="slidenum">
              <a:rPr lang="en-US" smtClean="0"/>
              <a:pPr/>
              <a:t>‹#›</a:t>
            </a:fld>
            <a:endParaRPr lang="en-US"/>
          </a:p>
        </p:txBody>
      </p:sp>
    </p:spTree>
    <p:extLst>
      <p:ext uri="{BB962C8B-B14F-4D97-AF65-F5344CB8AC3E}">
        <p14:creationId xmlns:p14="http://schemas.microsoft.com/office/powerpoint/2010/main" val="2611243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BBEA273-D55A-44DA-A3F1-0ABDA577022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*Even in Bhutan’s case, </a:t>
            </a:r>
            <a:r>
              <a:rPr lang="en-US" b="1" u="sng" dirty="0" smtClean="0"/>
              <a:t>Guru first came, before he went to Tibet</a:t>
            </a:r>
            <a:r>
              <a:rPr lang="en-US" dirty="0" smtClean="0"/>
              <a:t>, as a peace-maker between the King of </a:t>
            </a:r>
            <a:r>
              <a:rPr lang="en-US" dirty="0" err="1" smtClean="0"/>
              <a:t>Bumthang</a:t>
            </a:r>
            <a:r>
              <a:rPr lang="en-US" dirty="0" smtClean="0"/>
              <a:t> and a </a:t>
            </a:r>
            <a:r>
              <a:rPr lang="en-US" dirty="0" err="1" smtClean="0"/>
              <a:t>neighbouring</a:t>
            </a:r>
            <a:r>
              <a:rPr lang="en-US" dirty="0" smtClean="0"/>
              <a:t> King of India. </a:t>
            </a:r>
            <a:endParaRPr lang="en-US" b="0" dirty="0" smtClean="0">
              <a:latin typeface="Sanskrit Diacritic"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story is said to be the main content of the </a:t>
            </a:r>
            <a:r>
              <a:rPr lang="en-US" sz="1200" i="1" kern="1200" dirty="0" err="1" smtClean="0">
                <a:solidFill>
                  <a:schemeClr val="tx1"/>
                </a:solidFill>
                <a:latin typeface="+mn-lt"/>
                <a:ea typeface="+mn-ea"/>
                <a:cs typeface="+mn-cs"/>
              </a:rPr>
              <a:t>terma</a:t>
            </a:r>
            <a:r>
              <a:rPr lang="en-US" sz="1200" kern="1200" dirty="0" smtClean="0">
                <a:solidFill>
                  <a:schemeClr val="tx1"/>
                </a:solidFill>
                <a:latin typeface="+mn-lt"/>
                <a:ea typeface="+mn-ea"/>
                <a:cs typeface="+mn-cs"/>
              </a:rPr>
              <a:t> text of </a:t>
            </a:r>
            <a:r>
              <a:rPr lang="en-US" sz="1200" kern="1200" dirty="0" err="1" smtClean="0">
                <a:solidFill>
                  <a:schemeClr val="tx1"/>
                </a:solidFill>
                <a:latin typeface="+mn-lt"/>
                <a:ea typeface="+mn-ea"/>
                <a:cs typeface="+mn-cs"/>
              </a:rPr>
              <a:t>Pema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Lingpa</a:t>
            </a:r>
            <a:r>
              <a:rPr lang="en-US" sz="1200" kern="1200" dirty="0" smtClean="0">
                <a:solidFill>
                  <a:schemeClr val="tx1"/>
                </a:solidFill>
                <a:latin typeface="+mn-lt"/>
                <a:ea typeface="+mn-ea"/>
                <a:cs typeface="+mn-cs"/>
              </a:rPr>
              <a:t> “Guide to the hidden land of </a:t>
            </a:r>
            <a:r>
              <a:rPr lang="en-US" sz="1200" kern="1200" dirty="0" err="1" smtClean="0">
                <a:solidFill>
                  <a:schemeClr val="tx1"/>
                </a:solidFill>
                <a:latin typeface="+mn-lt"/>
                <a:ea typeface="+mn-ea"/>
                <a:cs typeface="+mn-cs"/>
              </a:rPr>
              <a:t>Khenpalung</a:t>
            </a:r>
            <a:r>
              <a:rPr lang="en-US"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BBEA273-D55A-44DA-A3F1-0ABDA577022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smtClean="0">
                <a:solidFill>
                  <a:schemeClr val="tx1"/>
                </a:solidFill>
                <a:latin typeface="+mn-lt"/>
                <a:ea typeface="+mn-ea"/>
                <a:cs typeface="+mn-cs"/>
              </a:rPr>
              <a:t>(see </a:t>
            </a:r>
            <a:r>
              <a:rPr lang="en-US" sz="1200" b="0" i="0" kern="1200" dirty="0" err="1" smtClean="0">
                <a:solidFill>
                  <a:schemeClr val="tx1"/>
                </a:solidFill>
                <a:latin typeface="+mn-lt"/>
                <a:ea typeface="+mn-ea"/>
                <a:cs typeface="+mn-cs"/>
              </a:rPr>
              <a:t>Pema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Lingpa’s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Chos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gyung</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Mun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sel</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sDron</a:t>
            </a:r>
            <a:r>
              <a:rPr lang="en-US" sz="1200" b="0" i="0" kern="1200" dirty="0" smtClean="0">
                <a:solidFill>
                  <a:schemeClr val="tx1"/>
                </a:solidFill>
                <a:latin typeface="+mn-lt"/>
                <a:ea typeface="+mn-ea"/>
                <a:cs typeface="+mn-cs"/>
              </a:rPr>
              <a:t> me </a:t>
            </a:r>
            <a:r>
              <a:rPr lang="en-US" sz="1200" b="0" i="0" kern="1200" dirty="0" err="1" smtClean="0">
                <a:solidFill>
                  <a:schemeClr val="tx1"/>
                </a:solidFill>
                <a:latin typeface="+mn-lt"/>
                <a:ea typeface="+mn-ea"/>
                <a:cs typeface="+mn-cs"/>
              </a:rPr>
              <a:t>smad</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chag</a:t>
            </a:r>
            <a:r>
              <a:rPr lang="en-US" sz="1200" b="0" i="0" kern="1200" dirty="0" smtClean="0">
                <a:solidFill>
                  <a:schemeClr val="tx1"/>
                </a:solidFill>
                <a:latin typeface="+mn-lt"/>
                <a:ea typeface="+mn-ea"/>
                <a:cs typeface="+mn-cs"/>
              </a:rPr>
              <a:t>: 277).</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smtClean="0">
                <a:solidFill>
                  <a:schemeClr val="tx1"/>
                </a:solidFill>
                <a:latin typeface="+mn-lt"/>
                <a:ea typeface="+mn-ea"/>
                <a:cs typeface="+mn-cs"/>
              </a:rPr>
              <a:t> The </a:t>
            </a:r>
            <a:r>
              <a:rPr lang="en-US" sz="1200" b="0" i="0" kern="1200" dirty="0" err="1" smtClean="0">
                <a:solidFill>
                  <a:schemeClr val="tx1"/>
                </a:solidFill>
                <a:latin typeface="+mn-lt"/>
                <a:ea typeface="+mn-ea"/>
                <a:cs typeface="+mn-cs"/>
              </a:rPr>
              <a:t>omnisient</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Jigme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Lingpa</a:t>
            </a:r>
            <a:r>
              <a:rPr lang="en-US" sz="1200" b="0" i="0" kern="1200" dirty="0" smtClean="0">
                <a:solidFill>
                  <a:schemeClr val="tx1"/>
                </a:solidFill>
                <a:latin typeface="+mn-lt"/>
                <a:ea typeface="+mn-ea"/>
                <a:cs typeface="+mn-cs"/>
              </a:rPr>
              <a:t> (1729–1798)</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noted that Guru stayed for three months in </a:t>
            </a:r>
            <a:r>
              <a:rPr lang="en-US" sz="1200" b="0" i="0" kern="1200" dirty="0" err="1" smtClean="0">
                <a:solidFill>
                  <a:schemeClr val="tx1"/>
                </a:solidFill>
                <a:latin typeface="+mn-lt"/>
                <a:ea typeface="+mn-ea"/>
                <a:cs typeface="+mn-cs"/>
              </a:rPr>
              <a:t>Singye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Dzong</a:t>
            </a:r>
            <a:r>
              <a:rPr lang="en-US" sz="1200" b="0" i="0" kern="1200" dirty="0" smtClean="0">
                <a:solidFill>
                  <a:schemeClr val="tx1"/>
                </a:solidFill>
                <a:latin typeface="+mn-lt"/>
                <a:ea typeface="+mn-ea"/>
                <a:cs typeface="+mn-cs"/>
              </a:rPr>
              <a:t> and four months in </a:t>
            </a:r>
            <a:r>
              <a:rPr lang="en-US" sz="1200" b="0" i="0" kern="1200" dirty="0" err="1" smtClean="0">
                <a:solidFill>
                  <a:schemeClr val="tx1"/>
                </a:solidFill>
                <a:latin typeface="+mn-lt"/>
                <a:ea typeface="+mn-ea"/>
                <a:cs typeface="+mn-cs"/>
              </a:rPr>
              <a:t>Paro</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Taktsang</a:t>
            </a:r>
            <a:r>
              <a:rPr lang="en-US" sz="1200" b="0" i="0" kern="1200" dirty="0" smtClean="0">
                <a:solidFill>
                  <a:schemeClr val="tx1"/>
                </a:solidFill>
                <a:latin typeface="+mn-lt"/>
                <a:ea typeface="+mn-ea"/>
                <a:cs typeface="+mn-cs"/>
              </a:rPr>
              <a:t> (see </a:t>
            </a:r>
            <a:r>
              <a:rPr lang="en-US" sz="1200" b="0" i="0" kern="1200" dirty="0" err="1" smtClean="0">
                <a:solidFill>
                  <a:schemeClr val="tx1"/>
                </a:solidFill>
                <a:latin typeface="+mn-lt"/>
                <a:ea typeface="+mn-ea"/>
                <a:cs typeface="+mn-cs"/>
              </a:rPr>
              <a:t>Jigme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Lingpa’s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gTam</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tshog</a:t>
            </a:r>
            <a:r>
              <a:rPr lang="en-US" sz="1200" b="0" i="0" kern="1200" dirty="0" smtClean="0">
                <a:solidFill>
                  <a:schemeClr val="tx1"/>
                </a:solidFill>
                <a:latin typeface="+mn-lt"/>
                <a:ea typeface="+mn-ea"/>
                <a:cs typeface="+mn-cs"/>
              </a:rPr>
              <a:t>: 608). </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Chronicles of Golden Rosary (</a:t>
            </a:r>
            <a:r>
              <a:rPr lang="en-US" dirty="0" err="1" smtClean="0"/>
              <a:t>bka</a:t>
            </a:r>
            <a:r>
              <a:rPr lang="en-US" dirty="0" smtClean="0"/>
              <a:t>’ </a:t>
            </a:r>
            <a:r>
              <a:rPr lang="en-US" dirty="0" err="1" smtClean="0"/>
              <a:t>thang</a:t>
            </a:r>
            <a:r>
              <a:rPr lang="en-US" dirty="0" smtClean="0"/>
              <a:t> </a:t>
            </a:r>
            <a:r>
              <a:rPr lang="en-US" dirty="0" err="1" smtClean="0"/>
              <a:t>gser</a:t>
            </a:r>
            <a:r>
              <a:rPr lang="en-US" dirty="0" smtClean="0"/>
              <a:t> </a:t>
            </a:r>
            <a:r>
              <a:rPr lang="en-US" dirty="0" err="1" smtClean="0"/>
              <a:t>phreng</a:t>
            </a:r>
            <a:r>
              <a:rPr lang="en-US" dirty="0" smtClean="0"/>
              <a:t> ma), Guru Rinpoche says, “Four months at </a:t>
            </a:r>
            <a:r>
              <a:rPr lang="en-US" dirty="0" err="1" smtClean="0"/>
              <a:t>Paro</a:t>
            </a:r>
            <a:r>
              <a:rPr lang="en-US" dirty="0" smtClean="0"/>
              <a:t> </a:t>
            </a:r>
            <a:r>
              <a:rPr lang="en-US" dirty="0" err="1" smtClean="0"/>
              <a:t>Taktshang</a:t>
            </a:r>
            <a:r>
              <a:rPr lang="en-US" dirty="0" smtClean="0"/>
              <a:t>.” Hence, </a:t>
            </a:r>
            <a:r>
              <a:rPr lang="en-US" dirty="0" err="1" smtClean="0"/>
              <a:t>Paro</a:t>
            </a:r>
            <a:r>
              <a:rPr lang="en-US" dirty="0" smtClean="0"/>
              <a:t> </a:t>
            </a:r>
            <a:r>
              <a:rPr lang="en-US" dirty="0" err="1" smtClean="0"/>
              <a:t>Taktshang</a:t>
            </a:r>
            <a:r>
              <a:rPr lang="en-US" dirty="0" smtClean="0"/>
              <a:t> is a very special sacred place where Guru Rinpoche spent four months, concealed many </a:t>
            </a:r>
            <a:r>
              <a:rPr lang="en-US" dirty="0" err="1" smtClean="0"/>
              <a:t>dharmas</a:t>
            </a:r>
            <a:r>
              <a:rPr lang="en-US" dirty="0" smtClean="0"/>
              <a:t> and wealth treasures, and granted his blessings</a:t>
            </a:r>
            <a:r>
              <a:rPr lang="en-US" dirty="0" smtClean="0"/>
              <a:t>.</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endParaRPr lang="en-US" b="0" dirty="0" smtClean="0">
              <a:latin typeface="Sanskrit Diacritic" pitchFamily="18"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b="0" dirty="0" smtClean="0">
                <a:latin typeface="Sanskrit Diacritic" pitchFamily="18" charset="0"/>
              </a:rPr>
              <a:t>Picture copyright: http://pelingtreasures.com/guru-rinpoche/</a:t>
            </a:r>
            <a:endParaRPr lang="en-US" b="0" dirty="0" smtClean="0">
              <a:latin typeface="Sanskrit Diacritic" pitchFamily="18" charset="0"/>
            </a:endParaRPr>
          </a:p>
        </p:txBody>
      </p:sp>
      <p:sp>
        <p:nvSpPr>
          <p:cNvPr id="4" name="Slide Number Placeholder 3"/>
          <p:cNvSpPr>
            <a:spLocks noGrp="1"/>
          </p:cNvSpPr>
          <p:nvPr>
            <p:ph type="sldNum" sz="quarter" idx="10"/>
          </p:nvPr>
        </p:nvSpPr>
        <p:spPr/>
        <p:txBody>
          <a:bodyPr/>
          <a:lstStyle/>
          <a:p>
            <a:fld id="{0BBEA273-D55A-44DA-A3F1-0ABDA577022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*Even in Bhutan’s case, </a:t>
            </a:r>
            <a:r>
              <a:rPr lang="en-US" b="1" u="sng" dirty="0" smtClean="0"/>
              <a:t>Guru first came, before he went to Tibet</a:t>
            </a:r>
            <a:r>
              <a:rPr lang="en-US" dirty="0" smtClean="0"/>
              <a:t>, as a peace-maker between the King of </a:t>
            </a:r>
            <a:r>
              <a:rPr lang="en-US" dirty="0" err="1" smtClean="0"/>
              <a:t>Bumthang</a:t>
            </a:r>
            <a:r>
              <a:rPr lang="en-US" dirty="0" smtClean="0"/>
              <a:t> and a </a:t>
            </a:r>
            <a:r>
              <a:rPr lang="en-US" dirty="0" err="1" smtClean="0"/>
              <a:t>neighbouring</a:t>
            </a:r>
            <a:r>
              <a:rPr lang="en-US" dirty="0" smtClean="0"/>
              <a:t> King of India. </a:t>
            </a:r>
            <a:endParaRPr lang="en-US" b="0" dirty="0" smtClean="0">
              <a:latin typeface="Sanskrit Diacritic"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story is said to be the main content of the </a:t>
            </a:r>
            <a:r>
              <a:rPr lang="en-US" sz="1200" i="1" kern="1200" dirty="0" err="1" smtClean="0">
                <a:solidFill>
                  <a:schemeClr val="tx1"/>
                </a:solidFill>
                <a:latin typeface="+mn-lt"/>
                <a:ea typeface="+mn-ea"/>
                <a:cs typeface="+mn-cs"/>
              </a:rPr>
              <a:t>terma</a:t>
            </a:r>
            <a:r>
              <a:rPr lang="en-US" sz="1200" kern="1200" dirty="0" smtClean="0">
                <a:solidFill>
                  <a:schemeClr val="tx1"/>
                </a:solidFill>
                <a:latin typeface="+mn-lt"/>
                <a:ea typeface="+mn-ea"/>
                <a:cs typeface="+mn-cs"/>
              </a:rPr>
              <a:t> text of </a:t>
            </a:r>
            <a:r>
              <a:rPr lang="en-US" sz="1200" kern="1200" dirty="0" err="1" smtClean="0">
                <a:solidFill>
                  <a:schemeClr val="tx1"/>
                </a:solidFill>
                <a:latin typeface="+mn-lt"/>
                <a:ea typeface="+mn-ea"/>
                <a:cs typeface="+mn-cs"/>
              </a:rPr>
              <a:t>Pema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Lingpa</a:t>
            </a:r>
            <a:r>
              <a:rPr lang="en-US" sz="1200" kern="1200" dirty="0" smtClean="0">
                <a:solidFill>
                  <a:schemeClr val="tx1"/>
                </a:solidFill>
                <a:latin typeface="+mn-lt"/>
                <a:ea typeface="+mn-ea"/>
                <a:cs typeface="+mn-cs"/>
              </a:rPr>
              <a:t> “Guide to the hidden land of </a:t>
            </a:r>
            <a:r>
              <a:rPr lang="en-US" sz="1200" kern="1200" dirty="0" err="1" smtClean="0">
                <a:solidFill>
                  <a:schemeClr val="tx1"/>
                </a:solidFill>
                <a:latin typeface="+mn-lt"/>
                <a:ea typeface="+mn-ea"/>
                <a:cs typeface="+mn-cs"/>
              </a:rPr>
              <a:t>Khenpalung</a:t>
            </a:r>
            <a:r>
              <a:rPr lang="en-US"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Guru is said to have travelled via </a:t>
            </a:r>
            <a:r>
              <a:rPr lang="en-US" sz="1200" kern="1200" dirty="0" err="1" smtClean="0">
                <a:solidFill>
                  <a:schemeClr val="tx1"/>
                </a:solidFill>
                <a:latin typeface="+mn-lt"/>
                <a:ea typeface="+mn-ea"/>
                <a:cs typeface="+mn-cs"/>
              </a:rPr>
              <a:t>Nabji</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Korphu</a:t>
            </a:r>
            <a:r>
              <a:rPr lang="en-US" sz="1200" kern="1200" dirty="0" smtClean="0">
                <a:solidFill>
                  <a:schemeClr val="tx1"/>
                </a:solidFill>
                <a:latin typeface="+mn-lt"/>
                <a:ea typeface="+mn-ea"/>
                <a:cs typeface="+mn-cs"/>
              </a:rPr>
              <a:t> village in </a:t>
            </a:r>
            <a:r>
              <a:rPr lang="en-US" sz="1200" kern="1200" dirty="0" err="1" smtClean="0">
                <a:solidFill>
                  <a:schemeClr val="tx1"/>
                </a:solidFill>
                <a:latin typeface="+mn-lt"/>
                <a:ea typeface="+mn-ea"/>
                <a:cs typeface="+mn-cs"/>
              </a:rPr>
              <a:t>Trongsa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Kheng</a:t>
            </a:r>
            <a:r>
              <a:rPr lang="en-US" sz="1200" kern="1200" dirty="0" smtClean="0">
                <a:solidFill>
                  <a:schemeClr val="tx1"/>
                </a:solidFill>
                <a:latin typeface="+mn-lt"/>
                <a:ea typeface="+mn-ea"/>
                <a:cs typeface="+mn-cs"/>
              </a:rPr>
              <a:t>) region.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BBEA273-D55A-44DA-A3F1-0ABDA577022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According to some religious chronicles, it is said that he established his headquarter at </a:t>
            </a:r>
            <a:r>
              <a:rPr lang="en-US" sz="1200" kern="1200" dirty="0" err="1" smtClean="0">
                <a:solidFill>
                  <a:schemeClr val="tx1"/>
                </a:solidFill>
                <a:latin typeface="+mn-lt"/>
                <a:ea typeface="+mn-ea"/>
                <a:cs typeface="+mn-cs"/>
              </a:rPr>
              <a:t>Bumthang</a:t>
            </a:r>
            <a:r>
              <a:rPr lang="en-US" sz="1200" kern="1200" dirty="0" smtClean="0">
                <a:solidFill>
                  <a:schemeClr val="tx1"/>
                </a:solidFill>
                <a:latin typeface="+mn-lt"/>
                <a:ea typeface="+mn-ea"/>
                <a:cs typeface="+mn-cs"/>
              </a:rPr>
              <a:t> and oversaw construction of a new temple in </a:t>
            </a:r>
            <a:r>
              <a:rPr lang="en-US" sz="1200" kern="1200" dirty="0" err="1" smtClean="0">
                <a:solidFill>
                  <a:schemeClr val="tx1"/>
                </a:solidFill>
                <a:latin typeface="+mn-lt"/>
                <a:ea typeface="+mn-ea"/>
                <a:cs typeface="+mn-cs"/>
              </a:rPr>
              <a:t>Paro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Bisht</a:t>
            </a:r>
            <a:r>
              <a:rPr lang="en-US" sz="1200" kern="1200" dirty="0" smtClean="0">
                <a:solidFill>
                  <a:schemeClr val="tx1"/>
                </a:solidFill>
                <a:latin typeface="+mn-lt"/>
                <a:ea typeface="+mn-ea"/>
                <a:cs typeface="+mn-cs"/>
              </a:rPr>
              <a:t> 2008, p. 11; Worden1993, p. 255).* </a:t>
            </a:r>
            <a:endParaRPr lang="en-US" sz="1100" kern="1200" dirty="0" smtClean="0">
              <a:solidFill>
                <a:schemeClr val="tx1"/>
              </a:solidFill>
              <a:latin typeface="+mn-lt"/>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latin typeface="Sanskrit Diacritic" pitchFamily="18" charset="0"/>
            </a:endParaRPr>
          </a:p>
        </p:txBody>
      </p:sp>
      <p:sp>
        <p:nvSpPr>
          <p:cNvPr id="4" name="Slide Number Placeholder 3"/>
          <p:cNvSpPr>
            <a:spLocks noGrp="1"/>
          </p:cNvSpPr>
          <p:nvPr>
            <p:ph type="sldNum" sz="quarter" idx="10"/>
          </p:nvPr>
        </p:nvSpPr>
        <p:spPr/>
        <p:txBody>
          <a:bodyPr/>
          <a:lstStyle/>
          <a:p>
            <a:fld id="{0BBEA273-D55A-44DA-A3F1-0ABDA577022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BEA273-D55A-44DA-A3F1-0ABDA577022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Guru meditated at </a:t>
            </a:r>
            <a:r>
              <a:rPr lang="en-US" sz="1200" kern="1200" dirty="0" err="1" smtClean="0">
                <a:solidFill>
                  <a:schemeClr val="tx1"/>
                </a:solidFill>
                <a:latin typeface="+mn-lt"/>
                <a:ea typeface="+mn-ea"/>
                <a:cs typeface="+mn-cs"/>
              </a:rPr>
              <a:t>Gomkora</a:t>
            </a:r>
            <a:r>
              <a:rPr lang="en-US" sz="1200" kern="1200" dirty="0" smtClean="0">
                <a:solidFill>
                  <a:schemeClr val="tx1"/>
                </a:solidFill>
                <a:latin typeface="+mn-lt"/>
                <a:ea typeface="+mn-ea"/>
                <a:cs typeface="+mn-cs"/>
              </a:rPr>
              <a:t> and subdued the local deity, and left body impressions on a rock.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Aja</a:t>
            </a:r>
            <a:r>
              <a:rPr lang="en-US" sz="1200" kern="1200" dirty="0" smtClean="0">
                <a:solidFill>
                  <a:schemeClr val="tx1"/>
                </a:solidFill>
                <a:latin typeface="+mn-lt"/>
                <a:ea typeface="+mn-ea"/>
                <a:cs typeface="+mn-cs"/>
              </a:rPr>
              <a:t> Ney valleys in </a:t>
            </a:r>
            <a:r>
              <a:rPr lang="en-US" sz="1200" kern="1200" dirty="0" err="1" smtClean="0">
                <a:solidFill>
                  <a:schemeClr val="tx1"/>
                </a:solidFill>
                <a:latin typeface="+mn-lt"/>
                <a:ea typeface="+mn-ea"/>
                <a:cs typeface="+mn-cs"/>
              </a:rPr>
              <a:t>Mongar-Lhuntse</a:t>
            </a:r>
            <a:r>
              <a:rPr lang="en-US" sz="1200" kern="1200" dirty="0" smtClean="0">
                <a:solidFill>
                  <a:schemeClr val="tx1"/>
                </a:solidFill>
                <a:latin typeface="+mn-lt"/>
                <a:ea typeface="+mn-ea"/>
                <a:cs typeface="+mn-cs"/>
              </a:rPr>
              <a:t> region is believed to be the secret entrances to Guru’s paradise.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BBEA273-D55A-44DA-A3F1-0ABDA577022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a:t>
            </a:r>
            <a:r>
              <a:rPr lang="en-US" sz="1200" b="1" dirty="0" err="1" smtClean="0"/>
              <a:t>bdag</a:t>
            </a:r>
            <a:r>
              <a:rPr lang="en-US" sz="1200" b="1" dirty="0" smtClean="0"/>
              <a:t> </a:t>
            </a:r>
            <a:r>
              <a:rPr lang="en-US" sz="1200" b="1" dirty="0" err="1" smtClean="0"/>
              <a:t>mkha</a:t>
            </a:r>
            <a:r>
              <a:rPr lang="en-US" sz="1200" b="1" dirty="0" smtClean="0"/>
              <a:t>’ </a:t>
            </a:r>
            <a:r>
              <a:rPr lang="en-US" sz="1200" b="1" dirty="0" err="1" smtClean="0"/>
              <a:t>chen</a:t>
            </a:r>
            <a:r>
              <a:rPr lang="en-US" sz="1200" b="1" dirty="0" smtClean="0"/>
              <a:t> </a:t>
            </a:r>
            <a:r>
              <a:rPr lang="en-US" sz="1200" b="1" dirty="0" err="1" smtClean="0"/>
              <a:t>bzas</a:t>
            </a:r>
            <a:r>
              <a:rPr lang="en-US" sz="1200" b="1" dirty="0" smtClean="0"/>
              <a:t>/ </a:t>
            </a:r>
            <a:r>
              <a:rPr lang="en-US" sz="1200" b="1" dirty="0" err="1" smtClean="0"/>
              <a:t>rdo</a:t>
            </a:r>
            <a:r>
              <a:rPr lang="en-US" sz="1200" b="1" dirty="0" smtClean="0"/>
              <a:t> </a:t>
            </a:r>
            <a:r>
              <a:rPr lang="en-US" sz="1200" b="1" dirty="0" err="1" smtClean="0"/>
              <a:t>rje</a:t>
            </a:r>
            <a:r>
              <a:rPr lang="en-US" sz="1200" b="1" dirty="0" smtClean="0"/>
              <a:t> </a:t>
            </a:r>
            <a:r>
              <a:rPr lang="en-US" sz="1200" b="1" dirty="0" err="1" smtClean="0"/>
              <a:t>phur</a:t>
            </a:r>
            <a:r>
              <a:rPr lang="en-US" sz="1200" b="1" dirty="0" smtClean="0"/>
              <a:t> </a:t>
            </a:r>
            <a:r>
              <a:rPr lang="en-US" sz="1200" b="1" dirty="0" err="1" smtClean="0"/>
              <a:t>pai</a:t>
            </a:r>
            <a:r>
              <a:rPr lang="en-US" sz="1200" b="1" dirty="0" smtClean="0"/>
              <a:t> </a:t>
            </a:r>
            <a:r>
              <a:rPr lang="en-US" sz="1200" b="1" dirty="0" err="1" smtClean="0"/>
              <a:t>skor</a:t>
            </a:r>
            <a:r>
              <a:rPr lang="en-US" sz="1200" b="1" dirty="0" smtClean="0"/>
              <a:t> la yang </a:t>
            </a:r>
            <a:r>
              <a:rPr lang="en-US" sz="1200" b="1" dirty="0" err="1" smtClean="0"/>
              <a:t>zab</a:t>
            </a:r>
            <a:r>
              <a:rPr lang="en-US" sz="1200" b="1" dirty="0" smtClean="0"/>
              <a:t> </a:t>
            </a:r>
            <a:r>
              <a:rPr lang="en-US" sz="1200" b="1" dirty="0" err="1" smtClean="0"/>
              <a:t>snying</a:t>
            </a:r>
            <a:r>
              <a:rPr lang="en-US" sz="1200" b="1" dirty="0" smtClean="0"/>
              <a:t> poi </a:t>
            </a:r>
            <a:r>
              <a:rPr lang="en-US" sz="1200" b="1" dirty="0" err="1" smtClean="0"/>
              <a:t>chos</a:t>
            </a:r>
            <a:r>
              <a:rPr lang="en-US" sz="1200" b="1" dirty="0" smtClean="0"/>
              <a:t> </a:t>
            </a:r>
            <a:r>
              <a:rPr lang="en-US" sz="1200" b="1" dirty="0" err="1" smtClean="0"/>
              <a:t>skor</a:t>
            </a:r>
            <a:r>
              <a:rPr lang="en-US" sz="1200" b="1" dirty="0" smtClean="0"/>
              <a:t> cu </a:t>
            </a:r>
            <a:r>
              <a:rPr lang="en-US" sz="1200" b="1" dirty="0" err="1" smtClean="0"/>
              <a:t>gsum</a:t>
            </a:r>
            <a:r>
              <a:rPr lang="en-US" sz="1200" b="1" dirty="0" smtClean="0"/>
              <a:t> </a:t>
            </a:r>
            <a:r>
              <a:rPr lang="en-US" sz="1200" b="1" dirty="0" err="1" smtClean="0"/>
              <a:t>zhus</a:t>
            </a:r>
            <a:r>
              <a:rPr lang="en-US" sz="1200"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Sanskrit Diacritic"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Nyangrel’s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Phurba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Yangsang</a:t>
            </a:r>
            <a:r>
              <a:rPr lang="en-US" sz="1200" kern="1200" dirty="0" smtClean="0">
                <a:solidFill>
                  <a:schemeClr val="tx1"/>
                </a:solidFill>
                <a:latin typeface="+mn-lt"/>
                <a:ea typeface="+mn-ea"/>
                <a:cs typeface="+mn-cs"/>
              </a:rPr>
              <a:t> Lamed (p. 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In </a:t>
            </a:r>
            <a:r>
              <a:rPr lang="en-US" sz="1200" i="1" kern="1200" dirty="0" smtClean="0">
                <a:solidFill>
                  <a:schemeClr val="tx1"/>
                </a:solidFill>
                <a:latin typeface="+mn-lt"/>
                <a:ea typeface="+mn-ea"/>
                <a:cs typeface="+mn-cs"/>
              </a:rPr>
              <a:t>Mo </a:t>
            </a:r>
            <a:r>
              <a:rPr lang="en-US" sz="1200" i="1" kern="1200" dirty="0" err="1" smtClean="0">
                <a:solidFill>
                  <a:schemeClr val="tx1"/>
                </a:solidFill>
                <a:latin typeface="+mn-lt"/>
                <a:ea typeface="+mn-ea"/>
                <a:cs typeface="+mn-cs"/>
              </a:rPr>
              <a:t>rgyud</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kuntu</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bzang</a:t>
            </a:r>
            <a:r>
              <a:rPr lang="en-US" sz="1200" i="1" kern="1200" dirty="0" smtClean="0">
                <a:solidFill>
                  <a:schemeClr val="tx1"/>
                </a:solidFill>
                <a:latin typeface="+mn-lt"/>
                <a:ea typeface="+mn-ea"/>
                <a:cs typeface="+mn-cs"/>
              </a:rPr>
              <a:t> mo </a:t>
            </a:r>
            <a:r>
              <a:rPr lang="en-US" sz="1200" i="1" kern="1200" dirty="0" err="1" smtClean="0">
                <a:solidFill>
                  <a:schemeClr val="tx1"/>
                </a:solidFill>
                <a:latin typeface="+mn-lt"/>
                <a:ea typeface="+mn-ea"/>
                <a:cs typeface="+mn-cs"/>
              </a:rPr>
              <a:t>klong</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gsel</a:t>
            </a:r>
            <a:r>
              <a:rPr lang="en-US" sz="1200" i="1" kern="1200" dirty="0" smtClean="0">
                <a:solidFill>
                  <a:schemeClr val="tx1"/>
                </a:solidFill>
                <a:latin typeface="+mn-lt"/>
                <a:ea typeface="+mn-ea"/>
                <a:cs typeface="+mn-cs"/>
              </a:rPr>
              <a:t>’ bar </a:t>
            </a:r>
            <a:r>
              <a:rPr lang="en-US" sz="1200" i="1" kern="1200" dirty="0" err="1" smtClean="0">
                <a:solidFill>
                  <a:schemeClr val="tx1"/>
                </a:solidFill>
                <a:latin typeface="+mn-lt"/>
                <a:ea typeface="+mn-ea"/>
                <a:cs typeface="+mn-cs"/>
              </a:rPr>
              <a:t>ba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nyima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gsang</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rgyud</a:t>
            </a:r>
            <a:r>
              <a:rPr lang="en-US" sz="1200" i="1"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Terton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Sherab</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Membar</a:t>
            </a:r>
            <a:r>
              <a:rPr lang="en-US" sz="1200" kern="1200" dirty="0" smtClean="0">
                <a:solidFill>
                  <a:schemeClr val="tx1"/>
                </a:solidFill>
                <a:latin typeface="+mn-lt"/>
                <a:ea typeface="+mn-ea"/>
                <a:cs typeface="+mn-cs"/>
              </a:rPr>
              <a:t> reveals that this female </a:t>
            </a:r>
            <a:r>
              <a:rPr lang="en-US" sz="1200" kern="1200" dirty="0" err="1" smtClean="0">
                <a:solidFill>
                  <a:schemeClr val="tx1"/>
                </a:solidFill>
                <a:latin typeface="+mn-lt"/>
                <a:ea typeface="+mn-ea"/>
                <a:cs typeface="+mn-cs"/>
              </a:rPr>
              <a:t>tantra</a:t>
            </a:r>
            <a:r>
              <a:rPr lang="en-US" sz="1200" kern="1200" dirty="0" smtClean="0">
                <a:solidFill>
                  <a:schemeClr val="tx1"/>
                </a:solidFill>
                <a:latin typeface="+mn-lt"/>
                <a:ea typeface="+mn-ea"/>
                <a:cs typeface="+mn-cs"/>
              </a:rPr>
              <a:t> text was recorded by </a:t>
            </a:r>
            <a:r>
              <a:rPr lang="en-US" sz="1200" kern="1200" dirty="0" err="1" smtClean="0">
                <a:solidFill>
                  <a:schemeClr val="tx1"/>
                </a:solidFill>
                <a:latin typeface="+mn-lt"/>
                <a:ea typeface="+mn-ea"/>
                <a:cs typeface="+mn-cs"/>
              </a:rPr>
              <a:t>Yeshey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Tshogyal</a:t>
            </a:r>
            <a:r>
              <a:rPr lang="en-US" sz="1200" kern="1200" dirty="0" smtClean="0">
                <a:solidFill>
                  <a:schemeClr val="tx1"/>
                </a:solidFill>
                <a:latin typeface="+mn-lt"/>
                <a:ea typeface="+mn-ea"/>
                <a:cs typeface="+mn-cs"/>
              </a:rPr>
              <a:t> during its teaching by Guru at </a:t>
            </a:r>
            <a:r>
              <a:rPr lang="en-US" sz="1200" kern="1200" dirty="0" err="1" smtClean="0">
                <a:solidFill>
                  <a:schemeClr val="tx1"/>
                </a:solidFill>
                <a:latin typeface="+mn-lt"/>
                <a:ea typeface="+mn-ea"/>
                <a:cs typeface="+mn-cs"/>
              </a:rPr>
              <a:t>Taktsang</a:t>
            </a:r>
            <a:r>
              <a:rPr lang="en-US" sz="1200" kern="1200" dirty="0" smtClean="0">
                <a:solidFill>
                  <a:schemeClr val="tx1"/>
                </a:solidFill>
                <a:latin typeface="+mn-lt"/>
                <a:ea typeface="+mn-ea"/>
                <a:cs typeface="+mn-cs"/>
              </a:rPr>
              <a:t>.</a:t>
            </a:r>
            <a:endParaRPr lang="en-US" b="0" dirty="0" smtClean="0">
              <a:latin typeface="Sanskrit Diacritic" pitchFamily="18" charset="0"/>
            </a:endParaRPr>
          </a:p>
        </p:txBody>
      </p:sp>
      <p:sp>
        <p:nvSpPr>
          <p:cNvPr id="4" name="Slide Number Placeholder 3"/>
          <p:cNvSpPr>
            <a:spLocks noGrp="1"/>
          </p:cNvSpPr>
          <p:nvPr>
            <p:ph type="sldNum" sz="quarter" idx="10"/>
          </p:nvPr>
        </p:nvSpPr>
        <p:spPr/>
        <p:txBody>
          <a:bodyPr/>
          <a:lstStyle/>
          <a:p>
            <a:fld id="{0BBEA273-D55A-44DA-A3F1-0ABDA577022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Tashi</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Chidron</a:t>
            </a:r>
            <a:r>
              <a:rPr lang="en-US" sz="1200" b="0" i="0" kern="1200" dirty="0" smtClean="0">
                <a:solidFill>
                  <a:schemeClr val="tx1"/>
                </a:solidFill>
                <a:latin typeface="+mn-lt"/>
                <a:ea typeface="+mn-ea"/>
                <a:cs typeface="+mn-cs"/>
              </a:rPr>
              <a:t> played the role of supporting consort (</a:t>
            </a:r>
            <a:r>
              <a:rPr lang="en-US" sz="1200" b="0" i="0" kern="1200" dirty="0" err="1" smtClean="0">
                <a:solidFill>
                  <a:schemeClr val="tx1"/>
                </a:solidFill>
                <a:latin typeface="+mn-lt"/>
                <a:ea typeface="+mn-ea"/>
                <a:cs typeface="+mn-cs"/>
              </a:rPr>
              <a:t>gzungs</a:t>
            </a:r>
            <a:r>
              <a:rPr lang="en-US" sz="1200" b="0" i="0" kern="1200" dirty="0" smtClean="0">
                <a:solidFill>
                  <a:schemeClr val="tx1"/>
                </a:solidFill>
                <a:latin typeface="+mn-lt"/>
                <a:ea typeface="+mn-ea"/>
                <a:cs typeface="+mn-cs"/>
              </a:rPr>
              <a:t> ma) in the cycle of </a:t>
            </a:r>
            <a:r>
              <a:rPr lang="en-US" sz="1200" b="0" i="0" kern="1200" dirty="0" err="1" smtClean="0">
                <a:solidFill>
                  <a:schemeClr val="tx1"/>
                </a:solidFill>
                <a:latin typeface="+mn-lt"/>
                <a:ea typeface="+mn-ea"/>
                <a:cs typeface="+mn-cs"/>
              </a:rPr>
              <a:t>Vajrakila</a:t>
            </a:r>
            <a:r>
              <a:rPr lang="en-US" sz="1200" b="0" i="0" kern="1200" dirty="0" smtClean="0">
                <a:solidFill>
                  <a:schemeClr val="tx1"/>
                </a:solidFill>
                <a:latin typeface="+mn-lt"/>
                <a:ea typeface="+mn-ea"/>
                <a:cs typeface="+mn-cs"/>
              </a:rPr>
              <a:t> with Guru in </a:t>
            </a:r>
            <a:r>
              <a:rPr lang="en-US" sz="1200" b="0" i="0" kern="1200" dirty="0" err="1" smtClean="0">
                <a:solidFill>
                  <a:schemeClr val="tx1"/>
                </a:solidFill>
                <a:latin typeface="+mn-lt"/>
                <a:ea typeface="+mn-ea"/>
                <a:cs typeface="+mn-cs"/>
              </a:rPr>
              <a:t>Onphu</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Taktshang</a:t>
            </a:r>
            <a:r>
              <a:rPr lang="en-US" sz="1200" b="0" i="0" kern="1200" dirty="0" smtClean="0">
                <a:solidFill>
                  <a:schemeClr val="tx1"/>
                </a:solidFill>
                <a:latin typeface="+mn-lt"/>
                <a:ea typeface="+mn-ea"/>
                <a:cs typeface="+mn-cs"/>
              </a:rPr>
              <a:t> (See </a:t>
            </a:r>
            <a:r>
              <a:rPr lang="en-US" sz="1200" b="0" i="0" kern="1200" dirty="0" err="1" smtClean="0">
                <a:solidFill>
                  <a:schemeClr val="tx1"/>
                </a:solidFill>
                <a:latin typeface="+mn-lt"/>
                <a:ea typeface="+mn-ea"/>
                <a:cs typeface="+mn-cs"/>
              </a:rPr>
              <a:t>mKha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dro</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Yeshey</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Tsho</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rgyal</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gyi</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rNamthar</a:t>
            </a:r>
            <a:r>
              <a:rPr lang="en-US" sz="1200" b="0" i="0" kern="1200" dirty="0" smtClean="0">
                <a:solidFill>
                  <a:schemeClr val="tx1"/>
                </a:solidFill>
                <a:latin typeface="+mn-lt"/>
                <a:ea typeface="+mn-ea"/>
                <a:cs typeface="+mn-cs"/>
              </a:rPr>
              <a:t> KMT 2005: 120-122).</a:t>
            </a:r>
            <a:r>
              <a:rPr lang="en-US" sz="1200" b="0" i="0" kern="1200" baseline="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Ura</a:t>
            </a:r>
            <a:r>
              <a:rPr lang="en-US" sz="1200" b="0" i="0" kern="1200" dirty="0" smtClean="0">
                <a:solidFill>
                  <a:schemeClr val="tx1"/>
                </a:solidFill>
                <a:latin typeface="+mn-lt"/>
                <a:ea typeface="+mn-ea"/>
                <a:cs typeface="+mn-cs"/>
              </a:rPr>
              <a:t> 2010).</a:t>
            </a:r>
          </a:p>
          <a:p>
            <a:endParaRPr lang="en-US" sz="1200" b="0" i="0" kern="1200" dirty="0" smtClean="0">
              <a:solidFill>
                <a:schemeClr val="tx1"/>
              </a:solidFill>
              <a:latin typeface="+mn-lt"/>
              <a:ea typeface="+mn-ea"/>
              <a:cs typeface="+mn-cs"/>
            </a:endParaRPr>
          </a:p>
          <a:p>
            <a:r>
              <a:rPr lang="en-US" sz="1200" dirty="0" smtClean="0"/>
              <a:t>Certain Tibetan </a:t>
            </a:r>
            <a:r>
              <a:rPr lang="en-US" sz="1200" dirty="0" err="1" smtClean="0"/>
              <a:t>terton</a:t>
            </a:r>
            <a:r>
              <a:rPr lang="en-US" sz="1200" dirty="0" smtClean="0"/>
              <a:t> </a:t>
            </a:r>
            <a:r>
              <a:rPr lang="en-US" sz="1200" dirty="0" err="1" smtClean="0"/>
              <a:t>Molmokhyil</a:t>
            </a:r>
            <a:r>
              <a:rPr lang="en-US" sz="1200" dirty="0" smtClean="0"/>
              <a:t> </a:t>
            </a:r>
            <a:r>
              <a:rPr lang="en-US" sz="1200" b="1" i="0" kern="1200" dirty="0" smtClean="0">
                <a:solidFill>
                  <a:schemeClr val="tx1"/>
                </a:solidFill>
                <a:latin typeface="+mn-lt"/>
                <a:ea typeface="+mn-ea"/>
                <a:cs typeface="+mn-cs"/>
              </a:rPr>
              <a:t>(1087-1146) </a:t>
            </a:r>
            <a:r>
              <a:rPr lang="en-US" sz="1200" dirty="0" smtClean="0"/>
              <a:t>was believed to be the reincarnation of the ‘the </a:t>
            </a:r>
            <a:r>
              <a:rPr lang="en-US" sz="1200" dirty="0" err="1" smtClean="0"/>
              <a:t>meditator</a:t>
            </a:r>
            <a:r>
              <a:rPr lang="en-US" sz="1200" dirty="0" smtClean="0"/>
              <a:t> from Mon’, and he discovered </a:t>
            </a:r>
            <a:r>
              <a:rPr lang="en-US" sz="1200" i="1" dirty="0" err="1" smtClean="0"/>
              <a:t>rGyalpo</a:t>
            </a:r>
            <a:r>
              <a:rPr lang="en-US" sz="1200" i="1" dirty="0" smtClean="0"/>
              <a:t> </a:t>
            </a:r>
            <a:r>
              <a:rPr lang="en-US" sz="1200" i="1" dirty="0" err="1" smtClean="0"/>
              <a:t>srog-gi</a:t>
            </a:r>
            <a:r>
              <a:rPr lang="en-US" sz="1200" i="1" dirty="0" smtClean="0"/>
              <a:t> ‘</a:t>
            </a:r>
            <a:r>
              <a:rPr lang="en-US" sz="1200" i="1" dirty="0" err="1" smtClean="0"/>
              <a:t>khorlo</a:t>
            </a:r>
            <a:r>
              <a:rPr lang="en-US" sz="1200" i="1" dirty="0" smtClean="0"/>
              <a:t>, </a:t>
            </a:r>
            <a:r>
              <a:rPr lang="en-US" sz="1200" i="0" dirty="0" smtClean="0"/>
              <a:t>which </a:t>
            </a:r>
            <a:r>
              <a:rPr lang="en-US" sz="1200" dirty="0" smtClean="0"/>
              <a:t> was said to be first bestowed by Guru on King </a:t>
            </a:r>
            <a:r>
              <a:rPr lang="en-US" sz="1200" dirty="0" err="1" smtClean="0"/>
              <a:t>Thri</a:t>
            </a:r>
            <a:r>
              <a:rPr lang="en-US" sz="1200" dirty="0" smtClean="0"/>
              <a:t> Song </a:t>
            </a:r>
            <a:r>
              <a:rPr lang="en-US" sz="1200" dirty="0" err="1" smtClean="0"/>
              <a:t>Deu</a:t>
            </a:r>
            <a:r>
              <a:rPr lang="en-US" sz="1200" dirty="0" smtClean="0"/>
              <a:t> </a:t>
            </a:r>
            <a:r>
              <a:rPr lang="en-US" sz="1200" dirty="0" err="1" smtClean="0"/>
              <a:t>tsen</a:t>
            </a:r>
            <a:r>
              <a:rPr lang="en-US" sz="1200" dirty="0" smtClean="0"/>
              <a:t> who in turn entrusted it to </a:t>
            </a:r>
            <a:r>
              <a:rPr lang="en-US" sz="1200" dirty="0" err="1" smtClean="0"/>
              <a:t>Haminatha</a:t>
            </a:r>
            <a:r>
              <a:rPr lang="en-US" sz="1200" dirty="0" smtClean="0"/>
              <a:t>. </a:t>
            </a:r>
          </a:p>
          <a:p>
            <a:endParaRPr lang="en-US" sz="1200" b="0" dirty="0" smtClean="0"/>
          </a:p>
        </p:txBody>
      </p:sp>
      <p:sp>
        <p:nvSpPr>
          <p:cNvPr id="4" name="Slide Number Placeholder 3"/>
          <p:cNvSpPr>
            <a:spLocks noGrp="1"/>
          </p:cNvSpPr>
          <p:nvPr>
            <p:ph type="sldNum" sz="quarter" idx="10"/>
          </p:nvPr>
        </p:nvSpPr>
        <p:spPr/>
        <p:txBody>
          <a:bodyPr/>
          <a:lstStyle/>
          <a:p>
            <a:fld id="{0BBEA273-D55A-44DA-A3F1-0ABDA577022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smtClean="0">
                <a:solidFill>
                  <a:schemeClr val="tx1"/>
                </a:solidFill>
                <a:latin typeface="+mn-lt"/>
                <a:ea typeface="+mn-ea"/>
                <a:cs typeface="+mn-cs"/>
              </a:rPr>
              <a:t>(see </a:t>
            </a:r>
            <a:r>
              <a:rPr lang="en-US" sz="1200" b="0" i="0" kern="1200" dirty="0" err="1" smtClean="0">
                <a:solidFill>
                  <a:schemeClr val="tx1"/>
                </a:solidFill>
                <a:latin typeface="+mn-lt"/>
                <a:ea typeface="+mn-ea"/>
                <a:cs typeface="+mn-cs"/>
              </a:rPr>
              <a:t>Pema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Lingpa’s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Chos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gyung</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Mun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sel</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sDron</a:t>
            </a:r>
            <a:r>
              <a:rPr lang="en-US" sz="1200" b="0" i="0" kern="1200" dirty="0" smtClean="0">
                <a:solidFill>
                  <a:schemeClr val="tx1"/>
                </a:solidFill>
                <a:latin typeface="+mn-lt"/>
                <a:ea typeface="+mn-ea"/>
                <a:cs typeface="+mn-cs"/>
              </a:rPr>
              <a:t> me </a:t>
            </a:r>
            <a:r>
              <a:rPr lang="en-US" sz="1200" b="0" i="0" kern="1200" dirty="0" err="1" smtClean="0">
                <a:solidFill>
                  <a:schemeClr val="tx1"/>
                </a:solidFill>
                <a:latin typeface="+mn-lt"/>
                <a:ea typeface="+mn-ea"/>
                <a:cs typeface="+mn-cs"/>
              </a:rPr>
              <a:t>smad</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chag</a:t>
            </a:r>
            <a:r>
              <a:rPr lang="en-US" sz="1200" b="0" i="0" kern="1200" dirty="0" smtClean="0">
                <a:solidFill>
                  <a:schemeClr val="tx1"/>
                </a:solidFill>
                <a:latin typeface="+mn-lt"/>
                <a:ea typeface="+mn-ea"/>
                <a:cs typeface="+mn-cs"/>
              </a:rPr>
              <a:t>: 277).</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b="0" dirty="0" smtClean="0">
              <a:latin typeface="Sanskrit Diacritic" pitchFamily="18" charset="0"/>
            </a:endParaRP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b="0" dirty="0" smtClean="0">
                <a:latin typeface="Sanskrit Diacritic" pitchFamily="18" charset="0"/>
              </a:rPr>
              <a:t>Alias </a:t>
            </a:r>
            <a:r>
              <a:rPr lang="en-US" b="0" dirty="0" err="1" smtClean="0">
                <a:latin typeface="Sanskrit Diacritic" pitchFamily="18" charset="0"/>
              </a:rPr>
              <a:t>Pema</a:t>
            </a:r>
            <a:r>
              <a:rPr lang="en-US" b="0" dirty="0" smtClean="0">
                <a:latin typeface="Sanskrit Diacritic" pitchFamily="18" charset="0"/>
              </a:rPr>
              <a:t> </a:t>
            </a:r>
            <a:r>
              <a:rPr lang="en-US" b="0" dirty="0" err="1" smtClean="0">
                <a:latin typeface="Sanskrit Diacritic" pitchFamily="18" charset="0"/>
              </a:rPr>
              <a:t>Odsal</a:t>
            </a:r>
            <a:r>
              <a:rPr lang="en-US" b="0" dirty="0" smtClean="0">
                <a:latin typeface="Sanskrit Diacritic" pitchFamily="18" charset="0"/>
              </a:rPr>
              <a:t> </a:t>
            </a:r>
            <a:r>
              <a:rPr lang="en-US" b="0" dirty="0" err="1" smtClean="0">
                <a:latin typeface="Sanskrit Diacritic" pitchFamily="18" charset="0"/>
              </a:rPr>
              <a:t>Dhongak</a:t>
            </a:r>
            <a:r>
              <a:rPr lang="en-US" b="0" dirty="0" smtClean="0">
                <a:latin typeface="Sanskrit Diacritic" pitchFamily="18" charset="0"/>
              </a:rPr>
              <a:t> </a:t>
            </a:r>
            <a:r>
              <a:rPr lang="en-US" b="0" dirty="0" err="1" smtClean="0">
                <a:latin typeface="Sanskrit Diacritic" pitchFamily="18" charset="0"/>
              </a:rPr>
              <a:t>Lingpa</a:t>
            </a:r>
            <a:endParaRPr lang="en-US" b="0" dirty="0" smtClean="0">
              <a:latin typeface="Sanskrit Diacritic" pitchFamily="18" charset="0"/>
            </a:endParaRPr>
          </a:p>
        </p:txBody>
      </p:sp>
      <p:sp>
        <p:nvSpPr>
          <p:cNvPr id="4" name="Slide Number Placeholder 3"/>
          <p:cNvSpPr>
            <a:spLocks noGrp="1"/>
          </p:cNvSpPr>
          <p:nvPr>
            <p:ph type="sldNum" sz="quarter" idx="10"/>
          </p:nvPr>
        </p:nvSpPr>
        <p:spPr/>
        <p:txBody>
          <a:bodyPr/>
          <a:lstStyle/>
          <a:p>
            <a:fld id="{0BBEA273-D55A-44DA-A3F1-0ABDA577022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smtClean="0">
                <a:solidFill>
                  <a:schemeClr val="tx1"/>
                </a:solidFill>
                <a:latin typeface="+mn-lt"/>
                <a:ea typeface="+mn-ea"/>
                <a:cs typeface="+mn-cs"/>
              </a:rPr>
              <a:t>(see </a:t>
            </a:r>
            <a:r>
              <a:rPr lang="en-US" sz="1200" b="0" i="0" kern="1200" dirty="0" err="1" smtClean="0">
                <a:solidFill>
                  <a:schemeClr val="tx1"/>
                </a:solidFill>
                <a:latin typeface="+mn-lt"/>
                <a:ea typeface="+mn-ea"/>
                <a:cs typeface="+mn-cs"/>
              </a:rPr>
              <a:t>Pema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Lingpa’s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Chos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gyung</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Mun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sel</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sDron</a:t>
            </a:r>
            <a:r>
              <a:rPr lang="en-US" sz="1200" b="0" i="0" kern="1200" dirty="0" smtClean="0">
                <a:solidFill>
                  <a:schemeClr val="tx1"/>
                </a:solidFill>
                <a:latin typeface="+mn-lt"/>
                <a:ea typeface="+mn-ea"/>
                <a:cs typeface="+mn-cs"/>
              </a:rPr>
              <a:t> me </a:t>
            </a:r>
            <a:r>
              <a:rPr lang="en-US" sz="1200" b="0" i="0" kern="1200" dirty="0" err="1" smtClean="0">
                <a:solidFill>
                  <a:schemeClr val="tx1"/>
                </a:solidFill>
                <a:latin typeface="+mn-lt"/>
                <a:ea typeface="+mn-ea"/>
                <a:cs typeface="+mn-cs"/>
              </a:rPr>
              <a:t>smad</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chag</a:t>
            </a:r>
            <a:r>
              <a:rPr lang="en-US" sz="1200" b="0" i="0" kern="1200" dirty="0" smtClean="0">
                <a:solidFill>
                  <a:schemeClr val="tx1"/>
                </a:solidFill>
                <a:latin typeface="+mn-lt"/>
                <a:ea typeface="+mn-ea"/>
                <a:cs typeface="+mn-cs"/>
              </a:rPr>
              <a:t>: 277).</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smtClean="0">
                <a:solidFill>
                  <a:schemeClr val="tx1"/>
                </a:solidFill>
                <a:latin typeface="+mn-lt"/>
                <a:ea typeface="+mn-ea"/>
                <a:cs typeface="+mn-cs"/>
              </a:rPr>
              <a:t> The </a:t>
            </a:r>
            <a:r>
              <a:rPr lang="en-US" sz="1200" b="0" i="0" kern="1200" dirty="0" err="1" smtClean="0">
                <a:solidFill>
                  <a:schemeClr val="tx1"/>
                </a:solidFill>
                <a:latin typeface="+mn-lt"/>
                <a:ea typeface="+mn-ea"/>
                <a:cs typeface="+mn-cs"/>
              </a:rPr>
              <a:t>omnisient</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Jigme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Lingpa</a:t>
            </a:r>
            <a:r>
              <a:rPr lang="en-US" sz="1200" b="0" i="0" kern="1200" dirty="0" smtClean="0">
                <a:solidFill>
                  <a:schemeClr val="tx1"/>
                </a:solidFill>
                <a:latin typeface="+mn-lt"/>
                <a:ea typeface="+mn-ea"/>
                <a:cs typeface="+mn-cs"/>
              </a:rPr>
              <a:t> (1729–1798)</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noted that Guru stayed for three months in </a:t>
            </a:r>
            <a:r>
              <a:rPr lang="en-US" sz="1200" b="0" i="0" kern="1200" dirty="0" err="1" smtClean="0">
                <a:solidFill>
                  <a:schemeClr val="tx1"/>
                </a:solidFill>
                <a:latin typeface="+mn-lt"/>
                <a:ea typeface="+mn-ea"/>
                <a:cs typeface="+mn-cs"/>
              </a:rPr>
              <a:t>Singye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Dzong</a:t>
            </a:r>
            <a:r>
              <a:rPr lang="en-US" sz="1200" b="0" i="0" kern="1200" dirty="0" smtClean="0">
                <a:solidFill>
                  <a:schemeClr val="tx1"/>
                </a:solidFill>
                <a:latin typeface="+mn-lt"/>
                <a:ea typeface="+mn-ea"/>
                <a:cs typeface="+mn-cs"/>
              </a:rPr>
              <a:t> and four months in </a:t>
            </a:r>
            <a:r>
              <a:rPr lang="en-US" sz="1200" b="0" i="0" kern="1200" dirty="0" err="1" smtClean="0">
                <a:solidFill>
                  <a:schemeClr val="tx1"/>
                </a:solidFill>
                <a:latin typeface="+mn-lt"/>
                <a:ea typeface="+mn-ea"/>
                <a:cs typeface="+mn-cs"/>
              </a:rPr>
              <a:t>Paro</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Taktsang</a:t>
            </a:r>
            <a:r>
              <a:rPr lang="en-US" sz="1200" b="0" i="0" kern="1200" dirty="0" smtClean="0">
                <a:solidFill>
                  <a:schemeClr val="tx1"/>
                </a:solidFill>
                <a:latin typeface="+mn-lt"/>
                <a:ea typeface="+mn-ea"/>
                <a:cs typeface="+mn-cs"/>
              </a:rPr>
              <a:t> (see </a:t>
            </a:r>
            <a:r>
              <a:rPr lang="en-US" sz="1200" b="0" i="0" kern="1200" dirty="0" err="1" smtClean="0">
                <a:solidFill>
                  <a:schemeClr val="tx1"/>
                </a:solidFill>
                <a:latin typeface="+mn-lt"/>
                <a:ea typeface="+mn-ea"/>
                <a:cs typeface="+mn-cs"/>
              </a:rPr>
              <a:t>Jigme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Lingpa’s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gTam</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tshog</a:t>
            </a:r>
            <a:r>
              <a:rPr lang="en-US" sz="1200" b="0" i="0" kern="1200" dirty="0" smtClean="0">
                <a:solidFill>
                  <a:schemeClr val="tx1"/>
                </a:solidFill>
                <a:latin typeface="+mn-lt"/>
                <a:ea typeface="+mn-ea"/>
                <a:cs typeface="+mn-cs"/>
              </a:rPr>
              <a:t>: 608). </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Chronicles of Golden Rosary (</a:t>
            </a:r>
            <a:r>
              <a:rPr lang="en-US" dirty="0" err="1" smtClean="0"/>
              <a:t>bka</a:t>
            </a:r>
            <a:r>
              <a:rPr lang="en-US" dirty="0" smtClean="0"/>
              <a:t>’ </a:t>
            </a:r>
            <a:r>
              <a:rPr lang="en-US" dirty="0" err="1" smtClean="0"/>
              <a:t>thang</a:t>
            </a:r>
            <a:r>
              <a:rPr lang="en-US" dirty="0" smtClean="0"/>
              <a:t> </a:t>
            </a:r>
            <a:r>
              <a:rPr lang="en-US" dirty="0" err="1" smtClean="0"/>
              <a:t>gser</a:t>
            </a:r>
            <a:r>
              <a:rPr lang="en-US" dirty="0" smtClean="0"/>
              <a:t> </a:t>
            </a:r>
            <a:r>
              <a:rPr lang="en-US" dirty="0" err="1" smtClean="0"/>
              <a:t>phreng</a:t>
            </a:r>
            <a:r>
              <a:rPr lang="en-US" dirty="0" smtClean="0"/>
              <a:t> ma), Guru </a:t>
            </a:r>
            <a:r>
              <a:rPr lang="en-US" dirty="0" err="1" smtClean="0"/>
              <a:t>Rinpoche</a:t>
            </a:r>
            <a:r>
              <a:rPr lang="en-US" dirty="0" smtClean="0"/>
              <a:t> says, “Four months at </a:t>
            </a:r>
            <a:r>
              <a:rPr lang="en-US" dirty="0" err="1" smtClean="0"/>
              <a:t>Paro</a:t>
            </a:r>
            <a:r>
              <a:rPr lang="en-US" dirty="0" smtClean="0"/>
              <a:t> </a:t>
            </a:r>
            <a:r>
              <a:rPr lang="en-US" dirty="0" err="1" smtClean="0"/>
              <a:t>Taktshang</a:t>
            </a:r>
            <a:r>
              <a:rPr lang="en-US" dirty="0" smtClean="0"/>
              <a:t>.” Hence, </a:t>
            </a:r>
            <a:r>
              <a:rPr lang="en-US" dirty="0" err="1" smtClean="0"/>
              <a:t>Paro</a:t>
            </a:r>
            <a:r>
              <a:rPr lang="en-US" dirty="0" smtClean="0"/>
              <a:t> </a:t>
            </a:r>
            <a:r>
              <a:rPr lang="en-US" dirty="0" err="1" smtClean="0"/>
              <a:t>Taktshang</a:t>
            </a:r>
            <a:r>
              <a:rPr lang="en-US" dirty="0" smtClean="0"/>
              <a:t> is a very special sacred place where Guru </a:t>
            </a:r>
            <a:r>
              <a:rPr lang="en-US" dirty="0" err="1" smtClean="0"/>
              <a:t>Rinpoche</a:t>
            </a:r>
            <a:r>
              <a:rPr lang="en-US" dirty="0" smtClean="0"/>
              <a:t> spent four months, concealed many </a:t>
            </a:r>
            <a:r>
              <a:rPr lang="en-US" dirty="0" err="1" smtClean="0"/>
              <a:t>dharmas</a:t>
            </a:r>
            <a:r>
              <a:rPr lang="en-US" dirty="0" smtClean="0"/>
              <a:t> and wealth treasures, and granted his blessings.</a:t>
            </a:r>
          </a:p>
        </p:txBody>
      </p:sp>
      <p:sp>
        <p:nvSpPr>
          <p:cNvPr id="4" name="Slide Number Placeholder 3"/>
          <p:cNvSpPr>
            <a:spLocks noGrp="1"/>
          </p:cNvSpPr>
          <p:nvPr>
            <p:ph type="sldNum" sz="quarter" idx="10"/>
          </p:nvPr>
        </p:nvSpPr>
        <p:spPr/>
        <p:txBody>
          <a:bodyPr/>
          <a:lstStyle/>
          <a:p>
            <a:fld id="{0BBEA273-D55A-44DA-A3F1-0ABDA577022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*Guru himself concealed the treasures in presence of his 25 disciples and consigned it to the local deity. Later, Guru’s</a:t>
            </a:r>
            <a:r>
              <a:rPr lang="en-US" sz="1200" kern="1200" baseline="0" dirty="0" smtClean="0">
                <a:solidFill>
                  <a:schemeClr val="tx1"/>
                </a:solidFill>
                <a:latin typeface="+mn-lt"/>
                <a:ea typeface="+mn-ea"/>
                <a:cs typeface="+mn-cs"/>
              </a:rPr>
              <a:t> disciples </a:t>
            </a:r>
            <a:r>
              <a:rPr lang="en-US" sz="1200" kern="1200" baseline="0" dirty="0" err="1" smtClean="0">
                <a:solidFill>
                  <a:schemeClr val="tx1"/>
                </a:solidFill>
                <a:latin typeface="+mn-lt"/>
                <a:ea typeface="+mn-ea"/>
                <a:cs typeface="+mn-cs"/>
              </a:rPr>
              <a:t>Yeshe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Tshogyal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Penchen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Vimalamitra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Vairochana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Nubchen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Sangay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Yeshe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Namkhai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Nyingpo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Nanam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Dudjom</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Nyangben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Tingdzin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Zangpo</a:t>
            </a:r>
            <a:r>
              <a:rPr lang="en-US" sz="1200" kern="1200" baseline="0" dirty="0" smtClean="0">
                <a:solidFill>
                  <a:schemeClr val="tx1"/>
                </a:solidFill>
                <a:latin typeface="+mn-lt"/>
                <a:ea typeface="+mn-ea"/>
                <a:cs typeface="+mn-cs"/>
              </a:rPr>
              <a:t> continued to conceal the remaining treasures after Guru left to </a:t>
            </a:r>
            <a:r>
              <a:rPr lang="en-US" sz="1200" kern="1200" baseline="0" dirty="0" err="1" smtClean="0">
                <a:solidFill>
                  <a:schemeClr val="tx1"/>
                </a:solidFill>
                <a:latin typeface="+mn-lt"/>
                <a:ea typeface="+mn-ea"/>
                <a:cs typeface="+mn-cs"/>
              </a:rPr>
              <a:t>Zangdokpelri</a:t>
            </a: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a:buClr>
                <a:schemeClr val="tx1"/>
              </a:buClr>
            </a:pPr>
            <a:r>
              <a:rPr lang="en-US" sz="1200" kern="1200" dirty="0" smtClean="0">
                <a:solidFill>
                  <a:schemeClr val="tx1"/>
                </a:solidFill>
                <a:latin typeface="+mn-lt"/>
                <a:ea typeface="+mn-ea"/>
                <a:cs typeface="+mn-cs"/>
              </a:rPr>
              <a:t>At least 18 kinds of spiritual treasures were hidden in all five </a:t>
            </a:r>
            <a:r>
              <a:rPr lang="en-US" sz="1200" kern="1200" dirty="0" smtClean="0">
                <a:solidFill>
                  <a:schemeClr val="tx1"/>
                </a:solidFill>
                <a:latin typeface="+mn-lt"/>
                <a:ea typeface="+mn-ea"/>
                <a:cs typeface="+mn-cs"/>
              </a:rPr>
              <a:t>directions–east</a:t>
            </a:r>
            <a:r>
              <a:rPr lang="en-US" sz="1200" kern="1200" dirty="0" smtClean="0">
                <a:solidFill>
                  <a:schemeClr val="tx1"/>
                </a:solidFill>
                <a:latin typeface="+mn-lt"/>
                <a:ea typeface="+mn-ea"/>
                <a:cs typeface="+mn-cs"/>
              </a:rPr>
              <a:t>, west, north, south and within the central areas of the Himalayan region.</a:t>
            </a:r>
            <a:endParaRPr lang="en-US" sz="1200" kern="1200" dirty="0" smtClean="0">
              <a:solidFill>
                <a:schemeClr val="tx1"/>
              </a:solidFill>
              <a:latin typeface="+mn-lt"/>
              <a:ea typeface="+mn-ea"/>
              <a:cs typeface="Arial" pitchFamily="34" charset="0"/>
            </a:endParaRPr>
          </a:p>
          <a:p>
            <a:pPr>
              <a:buClr>
                <a:schemeClr val="tx1"/>
              </a:buClr>
            </a:pPr>
            <a:r>
              <a:rPr lang="en-US" sz="1200" kern="1200" dirty="0" smtClean="0">
                <a:solidFill>
                  <a:schemeClr val="tx1"/>
                </a:solidFill>
                <a:latin typeface="+mn-lt"/>
                <a:ea typeface="+mn-ea"/>
                <a:cs typeface="Arial" pitchFamily="34" charset="0"/>
              </a:rPr>
              <a:t>Treasures were concealed at the outskirts of the Tibetan border regions in locations such as Bhutan, Sikkim, Nepal, </a:t>
            </a:r>
            <a:r>
              <a:rPr lang="en-US" sz="1200" kern="1200" dirty="0" err="1" smtClean="0">
                <a:solidFill>
                  <a:schemeClr val="tx1"/>
                </a:solidFill>
                <a:latin typeface="+mn-lt"/>
                <a:ea typeface="+mn-ea"/>
                <a:cs typeface="Arial" pitchFamily="34" charset="0"/>
              </a:rPr>
              <a:t>Lhadakh</a:t>
            </a:r>
            <a:r>
              <a:rPr lang="en-US" sz="1200" kern="1200" dirty="0" smtClean="0">
                <a:solidFill>
                  <a:schemeClr val="tx1"/>
                </a:solidFill>
                <a:latin typeface="+mn-lt"/>
                <a:ea typeface="+mn-ea"/>
                <a:cs typeface="Arial" pitchFamily="34" charset="0"/>
              </a:rPr>
              <a:t> and </a:t>
            </a:r>
            <a:r>
              <a:rPr lang="en-US" sz="1200" kern="1200" dirty="0" err="1" smtClean="0">
                <a:solidFill>
                  <a:schemeClr val="tx1"/>
                </a:solidFill>
                <a:latin typeface="+mn-lt"/>
                <a:ea typeface="+mn-ea"/>
                <a:cs typeface="Arial" pitchFamily="34" charset="0"/>
              </a:rPr>
              <a:t>Pema</a:t>
            </a:r>
            <a:r>
              <a:rPr lang="en-US" sz="1200" kern="1200" dirty="0" smtClean="0">
                <a:solidFill>
                  <a:schemeClr val="tx1"/>
                </a:solidFill>
                <a:latin typeface="+mn-lt"/>
                <a:ea typeface="+mn-ea"/>
                <a:cs typeface="Arial" pitchFamily="34" charset="0"/>
              </a:rPr>
              <a:t> </a:t>
            </a:r>
            <a:r>
              <a:rPr lang="en-US" sz="1200" kern="1200" dirty="0" err="1" smtClean="0">
                <a:solidFill>
                  <a:schemeClr val="tx1"/>
                </a:solidFill>
                <a:latin typeface="+mn-lt"/>
                <a:ea typeface="+mn-ea"/>
                <a:cs typeface="Arial" pitchFamily="34" charset="0"/>
              </a:rPr>
              <a:t>Koe</a:t>
            </a:r>
            <a:r>
              <a:rPr lang="en-US" sz="1200" kern="1200" dirty="0" smtClean="0">
                <a:solidFill>
                  <a:schemeClr val="tx1"/>
                </a:solidFill>
                <a:latin typeface="+mn-lt"/>
                <a:ea typeface="+mn-ea"/>
                <a:cs typeface="Arial" pitchFamily="34" charset="0"/>
              </a:rPr>
              <a:t>.</a:t>
            </a:r>
          </a:p>
          <a:p>
            <a:pPr>
              <a:buClr>
                <a:schemeClr val="tx1"/>
              </a:buClr>
            </a:pPr>
            <a:r>
              <a:rPr lang="en-US" sz="1200" kern="1200" dirty="0" smtClean="0">
                <a:solidFill>
                  <a:schemeClr val="tx1"/>
                </a:solidFill>
                <a:latin typeface="+mn-lt"/>
                <a:ea typeface="+mn-ea"/>
                <a:cs typeface="Arial" pitchFamily="34" charset="0"/>
              </a:rPr>
              <a:t>Guru himself said: “All Himalayan regions were filled with treasures and blessed as the sacred sites for the future practitioners.”</a:t>
            </a:r>
          </a:p>
          <a:p>
            <a:pPr>
              <a:buClr>
                <a:schemeClr val="tx1"/>
              </a:buClr>
            </a:pPr>
            <a:r>
              <a:rPr lang="en-US" sz="1200" kern="1200" dirty="0" smtClean="0">
                <a:solidFill>
                  <a:schemeClr val="tx1"/>
                </a:solidFill>
                <a:latin typeface="+mn-lt"/>
                <a:ea typeface="+mn-ea"/>
                <a:cs typeface="Arial" pitchFamily="34" charset="0"/>
              </a:rPr>
              <a:t>The main scribes of Guru was </a:t>
            </a:r>
            <a:r>
              <a:rPr lang="en-US" sz="1200" kern="1200" dirty="0" err="1" smtClean="0">
                <a:solidFill>
                  <a:schemeClr val="tx1"/>
                </a:solidFill>
                <a:latin typeface="+mn-lt"/>
                <a:ea typeface="+mn-ea"/>
                <a:cs typeface="Arial" pitchFamily="34" charset="0"/>
              </a:rPr>
              <a:t>Yeshe</a:t>
            </a:r>
            <a:r>
              <a:rPr lang="en-US" sz="1200" kern="1200" dirty="0" smtClean="0">
                <a:solidFill>
                  <a:schemeClr val="tx1"/>
                </a:solidFill>
                <a:latin typeface="+mn-lt"/>
                <a:ea typeface="+mn-ea"/>
                <a:cs typeface="Arial" pitchFamily="34" charset="0"/>
              </a:rPr>
              <a:t> </a:t>
            </a:r>
            <a:r>
              <a:rPr lang="en-US" sz="1200" kern="1200" dirty="0" err="1" smtClean="0">
                <a:solidFill>
                  <a:schemeClr val="tx1"/>
                </a:solidFill>
                <a:latin typeface="+mn-lt"/>
                <a:ea typeface="+mn-ea"/>
                <a:cs typeface="Arial" pitchFamily="34" charset="0"/>
              </a:rPr>
              <a:t>Tshogyal</a:t>
            </a:r>
            <a:r>
              <a:rPr lang="en-US" sz="1200" kern="1200" dirty="0" smtClean="0">
                <a:solidFill>
                  <a:schemeClr val="tx1"/>
                </a:solidFill>
                <a:latin typeface="+mn-lt"/>
                <a:ea typeface="+mn-ea"/>
                <a:cs typeface="Arial" pitchFamily="34" charset="0"/>
              </a:rPr>
              <a:t>, assisted by </a:t>
            </a:r>
            <a:r>
              <a:rPr lang="en-US" sz="1200" kern="1200" dirty="0" err="1" smtClean="0">
                <a:solidFill>
                  <a:schemeClr val="tx1"/>
                </a:solidFill>
                <a:latin typeface="+mn-lt"/>
                <a:ea typeface="+mn-ea"/>
                <a:cs typeface="Arial" pitchFamily="34" charset="0"/>
              </a:rPr>
              <a:t>Legjin</a:t>
            </a:r>
            <a:r>
              <a:rPr lang="en-US" sz="1200" kern="1200" dirty="0" smtClean="0">
                <a:solidFill>
                  <a:schemeClr val="tx1"/>
                </a:solidFill>
                <a:latin typeface="+mn-lt"/>
                <a:ea typeface="+mn-ea"/>
                <a:cs typeface="Arial" pitchFamily="34" charset="0"/>
              </a:rPr>
              <a:t> </a:t>
            </a:r>
            <a:r>
              <a:rPr lang="en-US" sz="1200" kern="1200" dirty="0" err="1" smtClean="0">
                <a:solidFill>
                  <a:schemeClr val="tx1"/>
                </a:solidFill>
                <a:latin typeface="+mn-lt"/>
                <a:ea typeface="+mn-ea"/>
                <a:cs typeface="Arial" pitchFamily="34" charset="0"/>
              </a:rPr>
              <a:t>Nyima</a:t>
            </a:r>
            <a:r>
              <a:rPr lang="en-US" sz="1200" kern="1200" dirty="0" smtClean="0">
                <a:solidFill>
                  <a:schemeClr val="tx1"/>
                </a:solidFill>
                <a:latin typeface="+mn-lt"/>
                <a:ea typeface="+mn-ea"/>
                <a:cs typeface="Arial" pitchFamily="34" charset="0"/>
              </a:rPr>
              <a:t>, </a:t>
            </a:r>
            <a:r>
              <a:rPr lang="en-US" sz="1200" kern="1200" dirty="0" err="1" smtClean="0">
                <a:solidFill>
                  <a:schemeClr val="tx1"/>
                </a:solidFill>
                <a:latin typeface="+mn-lt"/>
                <a:ea typeface="+mn-ea"/>
                <a:cs typeface="Arial" pitchFamily="34" charset="0"/>
              </a:rPr>
              <a:t>Denma</a:t>
            </a:r>
            <a:r>
              <a:rPr lang="en-US" sz="1200" kern="1200" dirty="0" smtClean="0">
                <a:solidFill>
                  <a:schemeClr val="tx1"/>
                </a:solidFill>
                <a:latin typeface="+mn-lt"/>
                <a:ea typeface="+mn-ea"/>
                <a:cs typeface="Arial" pitchFamily="34" charset="0"/>
              </a:rPr>
              <a:t> </a:t>
            </a:r>
            <a:r>
              <a:rPr lang="en-US" sz="1200" kern="1200" dirty="0" err="1" smtClean="0">
                <a:solidFill>
                  <a:schemeClr val="tx1"/>
                </a:solidFill>
                <a:latin typeface="+mn-lt"/>
                <a:ea typeface="+mn-ea"/>
                <a:cs typeface="Arial" pitchFamily="34" charset="0"/>
              </a:rPr>
              <a:t>Tsemang</a:t>
            </a:r>
            <a:r>
              <a:rPr lang="en-US" sz="1200" kern="1200" dirty="0" smtClean="0">
                <a:solidFill>
                  <a:schemeClr val="tx1"/>
                </a:solidFill>
                <a:latin typeface="+mn-lt"/>
                <a:ea typeface="+mn-ea"/>
                <a:cs typeface="Arial" pitchFamily="34" charset="0"/>
              </a:rPr>
              <a:t> and </a:t>
            </a:r>
            <a:r>
              <a:rPr lang="en-US" sz="1200" kern="1200" dirty="0" err="1" smtClean="0">
                <a:solidFill>
                  <a:schemeClr val="tx1"/>
                </a:solidFill>
                <a:latin typeface="+mn-lt"/>
                <a:ea typeface="+mn-ea"/>
                <a:cs typeface="Arial" pitchFamily="34" charset="0"/>
              </a:rPr>
              <a:t>Acharya</a:t>
            </a:r>
            <a:r>
              <a:rPr lang="en-US" sz="1200" kern="1200" dirty="0" smtClean="0">
                <a:solidFill>
                  <a:schemeClr val="tx1"/>
                </a:solidFill>
                <a:latin typeface="+mn-lt"/>
                <a:ea typeface="+mn-ea"/>
                <a:cs typeface="Arial" pitchFamily="34" charset="0"/>
              </a:rPr>
              <a:t> </a:t>
            </a:r>
            <a:r>
              <a:rPr lang="en-US" sz="1200" kern="1200" dirty="0" err="1" smtClean="0">
                <a:solidFill>
                  <a:schemeClr val="tx1"/>
                </a:solidFill>
                <a:latin typeface="+mn-lt"/>
                <a:ea typeface="+mn-ea"/>
                <a:cs typeface="Arial" pitchFamily="34" charset="0"/>
              </a:rPr>
              <a:t>Yeshe</a:t>
            </a:r>
            <a:r>
              <a:rPr lang="en-US" sz="1200" kern="1200" dirty="0" smtClean="0">
                <a:solidFill>
                  <a:schemeClr val="tx1"/>
                </a:solidFill>
                <a:latin typeface="+mn-lt"/>
                <a:ea typeface="+mn-ea"/>
                <a:cs typeface="Arial" pitchFamily="34" charset="0"/>
              </a:rPr>
              <a:t> Yang who were excellent in writing Tibetan or </a:t>
            </a:r>
            <a:r>
              <a:rPr lang="en-US" sz="1200" kern="1200" dirty="0" err="1" smtClean="0">
                <a:solidFill>
                  <a:schemeClr val="tx1"/>
                </a:solidFill>
                <a:latin typeface="+mn-lt"/>
                <a:ea typeface="+mn-ea"/>
                <a:cs typeface="Arial" pitchFamily="34" charset="0"/>
              </a:rPr>
              <a:t>dakini</a:t>
            </a:r>
            <a:r>
              <a:rPr lang="en-US" sz="1200" kern="1200" dirty="0" smtClean="0">
                <a:solidFill>
                  <a:schemeClr val="tx1"/>
                </a:solidFill>
                <a:latin typeface="+mn-lt"/>
                <a:ea typeface="+mn-ea"/>
                <a:cs typeface="Arial" pitchFamily="34" charset="0"/>
              </a:rPr>
              <a:t> script.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Many scholars (Dalton 2004, p. 759; </a:t>
            </a:r>
            <a:r>
              <a:rPr lang="en-US" sz="1200" kern="1200" dirty="0" err="1" smtClean="0">
                <a:solidFill>
                  <a:schemeClr val="tx1"/>
                </a:solidFill>
                <a:latin typeface="+mn-lt"/>
                <a:ea typeface="+mn-ea"/>
                <a:cs typeface="+mn-cs"/>
              </a:rPr>
              <a:t>Kapstein</a:t>
            </a:r>
            <a:r>
              <a:rPr lang="en-US" sz="1200" kern="1200" dirty="0" smtClean="0">
                <a:solidFill>
                  <a:schemeClr val="tx1"/>
                </a:solidFill>
                <a:latin typeface="+mn-lt"/>
                <a:ea typeface="+mn-ea"/>
                <a:cs typeface="+mn-cs"/>
              </a:rPr>
              <a:t> 2000, pp. 155-160; </a:t>
            </a:r>
            <a:r>
              <a:rPr lang="en-US" sz="1200" kern="1200" dirty="0" err="1" smtClean="0">
                <a:solidFill>
                  <a:schemeClr val="tx1"/>
                </a:solidFill>
                <a:latin typeface="+mn-lt"/>
                <a:ea typeface="+mn-ea"/>
                <a:cs typeface="+mn-cs"/>
              </a:rPr>
              <a:t>Phuntsho</a:t>
            </a:r>
            <a:r>
              <a:rPr lang="en-US" sz="1200" kern="1200" dirty="0" smtClean="0">
                <a:solidFill>
                  <a:schemeClr val="tx1"/>
                </a:solidFill>
                <a:latin typeface="+mn-lt"/>
                <a:ea typeface="+mn-ea"/>
                <a:cs typeface="+mn-cs"/>
              </a:rPr>
              <a:t> 2013, p. 85) are of the view that the </a:t>
            </a:r>
            <a:r>
              <a:rPr lang="en-US" sz="1200" kern="1200" dirty="0" err="1" smtClean="0">
                <a:solidFill>
                  <a:schemeClr val="tx1"/>
                </a:solidFill>
                <a:latin typeface="+mn-lt"/>
                <a:ea typeface="+mn-ea"/>
                <a:cs typeface="+mn-cs"/>
              </a:rPr>
              <a:t>Padmasambhava</a:t>
            </a:r>
            <a:r>
              <a:rPr lang="en-US" sz="1200" kern="1200" dirty="0" smtClean="0">
                <a:solidFill>
                  <a:schemeClr val="tx1"/>
                </a:solidFill>
                <a:latin typeface="+mn-lt"/>
                <a:ea typeface="+mn-ea"/>
                <a:cs typeface="+mn-cs"/>
              </a:rPr>
              <a:t> legend began flourishing during post-imperial </a:t>
            </a:r>
            <a:r>
              <a:rPr lang="en-US" sz="1200" i="1" kern="1200" dirty="0" err="1" smtClean="0">
                <a:solidFill>
                  <a:schemeClr val="tx1"/>
                </a:solidFill>
                <a:latin typeface="+mn-lt"/>
                <a:ea typeface="+mn-ea"/>
                <a:cs typeface="+mn-cs"/>
              </a:rPr>
              <a:t>tenpa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chidar</a:t>
            </a:r>
            <a:r>
              <a:rPr lang="en-US" sz="1200" kern="1200" dirty="0" smtClean="0">
                <a:solidFill>
                  <a:schemeClr val="tx1"/>
                </a:solidFill>
                <a:latin typeface="+mn-lt"/>
                <a:ea typeface="+mn-ea"/>
                <a:cs typeface="+mn-cs"/>
              </a:rPr>
              <a:t>  wherein the adherents of the </a:t>
            </a:r>
            <a:r>
              <a:rPr lang="en-US" sz="1200" kern="1200" dirty="0" err="1" smtClean="0">
                <a:solidFill>
                  <a:schemeClr val="tx1"/>
                </a:solidFill>
                <a:latin typeface="+mn-lt"/>
                <a:ea typeface="+mn-ea"/>
                <a:cs typeface="+mn-cs"/>
              </a:rPr>
              <a:t>rNyingma</a:t>
            </a:r>
            <a:r>
              <a:rPr lang="en-US" sz="1200" kern="1200" dirty="0" smtClean="0">
                <a:solidFill>
                  <a:schemeClr val="tx1"/>
                </a:solidFill>
                <a:latin typeface="+mn-lt"/>
                <a:ea typeface="+mn-ea"/>
                <a:cs typeface="+mn-cs"/>
              </a:rPr>
              <a:t> school who called themselves </a:t>
            </a:r>
            <a:r>
              <a:rPr lang="en-US" sz="1200" i="1" kern="1200" dirty="0" err="1" smtClean="0">
                <a:solidFill>
                  <a:schemeClr val="tx1"/>
                </a:solidFill>
                <a:latin typeface="+mn-lt"/>
                <a:ea typeface="+mn-ea"/>
                <a:cs typeface="+mn-cs"/>
              </a:rPr>
              <a:t>gter</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ston</a:t>
            </a:r>
            <a:r>
              <a:rPr lang="en-US" sz="1200" kern="1200" dirty="0" smtClean="0">
                <a:solidFill>
                  <a:schemeClr val="tx1"/>
                </a:solidFill>
                <a:latin typeface="+mn-lt"/>
                <a:ea typeface="+mn-ea"/>
                <a:cs typeface="+mn-cs"/>
              </a:rPr>
              <a:t> revealed </a:t>
            </a:r>
            <a:r>
              <a:rPr lang="en-US" sz="1200" i="1" kern="1200" dirty="0" err="1" smtClean="0">
                <a:solidFill>
                  <a:schemeClr val="tx1"/>
                </a:solidFill>
                <a:latin typeface="+mn-lt"/>
                <a:ea typeface="+mn-ea"/>
                <a:cs typeface="+mn-cs"/>
              </a:rPr>
              <a:t>ter</a:t>
            </a:r>
            <a:r>
              <a:rPr lang="en-US" sz="1200" i="1" kern="1200" dirty="0" smtClean="0">
                <a:solidFill>
                  <a:schemeClr val="tx1"/>
                </a:solidFill>
                <a:latin typeface="+mn-lt"/>
                <a:ea typeface="+mn-ea"/>
                <a:cs typeface="+mn-cs"/>
              </a:rPr>
              <a:t> or </a:t>
            </a:r>
            <a:r>
              <a:rPr lang="en-US" sz="1200" i="1" kern="1200" dirty="0" err="1" smtClean="0">
                <a:solidFill>
                  <a:schemeClr val="tx1"/>
                </a:solidFill>
                <a:latin typeface="+mn-lt"/>
                <a:ea typeface="+mn-ea"/>
                <a:cs typeface="+mn-cs"/>
              </a:rPr>
              <a:t>gter</a:t>
            </a:r>
            <a:r>
              <a:rPr lang="en-US" sz="1200" i="1" kern="1200" dirty="0" smtClean="0">
                <a:solidFill>
                  <a:schemeClr val="tx1"/>
                </a:solidFill>
                <a:latin typeface="+mn-lt"/>
                <a:ea typeface="+mn-ea"/>
                <a:cs typeface="+mn-cs"/>
              </a:rPr>
              <a:t> ma </a:t>
            </a:r>
            <a:r>
              <a:rPr lang="en-US" sz="1200" kern="1200" dirty="0" smtClean="0">
                <a:solidFill>
                  <a:schemeClr val="tx1"/>
                </a:solidFill>
                <a:latin typeface="+mn-lt"/>
                <a:ea typeface="+mn-ea"/>
                <a:cs typeface="+mn-cs"/>
              </a:rPr>
              <a:t>(treasures) as in extracting spiritual texts and ritual objects, from cliffs, rocks, lakes, sky and mind, and claimed direct association with </a:t>
            </a:r>
            <a:r>
              <a:rPr lang="en-US" sz="1200" kern="1200" dirty="0" err="1" smtClean="0">
                <a:solidFill>
                  <a:schemeClr val="tx1"/>
                </a:solidFill>
                <a:latin typeface="+mn-lt"/>
                <a:ea typeface="+mn-ea"/>
                <a:cs typeface="+mn-cs"/>
              </a:rPr>
              <a:t>Padmasambhava</a:t>
            </a:r>
            <a:r>
              <a:rPr lang="en-US" sz="1200" kern="1200" dirty="0" smtClean="0">
                <a:solidFill>
                  <a:schemeClr val="tx1"/>
                </a:solidFill>
                <a:latin typeface="+mn-lt"/>
                <a:ea typeface="+mn-ea"/>
                <a:cs typeface="+mn-cs"/>
              </a:rPr>
              <a:t>. The </a:t>
            </a:r>
            <a:r>
              <a:rPr lang="en-US" sz="1200" i="1" kern="1200" dirty="0" err="1" smtClean="0">
                <a:solidFill>
                  <a:schemeClr val="tx1"/>
                </a:solidFill>
                <a:latin typeface="+mn-lt"/>
                <a:ea typeface="+mn-ea"/>
                <a:cs typeface="+mn-cs"/>
              </a:rPr>
              <a:t>gter</a:t>
            </a:r>
            <a:r>
              <a:rPr lang="en-US" sz="1200" i="1" kern="1200" dirty="0" smtClean="0">
                <a:solidFill>
                  <a:schemeClr val="tx1"/>
                </a:solidFill>
                <a:latin typeface="+mn-lt"/>
                <a:ea typeface="+mn-ea"/>
                <a:cs typeface="+mn-cs"/>
              </a:rPr>
              <a:t> ma</a:t>
            </a:r>
            <a:r>
              <a:rPr lang="en-US" sz="1200" kern="1200" dirty="0" smtClean="0">
                <a:solidFill>
                  <a:schemeClr val="tx1"/>
                </a:solidFill>
                <a:latin typeface="+mn-lt"/>
                <a:ea typeface="+mn-ea"/>
                <a:cs typeface="+mn-cs"/>
              </a:rPr>
              <a:t> texts were believed to be the words of </a:t>
            </a:r>
            <a:r>
              <a:rPr lang="en-US" sz="1200" kern="1200" dirty="0" err="1" smtClean="0">
                <a:solidFill>
                  <a:schemeClr val="tx1"/>
                </a:solidFill>
                <a:latin typeface="+mn-lt"/>
                <a:ea typeface="+mn-ea"/>
                <a:cs typeface="+mn-cs"/>
              </a:rPr>
              <a:t>Padmasambhava</a:t>
            </a:r>
            <a:r>
              <a:rPr lang="en-US" sz="1200" kern="1200" dirty="0" smtClean="0">
                <a:solidFill>
                  <a:schemeClr val="tx1"/>
                </a:solidFill>
                <a:latin typeface="+mn-lt"/>
                <a:ea typeface="+mn-ea"/>
                <a:cs typeface="+mn-cs"/>
              </a:rPr>
              <a:t> or that of his direct disciples and were usually constituted of mythological biographies of Guru himself and his treasure teachings. As such, some scholars who studied these biographies tend to regard the </a:t>
            </a:r>
            <a:r>
              <a:rPr lang="en-US" sz="1200" i="1" kern="1200" dirty="0" err="1" smtClean="0">
                <a:solidFill>
                  <a:schemeClr val="tx1"/>
                </a:solidFill>
                <a:latin typeface="+mn-lt"/>
                <a:ea typeface="+mn-ea"/>
                <a:cs typeface="+mn-cs"/>
              </a:rPr>
              <a:t>gter</a:t>
            </a:r>
            <a:r>
              <a:rPr lang="en-US" sz="1200" i="1" kern="1200" dirty="0" smtClean="0">
                <a:solidFill>
                  <a:schemeClr val="tx1"/>
                </a:solidFill>
                <a:latin typeface="+mn-lt"/>
                <a:ea typeface="+mn-ea"/>
                <a:cs typeface="+mn-cs"/>
              </a:rPr>
              <a:t> ma </a:t>
            </a:r>
            <a:r>
              <a:rPr lang="en-US" sz="1200" kern="1200" dirty="0" smtClean="0">
                <a:solidFill>
                  <a:schemeClr val="tx1"/>
                </a:solidFill>
                <a:latin typeface="+mn-lt"/>
                <a:ea typeface="+mn-ea"/>
                <a:cs typeface="+mn-cs"/>
              </a:rPr>
              <a:t>writings as “mythologized histories” (Hughes 2012, p. 10). Meaning ‘period of the later spread of the teachings’ in contrast to </a:t>
            </a:r>
            <a:r>
              <a:rPr lang="en-US" sz="1200" i="1" kern="1200" dirty="0" err="1" smtClean="0">
                <a:solidFill>
                  <a:schemeClr val="tx1"/>
                </a:solidFill>
                <a:latin typeface="+mn-lt"/>
                <a:ea typeface="+mn-ea"/>
                <a:cs typeface="+mn-cs"/>
              </a:rPr>
              <a:t>tenpa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ngadar</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‘period of the early spread of the teachings.’</a:t>
            </a:r>
          </a:p>
          <a:p>
            <a:endParaRPr lang="en-US" dirty="0"/>
          </a:p>
        </p:txBody>
      </p:sp>
      <p:sp>
        <p:nvSpPr>
          <p:cNvPr id="4" name="Slide Number Placeholder 3"/>
          <p:cNvSpPr>
            <a:spLocks noGrp="1"/>
          </p:cNvSpPr>
          <p:nvPr>
            <p:ph type="sldNum" sz="quarter" idx="10"/>
          </p:nvPr>
        </p:nvSpPr>
        <p:spPr/>
        <p:txBody>
          <a:bodyPr/>
          <a:lstStyle/>
          <a:p>
            <a:fld id="{0BBEA273-D55A-44DA-A3F1-0ABDA577022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smtClean="0">
                <a:solidFill>
                  <a:schemeClr val="tx1"/>
                </a:solidFill>
                <a:latin typeface="Sanskrit Diacritic" pitchFamily="18" charset="0"/>
                <a:ea typeface="+mn-ea"/>
                <a:cs typeface="+mn-cs"/>
              </a:rPr>
              <a:t>Padmasambhava</a:t>
            </a:r>
            <a:r>
              <a:rPr lang="en-US" sz="1200" b="0" i="0" kern="1200" dirty="0" smtClean="0">
                <a:solidFill>
                  <a:schemeClr val="tx1"/>
                </a:solidFill>
                <a:latin typeface="Sanskrit Diacritic" pitchFamily="18" charset="0"/>
                <a:ea typeface="+mn-ea"/>
                <a:cs typeface="+mn-cs"/>
              </a:rPr>
              <a:t> (Skt. </a:t>
            </a:r>
            <a:r>
              <a:rPr lang="en-US" sz="1200" b="0" i="1" kern="1200" dirty="0" err="1" smtClean="0">
                <a:solidFill>
                  <a:schemeClr val="tx1"/>
                </a:solidFill>
                <a:latin typeface="Sanskrit Diacritic" pitchFamily="18" charset="0"/>
                <a:ea typeface="+mn-ea"/>
                <a:cs typeface="+mn-cs"/>
              </a:rPr>
              <a:t>Padmākara</a:t>
            </a:r>
            <a:r>
              <a:rPr lang="bo-CN" sz="1200" b="0" i="0" kern="1200" dirty="0" smtClean="0">
                <a:solidFill>
                  <a:schemeClr val="tx1"/>
                </a:solidFill>
                <a:latin typeface="Sanskrit Diacritic" pitchFamily="18" charset="0"/>
                <a:ea typeface="+mn-ea"/>
                <a:cs typeface="+mn-cs"/>
              </a:rPr>
              <a:t> </a:t>
            </a:r>
            <a:r>
              <a:rPr lang="en-US" sz="1200" b="0" i="0" kern="1200" dirty="0" err="1" smtClean="0">
                <a:solidFill>
                  <a:schemeClr val="tx1"/>
                </a:solidFill>
                <a:latin typeface="Sanskrit Diacritic" pitchFamily="18" charset="0"/>
                <a:ea typeface="+mn-ea"/>
                <a:cs typeface="+mn-cs"/>
              </a:rPr>
              <a:t>Tib</a:t>
            </a:r>
            <a:r>
              <a:rPr lang="en-US" sz="1200" b="0" i="0" kern="1200" dirty="0" smtClean="0">
                <a:solidFill>
                  <a:schemeClr val="tx1"/>
                </a:solidFill>
                <a:latin typeface="Sanskrit Diacritic" pitchFamily="18" charset="0"/>
                <a:ea typeface="+mn-ea"/>
                <a:cs typeface="+mn-cs"/>
              </a:rPr>
              <a:t>. </a:t>
            </a:r>
            <a:r>
              <a:rPr lang="en-US" sz="1200" b="0" i="1" kern="1200" dirty="0" err="1" smtClean="0">
                <a:solidFill>
                  <a:schemeClr val="tx1"/>
                </a:solidFill>
                <a:latin typeface="Sanskrit Diacritic" pitchFamily="18" charset="0"/>
                <a:ea typeface="+mn-ea"/>
                <a:cs typeface="+mn-cs"/>
              </a:rPr>
              <a:t>Pemajungné</a:t>
            </a:r>
            <a:r>
              <a:rPr lang="en-US" sz="1200" b="0" i="0" kern="1200" dirty="0" smtClean="0">
                <a:solidFill>
                  <a:schemeClr val="tx1"/>
                </a:solidFill>
                <a:latin typeface="Sanskrit Diacritic" pitchFamily="18" charset="0"/>
                <a:ea typeface="+mn-ea"/>
                <a:cs typeface="+mn-cs"/>
              </a:rPr>
              <a:t>)</a:t>
            </a:r>
            <a:r>
              <a:rPr lang="en-US" sz="1200" b="0" i="0" kern="1200" baseline="0" dirty="0" smtClean="0">
                <a:solidFill>
                  <a:schemeClr val="tx1"/>
                </a:solidFill>
                <a:latin typeface="Sanskrit Diacritic" pitchFamily="18" charset="0"/>
                <a:ea typeface="+mn-ea"/>
                <a:cs typeface="+mn-cs"/>
              </a:rPr>
              <a:t> </a:t>
            </a:r>
            <a:r>
              <a:rPr lang="en-US" sz="1200" b="0" i="0" kern="1200" dirty="0" smtClean="0">
                <a:solidFill>
                  <a:schemeClr val="tx1"/>
                </a:solidFill>
                <a:latin typeface="Sanskrit Diacritic" pitchFamily="18" charset="0"/>
                <a:ea typeface="+mn-ea"/>
                <a:cs typeface="+mn-cs"/>
              </a:rPr>
              <a:t>means ‘Lotus-born’, which refers to Guru </a:t>
            </a:r>
            <a:r>
              <a:rPr lang="en-US" sz="1200" b="0" i="0" kern="1200" dirty="0" err="1" smtClean="0">
                <a:solidFill>
                  <a:schemeClr val="tx1"/>
                </a:solidFill>
                <a:latin typeface="Sanskrit Diacritic" pitchFamily="18" charset="0"/>
                <a:ea typeface="+mn-ea"/>
                <a:cs typeface="+mn-cs"/>
              </a:rPr>
              <a:t>Rinpoche's</a:t>
            </a:r>
            <a:r>
              <a:rPr lang="en-US" sz="1200" b="0" i="0" kern="1200" dirty="0" smtClean="0">
                <a:solidFill>
                  <a:schemeClr val="tx1"/>
                </a:solidFill>
                <a:latin typeface="Sanskrit Diacritic" pitchFamily="18" charset="0"/>
                <a:ea typeface="+mn-ea"/>
                <a:cs typeface="+mn-cs"/>
              </a:rPr>
              <a:t> birth from a lotus in the land of </a:t>
            </a:r>
            <a:r>
              <a:rPr lang="en-US" sz="1200" b="0" i="0" kern="1200" dirty="0" err="1" smtClean="0">
                <a:solidFill>
                  <a:schemeClr val="tx1"/>
                </a:solidFill>
                <a:latin typeface="Sanskrit Diacritic" pitchFamily="18" charset="0"/>
                <a:ea typeface="+mn-ea"/>
                <a:cs typeface="+mn-cs"/>
              </a:rPr>
              <a:t>Oddiyana</a:t>
            </a:r>
            <a:r>
              <a:rPr lang="en-US" sz="1200" b="0" i="0" kern="1200" dirty="0" smtClean="0">
                <a:solidFill>
                  <a:schemeClr val="tx1"/>
                </a:solidFill>
                <a:latin typeface="Sanskrit Diacritic" pitchFamily="18" charset="0"/>
                <a:ea typeface="+mn-ea"/>
                <a:cs typeface="+mn-cs"/>
              </a:rPr>
              <a:t>. Guru </a:t>
            </a:r>
            <a:r>
              <a:rPr lang="en-US" sz="1200" b="0" i="0" kern="1200" dirty="0" err="1" smtClean="0">
                <a:solidFill>
                  <a:schemeClr val="tx1"/>
                </a:solidFill>
                <a:latin typeface="Sanskrit Diacritic" pitchFamily="18" charset="0"/>
                <a:ea typeface="+mn-ea"/>
                <a:cs typeface="+mn-cs"/>
              </a:rPr>
              <a:t>Rinpoche</a:t>
            </a:r>
            <a:r>
              <a:rPr lang="en-US" sz="1200" b="0" i="0" kern="1200" dirty="0" smtClean="0">
                <a:solidFill>
                  <a:schemeClr val="tx1"/>
                </a:solidFill>
                <a:latin typeface="Sanskrit Diacritic" pitchFamily="18" charset="0"/>
                <a:ea typeface="+mn-ea"/>
                <a:cs typeface="+mn-cs"/>
              </a:rPr>
              <a:t>, the ‘Precious Master’, is the founder of Tibetan Buddhism and the Buddha of our time. Whereas Buddha is known primarily for having taught the teachings of the sutra vehicle, </a:t>
            </a:r>
            <a:r>
              <a:rPr lang="en-US" sz="1200" b="0" i="0" kern="1200" dirty="0" err="1" smtClean="0">
                <a:solidFill>
                  <a:schemeClr val="tx1"/>
                </a:solidFill>
                <a:latin typeface="Sanskrit Diacritic" pitchFamily="18" charset="0"/>
                <a:ea typeface="+mn-ea"/>
                <a:cs typeface="+mn-cs"/>
              </a:rPr>
              <a:t>Padmasambhava</a:t>
            </a:r>
            <a:r>
              <a:rPr lang="en-US" sz="1200" b="0" i="0" kern="1200" dirty="0" smtClean="0">
                <a:solidFill>
                  <a:schemeClr val="tx1"/>
                </a:solidFill>
                <a:latin typeface="Sanskrit Diacritic" pitchFamily="18" charset="0"/>
                <a:ea typeface="+mn-ea"/>
                <a:cs typeface="+mn-cs"/>
              </a:rPr>
              <a:t> came into this world, and to Tibet in particular, in order to teach the </a:t>
            </a:r>
            <a:r>
              <a:rPr lang="en-US" sz="1200" b="0" i="0" kern="1200" dirty="0" err="1" smtClean="0">
                <a:solidFill>
                  <a:schemeClr val="tx1"/>
                </a:solidFill>
                <a:latin typeface="Sanskrit Diacritic" pitchFamily="18" charset="0"/>
                <a:ea typeface="+mn-ea"/>
                <a:cs typeface="+mn-cs"/>
              </a:rPr>
              <a:t>tantras</a:t>
            </a:r>
            <a:r>
              <a:rPr lang="en-US" sz="1200" b="0" i="0" kern="1200" dirty="0" smtClean="0">
                <a:solidFill>
                  <a:schemeClr val="tx1"/>
                </a:solidFill>
                <a:latin typeface="Sanskrit Diacritic" pitchFamily="18" charset="0"/>
                <a:ea typeface="+mn-ea"/>
                <a:cs typeface="+mn-cs"/>
              </a:rPr>
              <a:t>. While Buddha </a:t>
            </a:r>
            <a:r>
              <a:rPr lang="en-US" sz="1200" b="0" i="0" u="none" strike="noStrike" kern="1200" dirty="0" err="1" smtClean="0">
                <a:solidFill>
                  <a:schemeClr val="tx1"/>
                </a:solidFill>
                <a:latin typeface="Sanskrit Diacritic" pitchFamily="18" charset="0"/>
                <a:ea typeface="+mn-ea"/>
                <a:cs typeface="+mn-cs"/>
              </a:rPr>
              <a:t>Shakyamuni</a:t>
            </a:r>
            <a:r>
              <a:rPr lang="en-US" sz="1200" b="0" i="0" kern="1200" dirty="0" smtClean="0">
                <a:solidFill>
                  <a:schemeClr val="tx1"/>
                </a:solidFill>
                <a:latin typeface="Sanskrit Diacritic" pitchFamily="18" charset="0"/>
                <a:ea typeface="+mn-ea"/>
                <a:cs typeface="+mn-cs"/>
              </a:rPr>
              <a:t> exemplifies the </a:t>
            </a:r>
            <a:r>
              <a:rPr lang="en-US" sz="1200" b="0" i="0" kern="1200" dirty="0" err="1" smtClean="0">
                <a:solidFill>
                  <a:schemeClr val="tx1"/>
                </a:solidFill>
                <a:latin typeface="Sanskrit Diacritic" pitchFamily="18" charset="0"/>
                <a:ea typeface="+mn-ea"/>
                <a:cs typeface="+mn-cs"/>
              </a:rPr>
              <a:t>buddha</a:t>
            </a:r>
            <a:r>
              <a:rPr lang="en-US" sz="1200" b="0" i="0" kern="1200" dirty="0" smtClean="0">
                <a:solidFill>
                  <a:schemeClr val="tx1"/>
                </a:solidFill>
                <a:latin typeface="Sanskrit Diacritic" pitchFamily="18" charset="0"/>
                <a:ea typeface="+mn-ea"/>
                <a:cs typeface="+mn-cs"/>
              </a:rPr>
              <a:t> principle, the most important element in the </a:t>
            </a:r>
            <a:r>
              <a:rPr lang="en-US" sz="1200" b="0" i="0" kern="1200" dirty="0" err="1" smtClean="0">
                <a:solidFill>
                  <a:schemeClr val="tx1"/>
                </a:solidFill>
                <a:latin typeface="Sanskrit Diacritic" pitchFamily="18" charset="0"/>
                <a:ea typeface="+mn-ea"/>
                <a:cs typeface="+mn-cs"/>
              </a:rPr>
              <a:t>sutrayana</a:t>
            </a:r>
            <a:r>
              <a:rPr lang="en-US" sz="1200" b="0" i="0" kern="1200" dirty="0" smtClean="0">
                <a:solidFill>
                  <a:schemeClr val="tx1"/>
                </a:solidFill>
                <a:latin typeface="Sanskrit Diacritic" pitchFamily="18" charset="0"/>
                <a:ea typeface="+mn-ea"/>
                <a:cs typeface="+mn-cs"/>
              </a:rPr>
              <a:t> path, </a:t>
            </a:r>
            <a:r>
              <a:rPr lang="en-US" sz="1200" b="0" i="0" kern="1200" dirty="0" err="1" smtClean="0">
                <a:solidFill>
                  <a:schemeClr val="tx1"/>
                </a:solidFill>
                <a:latin typeface="Sanskrit Diacritic" pitchFamily="18" charset="0"/>
                <a:ea typeface="+mn-ea"/>
                <a:cs typeface="+mn-cs"/>
              </a:rPr>
              <a:t>Padmasambhava</a:t>
            </a:r>
            <a:r>
              <a:rPr lang="en-US" sz="1200" b="0" i="0" kern="1200" dirty="0" smtClean="0">
                <a:solidFill>
                  <a:schemeClr val="tx1"/>
                </a:solidFill>
                <a:latin typeface="Sanskrit Diacritic" pitchFamily="18" charset="0"/>
                <a:ea typeface="+mn-ea"/>
                <a:cs typeface="+mn-cs"/>
              </a:rPr>
              <a:t> personifies the guru principle, the heart of </a:t>
            </a:r>
            <a:r>
              <a:rPr lang="en-US" sz="1200" b="0" i="0" kern="1200" dirty="0" err="1" smtClean="0">
                <a:solidFill>
                  <a:schemeClr val="tx1"/>
                </a:solidFill>
                <a:latin typeface="Sanskrit Diacritic" pitchFamily="18" charset="0"/>
                <a:ea typeface="+mn-ea"/>
                <a:cs typeface="+mn-cs"/>
              </a:rPr>
              <a:t>Vajrayana</a:t>
            </a:r>
            <a:r>
              <a:rPr lang="en-US" sz="1200" b="0" i="0" kern="1200" dirty="0" smtClean="0">
                <a:solidFill>
                  <a:schemeClr val="tx1"/>
                </a:solidFill>
                <a:latin typeface="Sanskrit Diacritic" pitchFamily="18" charset="0"/>
                <a:ea typeface="+mn-ea"/>
                <a:cs typeface="+mn-cs"/>
              </a:rPr>
              <a:t> Buddhism, and he is therefore known as the ‘second Buddha’.</a:t>
            </a:r>
          </a:p>
          <a:p>
            <a:endParaRPr lang="en-US" sz="1200" b="0" i="0" kern="1200" dirty="0" smtClean="0">
              <a:solidFill>
                <a:schemeClr val="tx1"/>
              </a:solidFill>
              <a:latin typeface="Sanskrit Diacritic" pitchFamily="18" charset="0"/>
              <a:ea typeface="+mn-ea"/>
              <a:cs typeface="+mn-cs"/>
            </a:endParaRPr>
          </a:p>
          <a:p>
            <a:r>
              <a:rPr lang="en-US" b="0" dirty="0" smtClean="0">
                <a:latin typeface="Sanskrit Diacritic" pitchFamily="18" charset="0"/>
              </a:rPr>
              <a:t>http://www.rigpawiki.org/index.php?title=Padmasambhava</a:t>
            </a:r>
            <a:endParaRPr lang="en-US" b="0" dirty="0">
              <a:latin typeface="Sanskrit Diacritic" pitchFamily="18" charset="0"/>
            </a:endParaRPr>
          </a:p>
        </p:txBody>
      </p:sp>
      <p:sp>
        <p:nvSpPr>
          <p:cNvPr id="4" name="Slide Number Placeholder 3"/>
          <p:cNvSpPr>
            <a:spLocks noGrp="1"/>
          </p:cNvSpPr>
          <p:nvPr>
            <p:ph type="sldNum" sz="quarter" idx="10"/>
          </p:nvPr>
        </p:nvSpPr>
        <p:spPr/>
        <p:txBody>
          <a:bodyPr/>
          <a:lstStyle/>
          <a:p>
            <a:fld id="{0BBEA273-D55A-44DA-A3F1-0ABDA5770223}"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Picture copyright © His Majesty King </a:t>
            </a:r>
            <a:r>
              <a:rPr lang="en-US" sz="1200" dirty="0" err="1" smtClean="0">
                <a:latin typeface="Arial" pitchFamily="34" charset="0"/>
                <a:cs typeface="Arial" pitchFamily="34" charset="0"/>
              </a:rPr>
              <a:t>Jigme</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Singye</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Wangchuck</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facebook</a:t>
            </a:r>
            <a:r>
              <a:rPr lang="en-US" sz="1200" dirty="0" smtClean="0">
                <a:latin typeface="Arial" pitchFamily="34" charset="0"/>
                <a:cs typeface="Arial"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Art and architecture – statues, murals, scrolls</a:t>
            </a:r>
            <a:r>
              <a:rPr lang="en-US" sz="1200" i="1" dirty="0" smtClean="0">
                <a:latin typeface="Arial" pitchFamily="34" charset="0"/>
                <a:cs typeface="Arial" pitchFamily="34" charset="0"/>
              </a:rPr>
              <a:t>,</a:t>
            </a:r>
            <a:r>
              <a:rPr lang="en-US" sz="1200" dirty="0" smtClean="0">
                <a:latin typeface="Arial" pitchFamily="34" charset="0"/>
                <a:cs typeface="Arial" pitchFamily="34" charset="0"/>
              </a:rPr>
              <a:t> temples and </a:t>
            </a:r>
            <a:r>
              <a:rPr lang="en-US" sz="1200" dirty="0" err="1" smtClean="0">
                <a:latin typeface="Arial" pitchFamily="34" charset="0"/>
                <a:cs typeface="Arial" pitchFamily="34" charset="0"/>
              </a:rPr>
              <a:t>stupas</a:t>
            </a:r>
            <a:r>
              <a:rPr lang="en-US" sz="1200" dirty="0" smtClean="0">
                <a:latin typeface="Arial" pitchFamily="34" charset="0"/>
                <a:cs typeface="Arial" pitchFamily="34" charset="0"/>
              </a:rPr>
              <a:t>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latin typeface="Arial" pitchFamily="34" charset="0"/>
                <a:cs typeface="Arial" pitchFamily="34" charset="0"/>
              </a:rPr>
              <a:t>Mantras, </a:t>
            </a:r>
            <a:r>
              <a:rPr lang="en-US" sz="1200" i="1" dirty="0" err="1" smtClean="0">
                <a:latin typeface="Arial" pitchFamily="34" charset="0"/>
                <a:cs typeface="Arial" pitchFamily="34" charset="0"/>
              </a:rPr>
              <a:t>sadhanas</a:t>
            </a:r>
            <a:r>
              <a:rPr lang="en-US" sz="1200" dirty="0" smtClean="0">
                <a:latin typeface="Arial" pitchFamily="34" charset="0"/>
                <a:cs typeface="Arial" pitchFamily="34" charset="0"/>
              </a:rPr>
              <a:t> and prayers (</a:t>
            </a:r>
            <a:r>
              <a:rPr lang="en-US" sz="1200" dirty="0" err="1" smtClean="0">
                <a:latin typeface="Arial" pitchFamily="34" charset="0"/>
                <a:cs typeface="Arial" pitchFamily="34" charset="0"/>
              </a:rPr>
              <a:t>Sogyal</a:t>
            </a:r>
            <a:r>
              <a:rPr lang="en-US" sz="1200" dirty="0" smtClean="0">
                <a:latin typeface="Arial" pitchFamily="34" charset="0"/>
                <a:cs typeface="Arial" pitchFamily="34" charset="0"/>
              </a:rPr>
              <a:t> 1992): Source of power, protection, peace, prosperity, health &amp; wellbeing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Bhutan’s legal system is Buddhist-influenced (</a:t>
            </a:r>
            <a:r>
              <a:rPr lang="en-US" sz="1200" dirty="0" err="1" smtClean="0">
                <a:latin typeface="Arial" pitchFamily="34" charset="0"/>
                <a:cs typeface="Arial" pitchFamily="34" charset="0"/>
              </a:rPr>
              <a:t>Thrimzhung</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Chenmo</a:t>
            </a:r>
            <a:r>
              <a:rPr lang="en-US" sz="1200" dirty="0" smtClean="0">
                <a:latin typeface="Arial" pitchFamily="34" charset="0"/>
                <a:cs typeface="Arial" pitchFamily="34" charset="0"/>
              </a:rPr>
              <a:t>)</a:t>
            </a:r>
          </a:p>
          <a:p>
            <a:endParaRPr lang="en-US" dirty="0"/>
          </a:p>
        </p:txBody>
      </p:sp>
      <p:sp>
        <p:nvSpPr>
          <p:cNvPr id="4" name="Slide Number Placeholder 3"/>
          <p:cNvSpPr>
            <a:spLocks noGrp="1"/>
          </p:cNvSpPr>
          <p:nvPr>
            <p:ph type="sldNum" sz="quarter" idx="10"/>
          </p:nvPr>
        </p:nvSpPr>
        <p:spPr/>
        <p:txBody>
          <a:bodyPr/>
          <a:lstStyle/>
          <a:p>
            <a:fld id="{0BBEA273-D55A-44DA-A3F1-0ABDA577022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 He is drawing from the traditional accounts.</a:t>
            </a:r>
            <a:endParaRPr lang="en-US" dirty="0"/>
          </a:p>
        </p:txBody>
      </p:sp>
      <p:sp>
        <p:nvSpPr>
          <p:cNvPr id="4" name="Slide Number Placeholder 3"/>
          <p:cNvSpPr>
            <a:spLocks noGrp="1"/>
          </p:cNvSpPr>
          <p:nvPr>
            <p:ph type="sldNum" sz="quarter" idx="10"/>
          </p:nvPr>
        </p:nvSpPr>
        <p:spPr/>
        <p:txBody>
          <a:bodyPr/>
          <a:lstStyle/>
          <a:p>
            <a:fld id="{0BBEA273-D55A-44DA-A3F1-0ABDA577022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Guru who has been a strong aspect of cultural unity from the </a:t>
            </a:r>
            <a:r>
              <a:rPr lang="en-US" sz="1200" b="1" i="0" kern="1200" dirty="0" smtClean="0">
                <a:solidFill>
                  <a:schemeClr val="tx1"/>
                </a:solidFill>
                <a:latin typeface="+mn-lt"/>
                <a:ea typeface="+mn-ea"/>
                <a:cs typeface="+mn-cs"/>
              </a:rPr>
              <a:t>Hindu Kush</a:t>
            </a:r>
            <a:r>
              <a:rPr lang="en-US" sz="1200" b="0" i="0" kern="1200" dirty="0" smtClean="0">
                <a:solidFill>
                  <a:schemeClr val="tx1"/>
                </a:solidFill>
                <a:latin typeface="+mn-lt"/>
                <a:ea typeface="+mn-ea"/>
                <a:cs typeface="+mn-cs"/>
              </a:rPr>
              <a:t> to the </a:t>
            </a:r>
            <a:r>
              <a:rPr lang="en-US" sz="1200" b="1" i="0" kern="1200" dirty="0" smtClean="0">
                <a:solidFill>
                  <a:schemeClr val="tx1"/>
                </a:solidFill>
                <a:latin typeface="+mn-lt"/>
                <a:ea typeface="+mn-ea"/>
                <a:cs typeface="+mn-cs"/>
              </a:rPr>
              <a:t>Eastern Himalayas.</a:t>
            </a: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The rock sculptures, in particular, of Swat depict a scenario fully compatible with the biography of </a:t>
            </a:r>
            <a:r>
              <a:rPr lang="en-US" sz="1200" b="0" i="0" kern="1200" dirty="0" err="1" smtClean="0">
                <a:solidFill>
                  <a:schemeClr val="tx1"/>
                </a:solidFill>
                <a:latin typeface="+mn-lt"/>
                <a:ea typeface="+mn-ea"/>
                <a:cs typeface="+mn-cs"/>
              </a:rPr>
              <a:t>Padmasambhava</a:t>
            </a:r>
            <a:r>
              <a:rPr lang="en-US" sz="1200" b="0" i="0" kern="1200" dirty="0" smtClean="0">
                <a:solidFill>
                  <a:schemeClr val="tx1"/>
                </a:solidFill>
                <a:latin typeface="+mn-lt"/>
                <a:ea typeface="+mn-ea"/>
                <a:cs typeface="+mn-cs"/>
              </a:rPr>
              <a:t>.</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In this </a:t>
            </a:r>
          </a:p>
          <a:p>
            <a:r>
              <a:rPr lang="en-US" sz="1200" b="0" i="0" kern="1200" dirty="0" smtClean="0">
                <a:solidFill>
                  <a:schemeClr val="tx1"/>
                </a:solidFill>
                <a:latin typeface="+mn-lt"/>
                <a:ea typeface="+mn-ea"/>
                <a:cs typeface="+mn-cs"/>
              </a:rPr>
              <a:t>context, </a:t>
            </a:r>
            <a:r>
              <a:rPr lang="en-US" sz="1200" b="0" i="0" kern="1200" dirty="0" err="1" smtClean="0">
                <a:solidFill>
                  <a:schemeClr val="tx1"/>
                </a:solidFill>
                <a:latin typeface="+mn-lt"/>
                <a:ea typeface="+mn-ea"/>
                <a:cs typeface="+mn-cs"/>
              </a:rPr>
              <a:t>Padmasambhava</a:t>
            </a:r>
            <a:r>
              <a:rPr lang="en-US" sz="1200" b="0" i="0" kern="1200" dirty="0" smtClean="0">
                <a:solidFill>
                  <a:schemeClr val="tx1"/>
                </a:solidFill>
                <a:latin typeface="+mn-lt"/>
                <a:ea typeface="+mn-ea"/>
                <a:cs typeface="+mn-cs"/>
              </a:rPr>
              <a:t> appears as the epigone of a chain of unnamed masters in a consolidated tradition that preceded </a:t>
            </a:r>
          </a:p>
          <a:p>
            <a:r>
              <a:rPr lang="en-US" sz="1200" b="0" i="0" kern="1200" dirty="0" smtClean="0">
                <a:solidFill>
                  <a:schemeClr val="tx1"/>
                </a:solidFill>
                <a:latin typeface="+mn-lt"/>
                <a:ea typeface="+mn-ea"/>
                <a:cs typeface="+mn-cs"/>
              </a:rPr>
              <a:t>him and found in him its first recorded exponent. Many others will follow after him as his disciples till the dawn of modern </a:t>
            </a:r>
          </a:p>
          <a:p>
            <a:r>
              <a:rPr lang="en-US" sz="1200" b="0" i="0" kern="1200" dirty="0" smtClean="0">
                <a:solidFill>
                  <a:schemeClr val="tx1"/>
                </a:solidFill>
                <a:latin typeface="+mn-lt"/>
                <a:ea typeface="+mn-ea"/>
                <a:cs typeface="+mn-cs"/>
              </a:rPr>
              <a:t>times. Viewed in this light, legendary accretion is as historically significant as the identifiable historical core. (</a:t>
            </a:r>
            <a:r>
              <a:rPr lang="en-US" sz="1200" b="0" i="0" kern="1200" dirty="0" err="1" smtClean="0">
                <a:solidFill>
                  <a:schemeClr val="tx1"/>
                </a:solidFill>
                <a:latin typeface="+mn-lt"/>
                <a:ea typeface="+mn-ea"/>
                <a:cs typeface="+mn-cs"/>
              </a:rPr>
              <a:t>Olivieri</a:t>
            </a:r>
            <a:r>
              <a:rPr lang="en-US" sz="1200" b="0" i="0" kern="1200" dirty="0" smtClean="0">
                <a:solidFill>
                  <a:schemeClr val="tx1"/>
                </a:solidFill>
                <a:latin typeface="+mn-lt"/>
                <a:ea typeface="+mn-ea"/>
                <a:cs typeface="+mn-cs"/>
              </a:rPr>
              <a:t> 2016)</a:t>
            </a:r>
          </a:p>
          <a:p>
            <a:endParaRPr lang="en-US" sz="1200" b="0" i="0" kern="1200" dirty="0" smtClean="0">
              <a:solidFill>
                <a:schemeClr val="tx1"/>
              </a:solidFill>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0BBEA273-D55A-44DA-A3F1-0ABDA577022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identification of </a:t>
            </a:r>
            <a:r>
              <a:rPr lang="en-US" sz="1200" b="0" i="0" kern="1200" dirty="0" err="1" smtClean="0">
                <a:solidFill>
                  <a:schemeClr val="tx1"/>
                </a:solidFill>
                <a:latin typeface="+mn-lt"/>
                <a:ea typeface="+mn-ea"/>
                <a:cs typeface="+mn-cs"/>
              </a:rPr>
              <a:t>Oddiyāna</a:t>
            </a:r>
            <a:r>
              <a:rPr lang="en-US" sz="1200" b="0" i="0" kern="1200" dirty="0" smtClean="0">
                <a:solidFill>
                  <a:schemeClr val="tx1"/>
                </a:solidFill>
                <a:latin typeface="+mn-lt"/>
                <a:ea typeface="+mn-ea"/>
                <a:cs typeface="+mn-cs"/>
              </a:rPr>
              <a:t> is a subject of intense debates among historians. Following </a:t>
            </a:r>
            <a:r>
              <a:rPr lang="en-US" sz="1200" b="0" i="0" kern="1200" dirty="0" err="1" smtClean="0">
                <a:solidFill>
                  <a:schemeClr val="tx1"/>
                </a:solidFill>
                <a:latin typeface="+mn-lt"/>
                <a:ea typeface="+mn-ea"/>
                <a:cs typeface="+mn-cs"/>
              </a:rPr>
              <a:t>Tucci</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in 1940, D. C </a:t>
            </a:r>
            <a:r>
              <a:rPr lang="en-US" sz="1200" b="0" i="0" kern="1200" dirty="0" err="1" smtClean="0">
                <a:solidFill>
                  <a:schemeClr val="tx1"/>
                </a:solidFill>
                <a:latin typeface="+mn-lt"/>
                <a:ea typeface="+mn-ea"/>
                <a:cs typeface="+mn-cs"/>
              </a:rPr>
              <a:t>Sircar</a:t>
            </a:r>
            <a:r>
              <a:rPr lang="en-US" sz="1200" b="0" i="0" kern="1200" dirty="0" smtClean="0">
                <a:solidFill>
                  <a:schemeClr val="tx1"/>
                </a:solidFill>
                <a:latin typeface="+mn-lt"/>
                <a:ea typeface="+mn-ea"/>
                <a:cs typeface="+mn-cs"/>
              </a:rPr>
              <a:t>, Sylvain Levi, </a:t>
            </a:r>
            <a:r>
              <a:rPr lang="en-US" sz="1200" b="0" i="0" kern="1200" dirty="0" err="1" smtClean="0">
                <a:solidFill>
                  <a:schemeClr val="tx1"/>
                </a:solidFill>
                <a:latin typeface="+mn-lt"/>
                <a:ea typeface="+mn-ea"/>
                <a:cs typeface="+mn-cs"/>
              </a:rPr>
              <a:t>Bagchi</a:t>
            </a:r>
            <a:r>
              <a:rPr lang="en-US" sz="1200" b="0" i="0" kern="1200" dirty="0" smtClean="0">
                <a:solidFill>
                  <a:schemeClr val="tx1"/>
                </a:solidFill>
                <a:latin typeface="+mn-lt"/>
                <a:ea typeface="+mn-ea"/>
                <a:cs typeface="+mn-cs"/>
              </a:rPr>
              <a:t> and recently on the basis of translation of medieval inscription by </a:t>
            </a:r>
            <a:r>
              <a:rPr lang="en-US" sz="1200" b="0" i="0" kern="1200" dirty="0" err="1" smtClean="0">
                <a:solidFill>
                  <a:schemeClr val="tx1"/>
                </a:solidFill>
                <a:latin typeface="+mn-lt"/>
                <a:ea typeface="+mn-ea"/>
                <a:cs typeface="+mn-cs"/>
              </a:rPr>
              <a:t>Kuwayama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Shoshin</a:t>
            </a:r>
            <a:r>
              <a:rPr lang="en-US" sz="1200" b="0" i="0" kern="1200" dirty="0" smtClean="0">
                <a:solidFill>
                  <a:schemeClr val="tx1"/>
                </a:solidFill>
                <a:latin typeface="+mn-lt"/>
                <a:ea typeface="+mn-ea"/>
                <a:cs typeface="+mn-cs"/>
              </a:rPr>
              <a:t>, Ronald Davidson have identified it in the</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Swat Valley in present day Pakistan.( </a:t>
            </a:r>
            <a:r>
              <a:rPr lang="en-US" sz="1200" b="0" i="0" kern="1200" dirty="0" err="1" smtClean="0">
                <a:solidFill>
                  <a:schemeClr val="tx1"/>
                </a:solidFill>
                <a:latin typeface="+mn-lt"/>
                <a:ea typeface="+mn-ea"/>
                <a:cs typeface="+mn-cs"/>
              </a:rPr>
              <a:t>Tucci</a:t>
            </a:r>
            <a:r>
              <a:rPr lang="en-US" sz="1200" b="0" i="0" kern="1200" dirty="0" smtClean="0">
                <a:solidFill>
                  <a:schemeClr val="tx1"/>
                </a:solidFill>
                <a:latin typeface="+mn-lt"/>
                <a:ea typeface="+mn-ea"/>
                <a:cs typeface="+mn-cs"/>
              </a:rPr>
              <a:t>, 1940; </a:t>
            </a:r>
            <a:r>
              <a:rPr lang="en-US" sz="1200" b="0" i="0" kern="1200" dirty="0" err="1" smtClean="0">
                <a:solidFill>
                  <a:schemeClr val="tx1"/>
                </a:solidFill>
                <a:latin typeface="+mn-lt"/>
                <a:ea typeface="+mn-ea"/>
                <a:cs typeface="+mn-cs"/>
              </a:rPr>
              <a:t>Sircar</a:t>
            </a:r>
            <a:r>
              <a:rPr lang="en-US" sz="1200" b="0" i="0" kern="1200" dirty="0" smtClean="0">
                <a:solidFill>
                  <a:schemeClr val="tx1"/>
                </a:solidFill>
                <a:latin typeface="+mn-lt"/>
                <a:ea typeface="+mn-ea"/>
                <a:cs typeface="+mn-cs"/>
              </a:rPr>
              <a:t>, 1948/71:12;Levi: ; </a:t>
            </a:r>
            <a:r>
              <a:rPr lang="en-US" sz="1200" b="0" i="0" kern="1200" dirty="0" err="1" smtClean="0">
                <a:solidFill>
                  <a:schemeClr val="tx1"/>
                </a:solidFill>
                <a:latin typeface="+mn-lt"/>
                <a:ea typeface="+mn-ea"/>
                <a:cs typeface="+mn-cs"/>
              </a:rPr>
              <a:t>Shosin</a:t>
            </a:r>
            <a:r>
              <a:rPr lang="en-US" sz="1200" b="0" i="0" kern="1200" dirty="0" smtClean="0">
                <a:solidFill>
                  <a:schemeClr val="tx1"/>
                </a:solidFill>
                <a:latin typeface="+mn-lt"/>
                <a:ea typeface="+mn-ea"/>
                <a:cs typeface="+mn-cs"/>
              </a:rPr>
              <a:t> 199: 267-87; Davidson 2002: 160 ). On the other, </a:t>
            </a:r>
            <a:r>
              <a:rPr lang="en-US" sz="1200" b="0" i="0" kern="1200" dirty="0" err="1" smtClean="0">
                <a:solidFill>
                  <a:schemeClr val="tx1"/>
                </a:solidFill>
                <a:latin typeface="+mn-lt"/>
                <a:ea typeface="+mn-ea"/>
                <a:cs typeface="+mn-cs"/>
              </a:rPr>
              <a:t>Harprasad</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Shastri</a:t>
            </a:r>
            <a:r>
              <a:rPr lang="en-US" sz="1200" b="0" i="0" kern="1200" dirty="0" smtClean="0">
                <a:solidFill>
                  <a:schemeClr val="tx1"/>
                </a:solidFill>
                <a:latin typeface="+mn-lt"/>
                <a:ea typeface="+mn-ea"/>
                <a:cs typeface="+mn-cs"/>
              </a:rPr>
              <a:t>, N. K </a:t>
            </a:r>
            <a:r>
              <a:rPr lang="en-US" sz="1200" b="0" i="0" kern="1200" dirty="0" err="1" smtClean="0">
                <a:solidFill>
                  <a:schemeClr val="tx1"/>
                </a:solidFill>
                <a:latin typeface="+mn-lt"/>
                <a:ea typeface="+mn-ea"/>
                <a:cs typeface="+mn-cs"/>
              </a:rPr>
              <a:t>Sahu</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Karunakar</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Kar</a:t>
            </a:r>
            <a:r>
              <a:rPr lang="en-US" sz="1200" b="0" i="0" kern="1200" dirty="0" smtClean="0">
                <a:solidFill>
                  <a:schemeClr val="tx1"/>
                </a:solidFill>
                <a:latin typeface="+mn-lt"/>
                <a:ea typeface="+mn-ea"/>
                <a:cs typeface="+mn-cs"/>
              </a:rPr>
              <a:t> have argued for location of </a:t>
            </a:r>
            <a:r>
              <a:rPr lang="en-US" sz="1200" b="0" i="0" kern="1200" dirty="0" err="1" smtClean="0">
                <a:solidFill>
                  <a:schemeClr val="tx1"/>
                </a:solidFill>
                <a:latin typeface="+mn-lt"/>
                <a:ea typeface="+mn-ea"/>
                <a:cs typeface="+mn-cs"/>
              </a:rPr>
              <a:t>Uddiyana</a:t>
            </a:r>
            <a:r>
              <a:rPr lang="en-US" sz="1200" b="0" i="0" kern="1200" dirty="0" smtClean="0">
                <a:solidFill>
                  <a:schemeClr val="tx1"/>
                </a:solidFill>
                <a:latin typeface="+mn-lt"/>
                <a:ea typeface="+mn-ea"/>
                <a:cs typeface="+mn-cs"/>
              </a:rPr>
              <a:t> in Orissa on linguistic and geographical basis (</a:t>
            </a:r>
            <a:r>
              <a:rPr lang="en-US" sz="1200" b="0" i="0" kern="1200" dirty="0" err="1" smtClean="0">
                <a:solidFill>
                  <a:schemeClr val="tx1"/>
                </a:solidFill>
                <a:latin typeface="+mn-lt"/>
                <a:ea typeface="+mn-ea"/>
                <a:cs typeface="+mn-cs"/>
              </a:rPr>
              <a:t>Shastri</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Sahu</a:t>
            </a:r>
            <a:r>
              <a:rPr lang="en-US" sz="1200" b="0" i="0" kern="1200" dirty="0" smtClean="0">
                <a:solidFill>
                  <a:schemeClr val="tx1"/>
                </a:solidFill>
                <a:latin typeface="+mn-lt"/>
                <a:ea typeface="+mn-ea"/>
                <a:cs typeface="+mn-cs"/>
              </a:rPr>
              <a:t> 1958). (in </a:t>
            </a:r>
            <a:r>
              <a:rPr lang="en-US" sz="1200" b="0" i="0" kern="1200" dirty="0" err="1" smtClean="0">
                <a:solidFill>
                  <a:schemeClr val="tx1"/>
                </a:solidFill>
                <a:latin typeface="+mn-lt"/>
                <a:ea typeface="+mn-ea"/>
                <a:cs typeface="+mn-cs"/>
              </a:rPr>
              <a:t>Mishara</a:t>
            </a:r>
            <a:r>
              <a:rPr lang="en-US" sz="1200" b="0" i="0" kern="1200" dirty="0" smtClean="0">
                <a:solidFill>
                  <a:schemeClr val="tx1"/>
                </a:solidFill>
                <a:latin typeface="+mn-lt"/>
                <a:ea typeface="+mn-ea"/>
                <a:cs typeface="+mn-cs"/>
              </a:rPr>
              <a:t>)</a:t>
            </a:r>
          </a:p>
          <a:p>
            <a:endParaRPr lang="en-US" sz="1200" b="0" i="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Guru </a:t>
            </a:r>
            <a:r>
              <a:rPr lang="en-US" sz="1200" kern="1200" baseline="0" dirty="0" err="1" smtClean="0">
                <a:solidFill>
                  <a:schemeClr val="tx1"/>
                </a:solidFill>
                <a:latin typeface="+mn-lt"/>
                <a:ea typeface="+mn-ea"/>
                <a:cs typeface="+mn-cs"/>
              </a:rPr>
              <a:t>Rinpoche’s</a:t>
            </a:r>
            <a:r>
              <a:rPr lang="en-US" sz="1200" kern="1200" baseline="0" dirty="0" smtClean="0">
                <a:solidFill>
                  <a:schemeClr val="tx1"/>
                </a:solidFill>
                <a:latin typeface="+mn-lt"/>
                <a:ea typeface="+mn-ea"/>
                <a:cs typeface="+mn-cs"/>
              </a:rPr>
              <a:t> mission of subduing unrighteousness and establishing the Buddhist doctrines took him, in addition to many places in India, Bhutan and Nepal, to several other countries, such as, Persia, China, Ceylon, Sikkim and Tibet. </a:t>
            </a:r>
            <a:r>
              <a:rPr lang="en-US" sz="1200" b="0" i="0" kern="1200" dirty="0" smtClean="0">
                <a:solidFill>
                  <a:schemeClr val="tx1"/>
                </a:solidFill>
                <a:latin typeface="+mn-lt"/>
                <a:ea typeface="+mn-ea"/>
                <a:cs typeface="+mn-cs"/>
              </a:rPr>
              <a:t> </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BBEA273-D55A-44DA-A3F1-0ABDA577022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BEA273-D55A-44DA-A3F1-0ABDA577022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latin typeface="Sanskrit Diacritic" pitchFamily="18" charset="0"/>
            </a:endParaRPr>
          </a:p>
        </p:txBody>
      </p:sp>
      <p:sp>
        <p:nvSpPr>
          <p:cNvPr id="4" name="Slide Number Placeholder 3"/>
          <p:cNvSpPr>
            <a:spLocks noGrp="1"/>
          </p:cNvSpPr>
          <p:nvPr>
            <p:ph type="sldNum" sz="quarter" idx="10"/>
          </p:nvPr>
        </p:nvSpPr>
        <p:spPr/>
        <p:txBody>
          <a:bodyPr/>
          <a:lstStyle/>
          <a:p>
            <a:fld id="{0BBEA273-D55A-44DA-A3F1-0ABDA577022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r>
              <a:rPr lang="en-US" sz="1200" dirty="0" err="1" smtClean="0"/>
              <a:t>Kuenzang</a:t>
            </a:r>
            <a:r>
              <a:rPr lang="en-US" sz="1200" baseline="0" dirty="0" smtClean="0"/>
              <a:t> </a:t>
            </a:r>
            <a:r>
              <a:rPr lang="en-US" sz="1200" dirty="0" err="1" smtClean="0"/>
              <a:t>Thinley</a:t>
            </a:r>
            <a:r>
              <a:rPr lang="en-US" sz="1200" dirty="0" smtClean="0"/>
              <a:t> 2016)</a:t>
            </a:r>
            <a:endParaRPr lang="en-US" b="0" dirty="0" smtClean="0">
              <a:latin typeface="Sanskrit Diacritic" pitchFamily="18" charset="0"/>
            </a:endParaRPr>
          </a:p>
        </p:txBody>
      </p:sp>
      <p:sp>
        <p:nvSpPr>
          <p:cNvPr id="4" name="Slide Number Placeholder 3"/>
          <p:cNvSpPr>
            <a:spLocks noGrp="1"/>
          </p:cNvSpPr>
          <p:nvPr>
            <p:ph type="sldNum" sz="quarter" idx="10"/>
          </p:nvPr>
        </p:nvSpPr>
        <p:spPr/>
        <p:txBody>
          <a:bodyPr/>
          <a:lstStyle/>
          <a:p>
            <a:fld id="{0BBEA273-D55A-44DA-A3F1-0ABDA577022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BB6C69A-13FC-4F9C-99C0-8CF730C12EFB}" type="datetimeFigureOut">
              <a:rPr lang="en-US" smtClean="0"/>
              <a:pPr/>
              <a:t>1/5/2019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C35C576-B05F-44FB-A9FE-4DF5CFB2A14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B6C69A-13FC-4F9C-99C0-8CF730C12EFB}" type="datetimeFigureOut">
              <a:rPr lang="en-US" smtClean="0"/>
              <a:pPr/>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5C576-B05F-44FB-A9FE-4DF5CFB2A14D}"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BB6C69A-13FC-4F9C-99C0-8CF730C12EFB}" type="datetimeFigureOut">
              <a:rPr lang="en-US" smtClean="0"/>
              <a:pPr/>
              <a:t>1/5/2019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C35C576-B05F-44FB-A9FE-4DF5CFB2A14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BB6C69A-13FC-4F9C-99C0-8CF730C12EFB}" type="datetimeFigureOut">
              <a:rPr lang="en-US" smtClean="0"/>
              <a:pPr/>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C35C576-B05F-44FB-A9FE-4DF5CFB2A14D}"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BB6C69A-13FC-4F9C-99C0-8CF730C12EFB}" type="datetimeFigureOut">
              <a:rPr lang="en-US" smtClean="0"/>
              <a:pPr/>
              <a:t>1/5/2019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C35C576-B05F-44FB-A9FE-4DF5CFB2A14D}"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BB6C69A-13FC-4F9C-99C0-8CF730C12EFB}" type="datetimeFigureOut">
              <a:rPr lang="en-US" smtClean="0"/>
              <a:pPr/>
              <a:t>1/5/2019</a:t>
            </a:fld>
            <a:endParaRPr lang="en-US"/>
          </a:p>
        </p:txBody>
      </p:sp>
      <p:sp>
        <p:nvSpPr>
          <p:cNvPr id="10" name="Slide Number Placeholder 9"/>
          <p:cNvSpPr>
            <a:spLocks noGrp="1"/>
          </p:cNvSpPr>
          <p:nvPr>
            <p:ph type="sldNum" sz="quarter" idx="16"/>
          </p:nvPr>
        </p:nvSpPr>
        <p:spPr/>
        <p:txBody>
          <a:bodyPr rtlCol="0"/>
          <a:lstStyle/>
          <a:p>
            <a:fld id="{8C35C576-B05F-44FB-A9FE-4DF5CFB2A14D}"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BB6C69A-13FC-4F9C-99C0-8CF730C12EFB}" type="datetimeFigureOut">
              <a:rPr lang="en-US" smtClean="0"/>
              <a:pPr/>
              <a:t>1/5/2019</a:t>
            </a:fld>
            <a:endParaRPr lang="en-US"/>
          </a:p>
        </p:txBody>
      </p:sp>
      <p:sp>
        <p:nvSpPr>
          <p:cNvPr id="12" name="Slide Number Placeholder 11"/>
          <p:cNvSpPr>
            <a:spLocks noGrp="1"/>
          </p:cNvSpPr>
          <p:nvPr>
            <p:ph type="sldNum" sz="quarter" idx="16"/>
          </p:nvPr>
        </p:nvSpPr>
        <p:spPr/>
        <p:txBody>
          <a:bodyPr rtlCol="0"/>
          <a:lstStyle/>
          <a:p>
            <a:fld id="{8C35C576-B05F-44FB-A9FE-4DF5CFB2A14D}"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BB6C69A-13FC-4F9C-99C0-8CF730C12EFB}" type="datetimeFigureOut">
              <a:rPr lang="en-US" smtClean="0"/>
              <a:pPr/>
              <a:t>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C35C576-B05F-44FB-A9FE-4DF5CFB2A14D}"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6C69A-13FC-4F9C-99C0-8CF730C12EFB}" type="datetimeFigureOut">
              <a:rPr lang="en-US" smtClean="0"/>
              <a:pPr/>
              <a:t>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C35C576-B05F-44FB-A9FE-4DF5CFB2A14D}"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BB6C69A-13FC-4F9C-99C0-8CF730C12EFB}" type="datetimeFigureOut">
              <a:rPr lang="en-US" smtClean="0"/>
              <a:pPr/>
              <a:t>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C35C576-B05F-44FB-A9FE-4DF5CFB2A14D}"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BB6C69A-13FC-4F9C-99C0-8CF730C12EFB}" type="datetimeFigureOut">
              <a:rPr lang="en-US" smtClean="0"/>
              <a:pPr/>
              <a:t>1/5/2019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C35C576-B05F-44FB-A9FE-4DF5CFB2A14D}"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BB6C69A-13FC-4F9C-99C0-8CF730C12EFB}" type="datetimeFigureOut">
              <a:rPr lang="en-US" smtClean="0"/>
              <a:pPr/>
              <a:t>1/5/2019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C35C576-B05F-44FB-A9FE-4DF5CFB2A1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google.com/maps/place/Nabji+Lhakhang/@27.4529736,90.5082767,8z/data=!4m5!3m4!1s0x375f2ca3f073a675:0xb8cf9045c99ed84a!8m2!3d27.1908445!4d90.5204407"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smtClean="0">
                <a:solidFill>
                  <a:schemeClr val="tx1"/>
                </a:solidFill>
                <a:latin typeface="Arial" pitchFamily="34" charset="0"/>
                <a:cs typeface="Arial" pitchFamily="34" charset="0"/>
              </a:rPr>
              <a:t>ISBS Inaugural Conference 2019</a:t>
            </a:r>
            <a:endParaRPr lang="en-US" sz="3400" b="1"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a:xfrm>
            <a:off x="612648" y="1524000"/>
            <a:ext cx="8153400" cy="5181600"/>
          </a:xfrm>
        </p:spPr>
        <p:txBody>
          <a:bodyPr>
            <a:normAutofit fontScale="55000" lnSpcReduction="20000"/>
          </a:bodyPr>
          <a:lstStyle/>
          <a:p>
            <a:pPr algn="ctr">
              <a:buNone/>
            </a:pPr>
            <a:r>
              <a:rPr lang="en-US" sz="4900" b="1" dirty="0" smtClean="0">
                <a:latin typeface="Arial" pitchFamily="34" charset="0"/>
                <a:cs typeface="Arial" pitchFamily="34" charset="0"/>
              </a:rPr>
              <a:t>Sacred </a:t>
            </a:r>
            <a:r>
              <a:rPr lang="en-US" sz="4900" b="1" dirty="0" smtClean="0">
                <a:latin typeface="Arial" pitchFamily="34" charset="0"/>
                <a:cs typeface="Arial" pitchFamily="34" charset="0"/>
              </a:rPr>
              <a:t>geography: Foot prints of </a:t>
            </a:r>
            <a:r>
              <a:rPr lang="en-US" sz="4900" b="1" dirty="0" err="1" smtClean="0">
                <a:latin typeface="Arial" pitchFamily="34" charset="0"/>
                <a:cs typeface="Arial" pitchFamily="34" charset="0"/>
              </a:rPr>
              <a:t>Padmasambhava</a:t>
            </a:r>
            <a:r>
              <a:rPr lang="en-US" sz="4900" b="1" dirty="0" smtClean="0">
                <a:latin typeface="Arial" pitchFamily="34" charset="0"/>
                <a:cs typeface="Arial" pitchFamily="34" charset="0"/>
              </a:rPr>
              <a:t> in Bhutan</a:t>
            </a:r>
          </a:p>
          <a:p>
            <a:pPr>
              <a:buNone/>
            </a:pPr>
            <a:endParaRPr lang="en-US" b="1" dirty="0" smtClean="0">
              <a:latin typeface="Arial" pitchFamily="34" charset="0"/>
              <a:cs typeface="Arial" pitchFamily="34" charset="0"/>
            </a:endParaRPr>
          </a:p>
          <a:p>
            <a:pPr algn="ctr">
              <a:buNone/>
            </a:pPr>
            <a:endParaRPr lang="en-AU" b="1" u="sng" dirty="0" smtClean="0">
              <a:latin typeface="Arial" pitchFamily="34" charset="0"/>
              <a:cs typeface="Arial" pitchFamily="34" charset="0"/>
            </a:endParaRPr>
          </a:p>
          <a:p>
            <a:pPr algn="ctr">
              <a:buNone/>
            </a:pPr>
            <a:endParaRPr lang="en-AU" b="1" u="sng" dirty="0" smtClean="0">
              <a:latin typeface="Arial" pitchFamily="34" charset="0"/>
              <a:cs typeface="Arial" pitchFamily="34" charset="0"/>
            </a:endParaRPr>
          </a:p>
          <a:p>
            <a:pPr algn="ctr">
              <a:buNone/>
            </a:pPr>
            <a:endParaRPr lang="en-AU" b="1" u="sng" dirty="0" smtClean="0">
              <a:latin typeface="Arial" pitchFamily="34" charset="0"/>
              <a:cs typeface="Arial" pitchFamily="34" charset="0"/>
            </a:endParaRPr>
          </a:p>
          <a:p>
            <a:pPr algn="ctr">
              <a:buNone/>
            </a:pPr>
            <a:endParaRPr lang="en-AU" b="1" u="sng" dirty="0" smtClean="0">
              <a:latin typeface="Arial" pitchFamily="34" charset="0"/>
              <a:cs typeface="Arial" pitchFamily="34" charset="0"/>
            </a:endParaRPr>
          </a:p>
          <a:p>
            <a:pPr algn="ctr">
              <a:buNone/>
            </a:pPr>
            <a:endParaRPr lang="en-AU" b="1" u="sng" dirty="0" smtClean="0">
              <a:latin typeface="Arial" pitchFamily="34" charset="0"/>
              <a:cs typeface="Arial" pitchFamily="34" charset="0"/>
            </a:endParaRPr>
          </a:p>
          <a:p>
            <a:pPr algn="ctr">
              <a:buNone/>
            </a:pPr>
            <a:endParaRPr lang="en-AU" b="1" u="sng" dirty="0" smtClean="0">
              <a:latin typeface="Arial" pitchFamily="34" charset="0"/>
              <a:cs typeface="Arial" pitchFamily="34" charset="0"/>
            </a:endParaRPr>
          </a:p>
          <a:p>
            <a:pPr algn="ctr">
              <a:buNone/>
            </a:pPr>
            <a:endParaRPr lang="en-AU" b="1" u="sng" dirty="0" smtClean="0">
              <a:latin typeface="Arial" pitchFamily="34" charset="0"/>
              <a:cs typeface="Arial" pitchFamily="34" charset="0"/>
            </a:endParaRPr>
          </a:p>
          <a:p>
            <a:pPr algn="ctr">
              <a:buNone/>
            </a:pPr>
            <a:endParaRPr lang="en-AU" b="1" u="sng" dirty="0" smtClean="0">
              <a:latin typeface="Arial" pitchFamily="34" charset="0"/>
              <a:cs typeface="Arial" pitchFamily="34" charset="0"/>
            </a:endParaRPr>
          </a:p>
          <a:p>
            <a:pPr algn="ctr">
              <a:buNone/>
            </a:pPr>
            <a:endParaRPr lang="en-AU" b="1" u="sng" dirty="0" smtClean="0">
              <a:latin typeface="Arial" pitchFamily="34" charset="0"/>
              <a:cs typeface="Arial" pitchFamily="34" charset="0"/>
            </a:endParaRPr>
          </a:p>
          <a:p>
            <a:pPr algn="ctr">
              <a:buNone/>
            </a:pPr>
            <a:r>
              <a:rPr lang="en-AU" sz="3500" b="1" dirty="0" smtClean="0">
                <a:latin typeface="Arial" pitchFamily="34" charset="0"/>
                <a:cs typeface="Arial" pitchFamily="34" charset="0"/>
              </a:rPr>
              <a:t>Karma </a:t>
            </a:r>
            <a:r>
              <a:rPr lang="en-AU" sz="3500" b="1" dirty="0" err="1" smtClean="0">
                <a:latin typeface="Arial" pitchFamily="34" charset="0"/>
                <a:cs typeface="Arial" pitchFamily="34" charset="0"/>
              </a:rPr>
              <a:t>Gyeltshen</a:t>
            </a:r>
            <a:endParaRPr lang="en-US" sz="3500" dirty="0" smtClean="0">
              <a:latin typeface="Arial" pitchFamily="34" charset="0"/>
              <a:cs typeface="Arial" pitchFamily="34" charset="0"/>
            </a:endParaRPr>
          </a:p>
          <a:p>
            <a:pPr algn="ctr">
              <a:buNone/>
            </a:pPr>
            <a:r>
              <a:rPr lang="en-AU" sz="3500" b="1" dirty="0" smtClean="0">
                <a:latin typeface="Arial" pitchFamily="34" charset="0"/>
                <a:cs typeface="Arial" pitchFamily="34" charset="0"/>
              </a:rPr>
              <a:t> </a:t>
            </a:r>
            <a:endParaRPr lang="en-US" sz="3500" dirty="0" smtClean="0">
              <a:latin typeface="Arial" pitchFamily="34" charset="0"/>
              <a:cs typeface="Arial" pitchFamily="34" charset="0"/>
            </a:endParaRPr>
          </a:p>
          <a:p>
            <a:pPr algn="ctr">
              <a:buNone/>
            </a:pPr>
            <a:r>
              <a:rPr lang="en-AU" sz="3500" b="1" dirty="0" smtClean="0">
                <a:latin typeface="Arial" pitchFamily="34" charset="0"/>
                <a:cs typeface="Arial" pitchFamily="34" charset="0"/>
              </a:rPr>
              <a:t> Nan </a:t>
            </a:r>
            <a:r>
              <a:rPr lang="en-AU" sz="3500" b="1" dirty="0" err="1" smtClean="0">
                <a:latin typeface="Arial" pitchFamily="34" charset="0"/>
                <a:cs typeface="Arial" pitchFamily="34" charset="0"/>
              </a:rPr>
              <a:t>Tien</a:t>
            </a:r>
            <a:r>
              <a:rPr lang="en-AU" sz="3500" b="1" dirty="0" smtClean="0">
                <a:latin typeface="Arial" pitchFamily="34" charset="0"/>
                <a:cs typeface="Arial" pitchFamily="34" charset="0"/>
              </a:rPr>
              <a:t> Institute of Higher Education</a:t>
            </a:r>
            <a:endParaRPr lang="en-US" sz="3500" dirty="0" smtClean="0">
              <a:latin typeface="Arial" pitchFamily="34" charset="0"/>
              <a:cs typeface="Arial" pitchFamily="34" charset="0"/>
            </a:endParaRPr>
          </a:p>
          <a:p>
            <a:pPr algn="ctr">
              <a:buNone/>
            </a:pPr>
            <a:r>
              <a:rPr lang="en-AU" sz="3500" b="1" dirty="0" smtClean="0">
                <a:latin typeface="Arial" pitchFamily="34" charset="0"/>
                <a:cs typeface="Arial" pitchFamily="34" charset="0"/>
              </a:rPr>
              <a:t>NSW, Australia</a:t>
            </a:r>
            <a:endParaRPr lang="en-US" sz="3500" dirty="0" smtClean="0">
              <a:latin typeface="Arial" pitchFamily="34" charset="0"/>
              <a:cs typeface="Arial" pitchFamily="34" charset="0"/>
            </a:endParaRPr>
          </a:p>
          <a:p>
            <a:pPr>
              <a:buNone/>
            </a:pPr>
            <a:endParaRPr lang="en-US" b="1" dirty="0" smtClean="0">
              <a:latin typeface="Sanskrit Diacritic" pitchFamily="18" charset="0"/>
            </a:endParaRPr>
          </a:p>
        </p:txBody>
      </p:sp>
      <p:pic>
        <p:nvPicPr>
          <p:cNvPr id="5" name="Picture 4" descr="Guru-Rinpoche-840x666.jpg"/>
          <p:cNvPicPr>
            <a:picLocks noChangeAspect="1"/>
          </p:cNvPicPr>
          <p:nvPr/>
        </p:nvPicPr>
        <p:blipFill>
          <a:blip r:embed="rId3" cstate="print"/>
          <a:stretch>
            <a:fillRect/>
          </a:stretch>
        </p:blipFill>
        <p:spPr>
          <a:xfrm>
            <a:off x="2971800" y="2438400"/>
            <a:ext cx="3363784"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990600"/>
          </a:xfrm>
        </p:spPr>
        <p:txBody>
          <a:bodyPr>
            <a:noAutofit/>
          </a:bodyPr>
          <a:lstStyle/>
          <a:p>
            <a:r>
              <a:rPr lang="en-US" sz="3200" b="1" dirty="0" smtClean="0">
                <a:solidFill>
                  <a:schemeClr val="tx1"/>
                </a:solidFill>
                <a:latin typeface="Arial" pitchFamily="34" charset="0"/>
                <a:cs typeface="Arial" pitchFamily="34" charset="0"/>
              </a:rPr>
              <a:t> </a:t>
            </a:r>
            <a:r>
              <a:rPr lang="en-US" sz="3200" b="1" dirty="0" err="1" smtClean="0">
                <a:solidFill>
                  <a:schemeClr val="tx1"/>
                </a:solidFill>
                <a:latin typeface="Arial" pitchFamily="34" charset="0"/>
                <a:cs typeface="Arial" pitchFamily="34" charset="0"/>
              </a:rPr>
              <a:t>Padmasambhava’s</a:t>
            </a:r>
            <a:r>
              <a:rPr lang="en-US" sz="3200" b="1" dirty="0" smtClean="0">
                <a:solidFill>
                  <a:schemeClr val="tx1"/>
                </a:solidFill>
                <a:latin typeface="Arial" pitchFamily="34" charset="0"/>
                <a:cs typeface="Arial" pitchFamily="34" charset="0"/>
              </a:rPr>
              <a:t> </a:t>
            </a:r>
            <a:r>
              <a:rPr lang="en-US" sz="3200" b="1" dirty="0" smtClean="0">
                <a:solidFill>
                  <a:schemeClr val="tx1"/>
                </a:solidFill>
                <a:latin typeface="Arial" pitchFamily="34" charset="0"/>
                <a:cs typeface="Arial" pitchFamily="34" charset="0"/>
              </a:rPr>
              <a:t>visits </a:t>
            </a:r>
            <a:r>
              <a:rPr lang="en-US" sz="3200" b="1" dirty="0" smtClean="0">
                <a:solidFill>
                  <a:schemeClr val="tx1"/>
                </a:solidFill>
                <a:latin typeface="Arial" pitchFamily="34" charset="0"/>
                <a:cs typeface="Arial" pitchFamily="34" charset="0"/>
              </a:rPr>
              <a:t>to Bhutan</a:t>
            </a:r>
            <a:endParaRPr lang="en-US" sz="3100" b="1"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a:xfrm>
            <a:off x="533400" y="1600200"/>
            <a:ext cx="8610600" cy="4876800"/>
          </a:xfrm>
        </p:spPr>
        <p:txBody>
          <a:bodyPr>
            <a:normAutofit/>
          </a:bodyPr>
          <a:lstStyle/>
          <a:p>
            <a:pPr marL="0" indent="0">
              <a:buNone/>
            </a:pPr>
            <a:r>
              <a:rPr lang="en-US" sz="2400" dirty="0" smtClean="0">
                <a:latin typeface="+mj-lt"/>
                <a:cs typeface="Arial" pitchFamily="34" charset="0"/>
              </a:rPr>
              <a:t>Three major visits to </a:t>
            </a:r>
            <a:r>
              <a:rPr lang="en-US" sz="2400" dirty="0" err="1" smtClean="0">
                <a:latin typeface="+mj-lt"/>
                <a:cs typeface="Arial" pitchFamily="34" charset="0"/>
              </a:rPr>
              <a:t>Monyul</a:t>
            </a:r>
            <a:r>
              <a:rPr lang="en-US" sz="2400" dirty="0" smtClean="0">
                <a:latin typeface="+mj-lt"/>
                <a:cs typeface="Arial" pitchFamily="34" charset="0"/>
              </a:rPr>
              <a:t> (</a:t>
            </a:r>
            <a:r>
              <a:rPr lang="en-US" sz="2400" dirty="0" smtClean="0">
                <a:latin typeface="+mj-lt"/>
              </a:rPr>
              <a:t>Brown et al. 2007; </a:t>
            </a:r>
            <a:r>
              <a:rPr lang="en-US" sz="2400" dirty="0" err="1" smtClean="0">
                <a:latin typeface="+mj-lt"/>
              </a:rPr>
              <a:t>Dorji</a:t>
            </a:r>
            <a:r>
              <a:rPr lang="en-US" sz="2400" dirty="0" smtClean="0">
                <a:latin typeface="+mj-lt"/>
              </a:rPr>
              <a:t> 2016; Harding 2003; </a:t>
            </a:r>
            <a:r>
              <a:rPr lang="en-US" sz="2400" dirty="0" err="1" smtClean="0">
                <a:latin typeface="+mj-lt"/>
              </a:rPr>
              <a:t>Tashi</a:t>
            </a:r>
            <a:r>
              <a:rPr lang="en-US" sz="2400" dirty="0" smtClean="0">
                <a:latin typeface="+mj-lt"/>
              </a:rPr>
              <a:t> 2013; </a:t>
            </a:r>
            <a:r>
              <a:rPr lang="en-US" sz="2400" dirty="0" err="1" smtClean="0">
                <a:latin typeface="+mj-lt"/>
              </a:rPr>
              <a:t>Tobgay</a:t>
            </a:r>
            <a:r>
              <a:rPr lang="en-US" sz="2400" dirty="0" smtClean="0">
                <a:latin typeface="+mj-lt"/>
              </a:rPr>
              <a:t> 2016 </a:t>
            </a:r>
            <a:r>
              <a:rPr lang="en-US" sz="2400" dirty="0" smtClean="0">
                <a:latin typeface="+mj-lt"/>
              </a:rPr>
              <a:t>&amp; </a:t>
            </a:r>
            <a:r>
              <a:rPr lang="en-US" sz="2400" dirty="0" err="1" smtClean="0">
                <a:latin typeface="+mj-lt"/>
                <a:cs typeface="Arial" pitchFamily="34" charset="0"/>
              </a:rPr>
              <a:t>Ura</a:t>
            </a:r>
            <a:r>
              <a:rPr lang="en-US" sz="2400" dirty="0" smtClean="0">
                <a:latin typeface="+mj-lt"/>
                <a:cs typeface="Arial" pitchFamily="34" charset="0"/>
              </a:rPr>
              <a:t> 2010):</a:t>
            </a:r>
          </a:p>
          <a:p>
            <a:pPr marL="0" indent="0">
              <a:buNone/>
            </a:pPr>
            <a:endParaRPr lang="en-US" sz="2400" dirty="0" smtClean="0">
              <a:latin typeface="+mj-lt"/>
              <a:cs typeface="Arial" pitchFamily="34" charset="0"/>
            </a:endParaRPr>
          </a:p>
          <a:p>
            <a:pPr>
              <a:buClrTx/>
            </a:pPr>
            <a:r>
              <a:rPr lang="en-US" sz="2400" dirty="0" smtClean="0">
                <a:latin typeface="Arial" pitchFamily="34" charset="0"/>
                <a:cs typeface="Arial" pitchFamily="34" charset="0"/>
              </a:rPr>
              <a:t>First visited Mon </a:t>
            </a:r>
            <a:r>
              <a:rPr lang="en-US" sz="2400" dirty="0" err="1" smtClean="0">
                <a:latin typeface="Arial" pitchFamily="34" charset="0"/>
                <a:cs typeface="Arial" pitchFamily="34" charset="0"/>
              </a:rPr>
              <a:t>Bumthang</a:t>
            </a:r>
            <a:r>
              <a:rPr lang="en-US" sz="2400" dirty="0" smtClean="0">
                <a:latin typeface="Arial" pitchFamily="34" charset="0"/>
                <a:cs typeface="Arial" pitchFamily="34" charset="0"/>
              </a:rPr>
              <a:t> from India/Nepal in 746/747 CE on the invitation of King </a:t>
            </a:r>
            <a:r>
              <a:rPr lang="en-US" sz="2400" dirty="0" err="1" smtClean="0">
                <a:latin typeface="Arial" pitchFamily="34" charset="0"/>
                <a:cs typeface="Arial" pitchFamily="34" charset="0"/>
              </a:rPr>
              <a:t>Sindhu</a:t>
            </a:r>
            <a:r>
              <a:rPr lang="en-US" sz="2400" dirty="0" smtClean="0">
                <a:latin typeface="Arial" pitchFamily="34" charset="0"/>
                <a:cs typeface="Arial" pitchFamily="34" charset="0"/>
              </a:rPr>
              <a:t> before he went to Tibet* (or back to India/Nepal)</a:t>
            </a:r>
          </a:p>
          <a:p>
            <a:pPr>
              <a:buClrTx/>
            </a:pPr>
            <a:r>
              <a:rPr lang="en-US" sz="2400" dirty="0" smtClean="0">
                <a:latin typeface="Arial" pitchFamily="34" charset="0"/>
                <a:cs typeface="Arial" pitchFamily="34" charset="0"/>
              </a:rPr>
              <a:t>Second visit from Tibet to </a:t>
            </a:r>
            <a:r>
              <a:rPr lang="en-US" sz="2400" dirty="0" err="1" smtClean="0">
                <a:latin typeface="Arial" pitchFamily="34" charset="0"/>
                <a:cs typeface="Arial" pitchFamily="34" charset="0"/>
              </a:rPr>
              <a:t>Taktsang</a:t>
            </a:r>
            <a:r>
              <a:rPr lang="en-US" sz="2400" dirty="0" smtClean="0">
                <a:latin typeface="Arial" pitchFamily="34" charset="0"/>
                <a:cs typeface="Arial" pitchFamily="34" charset="0"/>
              </a:rPr>
              <a:t> escorted by </a:t>
            </a:r>
            <a:r>
              <a:rPr lang="en-US" sz="2400" dirty="0" err="1" smtClean="0">
                <a:latin typeface="Arial" pitchFamily="34" charset="0"/>
                <a:cs typeface="Arial" pitchFamily="34" charset="0"/>
              </a:rPr>
              <a:t>Denma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Tsemang</a:t>
            </a:r>
            <a:endParaRPr lang="en-US" sz="2400" dirty="0" smtClean="0">
              <a:latin typeface="Arial" pitchFamily="34" charset="0"/>
              <a:cs typeface="Arial" pitchFamily="34" charset="0"/>
            </a:endParaRPr>
          </a:p>
          <a:p>
            <a:pPr>
              <a:buClrTx/>
            </a:pPr>
            <a:r>
              <a:rPr lang="en-US" sz="2400" dirty="0" smtClean="0">
                <a:latin typeface="+mj-lt"/>
              </a:rPr>
              <a:t>The third and last visit was from Tibet to </a:t>
            </a:r>
            <a:r>
              <a:rPr lang="en-US" sz="2400" dirty="0" err="1" smtClean="0">
                <a:latin typeface="+mj-lt"/>
              </a:rPr>
              <a:t>Khenpajong</a:t>
            </a:r>
            <a:r>
              <a:rPr lang="en-US" sz="2400" dirty="0" smtClean="0">
                <a:latin typeface="+mj-lt"/>
              </a:rPr>
              <a:t>, accompanied by his Tibetan consort </a:t>
            </a:r>
            <a:r>
              <a:rPr lang="en-US" sz="2400" dirty="0" err="1" smtClean="0">
                <a:latin typeface="+mj-lt"/>
              </a:rPr>
              <a:t>Yeshe</a:t>
            </a:r>
            <a:r>
              <a:rPr lang="en-US" sz="2400" dirty="0" smtClean="0">
                <a:latin typeface="+mj-lt"/>
              </a:rPr>
              <a:t> </a:t>
            </a:r>
            <a:r>
              <a:rPr lang="en-US" sz="2400" dirty="0" err="1" smtClean="0">
                <a:latin typeface="+mj-lt"/>
              </a:rPr>
              <a:t>Tshogyal</a:t>
            </a:r>
            <a:r>
              <a:rPr lang="en-US" sz="2400" dirty="0" smtClean="0">
                <a:latin typeface="+mj-lt"/>
              </a:rPr>
              <a:t>, and the banished Tibetan prince </a:t>
            </a:r>
            <a:r>
              <a:rPr lang="en-US" sz="2400" dirty="0" err="1" smtClean="0">
                <a:latin typeface="+mj-lt"/>
              </a:rPr>
              <a:t>Khikha</a:t>
            </a:r>
            <a:r>
              <a:rPr lang="en-US" sz="2400" dirty="0" smtClean="0">
                <a:latin typeface="+mj-lt"/>
              </a:rPr>
              <a:t> Rathod.*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00" b="1" dirty="0" smtClean="0">
                <a:solidFill>
                  <a:schemeClr val="tx1"/>
                </a:solidFill>
                <a:latin typeface="Arial" pitchFamily="34" charset="0"/>
                <a:cs typeface="Arial" pitchFamily="34" charset="0"/>
              </a:rPr>
              <a:t/>
            </a:r>
            <a:br>
              <a:rPr lang="en-US" sz="3100" b="1" dirty="0" smtClean="0">
                <a:solidFill>
                  <a:schemeClr val="tx1"/>
                </a:solidFill>
                <a:latin typeface="Arial" pitchFamily="34" charset="0"/>
                <a:cs typeface="Arial" pitchFamily="34" charset="0"/>
              </a:rPr>
            </a:br>
            <a:r>
              <a:rPr lang="en-US" sz="3100" b="1" dirty="0" err="1" smtClean="0">
                <a:solidFill>
                  <a:schemeClr val="tx1"/>
                </a:solidFill>
                <a:latin typeface="Arial" pitchFamily="34" charset="0"/>
                <a:cs typeface="Arial" pitchFamily="34" charset="0"/>
              </a:rPr>
              <a:t>Padmasambhava’s</a:t>
            </a:r>
            <a:r>
              <a:rPr lang="en-US" sz="3100" b="1" dirty="0" smtClean="0">
                <a:solidFill>
                  <a:schemeClr val="tx1"/>
                </a:solidFill>
                <a:latin typeface="Arial" pitchFamily="34" charset="0"/>
                <a:cs typeface="Arial" pitchFamily="34" charset="0"/>
              </a:rPr>
              <a:t> time in Bhutan</a:t>
            </a:r>
            <a:r>
              <a:rPr lang="en-US" sz="3100" dirty="0" smtClean="0">
                <a:solidFill>
                  <a:schemeClr val="tx1"/>
                </a:solidFill>
                <a:latin typeface="Arial" pitchFamily="34" charset="0"/>
                <a:cs typeface="Arial" pitchFamily="34" charset="0"/>
              </a:rPr>
              <a:t/>
            </a:r>
            <a:br>
              <a:rPr lang="en-US" sz="3100" dirty="0" smtClean="0">
                <a:solidFill>
                  <a:schemeClr val="tx1"/>
                </a:solidFill>
                <a:latin typeface="Arial" pitchFamily="34" charset="0"/>
                <a:cs typeface="Arial" pitchFamily="34" charset="0"/>
              </a:rPr>
            </a:br>
            <a:endParaRPr lang="en-US" sz="3100" b="1"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a:xfrm>
            <a:off x="533400" y="1600200"/>
            <a:ext cx="8610600" cy="4876800"/>
          </a:xfrm>
        </p:spPr>
        <p:txBody>
          <a:bodyPr>
            <a:normAutofit/>
          </a:bodyPr>
          <a:lstStyle/>
          <a:p>
            <a:pPr marL="0" indent="0">
              <a:buClrTx/>
              <a:buNone/>
            </a:pPr>
            <a:r>
              <a:rPr lang="en-US" sz="2400" dirty="0" smtClean="0">
                <a:latin typeface="+mj-lt"/>
              </a:rPr>
              <a:t>According to the traditional sources (</a:t>
            </a:r>
            <a:r>
              <a:rPr lang="en-US" sz="2400" dirty="0" err="1" smtClean="0">
                <a:latin typeface="+mj-lt"/>
              </a:rPr>
              <a:t>Kathang</a:t>
            </a:r>
            <a:r>
              <a:rPr lang="en-US" sz="2400" dirty="0" smtClean="0">
                <a:latin typeface="+mj-lt"/>
              </a:rPr>
              <a:t> literature):</a:t>
            </a:r>
          </a:p>
          <a:p>
            <a:pPr>
              <a:buClrTx/>
              <a:buNone/>
            </a:pPr>
            <a:r>
              <a:rPr lang="en-US" sz="2400" dirty="0" smtClean="0">
                <a:latin typeface="+mj-lt"/>
              </a:rPr>
              <a:t> </a:t>
            </a:r>
          </a:p>
          <a:p>
            <a:pPr>
              <a:buClrTx/>
            </a:pPr>
            <a:r>
              <a:rPr lang="en-US" sz="2400" dirty="0" smtClean="0">
                <a:latin typeface="+mj-lt"/>
              </a:rPr>
              <a:t>Guru spent 3 months in </a:t>
            </a:r>
            <a:r>
              <a:rPr lang="en-US" sz="2400" dirty="0" err="1" smtClean="0">
                <a:latin typeface="+mj-lt"/>
              </a:rPr>
              <a:t>Singye</a:t>
            </a:r>
            <a:r>
              <a:rPr lang="en-US" sz="2400" dirty="0" smtClean="0">
                <a:latin typeface="+mj-lt"/>
              </a:rPr>
              <a:t> </a:t>
            </a:r>
            <a:r>
              <a:rPr lang="en-US" sz="2400" dirty="0" err="1" smtClean="0">
                <a:latin typeface="+mj-lt"/>
              </a:rPr>
              <a:t>Dzong</a:t>
            </a:r>
            <a:endParaRPr lang="en-US" sz="2400" dirty="0" smtClean="0">
              <a:latin typeface="+mj-lt"/>
            </a:endParaRPr>
          </a:p>
          <a:p>
            <a:pPr>
              <a:buClrTx/>
            </a:pPr>
            <a:r>
              <a:rPr lang="en-US" sz="2400" dirty="0" smtClean="0">
                <a:latin typeface="+mj-lt"/>
              </a:rPr>
              <a:t>3 months in Mon </a:t>
            </a:r>
            <a:r>
              <a:rPr lang="en-US" sz="2400" dirty="0" err="1" smtClean="0">
                <a:latin typeface="+mj-lt"/>
              </a:rPr>
              <a:t>Gom</a:t>
            </a:r>
            <a:r>
              <a:rPr lang="en-US" sz="2400" dirty="0" smtClean="0">
                <a:latin typeface="+mj-lt"/>
              </a:rPr>
              <a:t> (or </a:t>
            </a:r>
            <a:r>
              <a:rPr lang="en-US" sz="2400" dirty="0" err="1" smtClean="0">
                <a:latin typeface="+mj-lt"/>
              </a:rPr>
              <a:t>Gomkora</a:t>
            </a:r>
            <a:r>
              <a:rPr lang="en-US" sz="2400" dirty="0" smtClean="0">
                <a:latin typeface="+mj-lt"/>
              </a:rPr>
              <a:t>) </a:t>
            </a:r>
          </a:p>
          <a:p>
            <a:pPr>
              <a:buClrTx/>
            </a:pPr>
            <a:r>
              <a:rPr lang="en-US" sz="2400" dirty="0" smtClean="0">
                <a:latin typeface="+mj-lt"/>
              </a:rPr>
              <a:t>3 or 4 months in </a:t>
            </a:r>
            <a:r>
              <a:rPr lang="en-US" sz="2400" dirty="0" err="1" smtClean="0">
                <a:latin typeface="+mj-lt"/>
              </a:rPr>
              <a:t>Taktsang</a:t>
            </a:r>
            <a:r>
              <a:rPr lang="en-US" sz="2400" dirty="0" smtClean="0">
                <a:latin typeface="+mj-lt"/>
              </a:rPr>
              <a:t> (</a:t>
            </a:r>
            <a:r>
              <a:rPr lang="en-US" sz="2400" dirty="0" err="1" smtClean="0">
                <a:latin typeface="+mj-lt"/>
              </a:rPr>
              <a:t>Thinley</a:t>
            </a:r>
            <a:r>
              <a:rPr lang="en-US" sz="2400" dirty="0" smtClean="0">
                <a:latin typeface="+mj-lt"/>
              </a:rPr>
              <a:t> 2016)</a:t>
            </a:r>
          </a:p>
          <a:p>
            <a:pPr>
              <a:buClrTx/>
            </a:pPr>
            <a:r>
              <a:rPr lang="en-US" sz="2400" dirty="0" smtClean="0">
                <a:latin typeface="+mj-lt"/>
              </a:rPr>
              <a:t>2 months in </a:t>
            </a:r>
            <a:r>
              <a:rPr lang="en-US" sz="2400" dirty="0" err="1" smtClean="0">
                <a:latin typeface="+mj-lt"/>
              </a:rPr>
              <a:t>Chumophug</a:t>
            </a:r>
            <a:r>
              <a:rPr lang="en-US" sz="2400" dirty="0" smtClean="0">
                <a:latin typeface="+mj-lt"/>
              </a:rPr>
              <a:t>* </a:t>
            </a:r>
          </a:p>
          <a:p>
            <a:pPr>
              <a:buClrTx/>
            </a:pPr>
            <a:r>
              <a:rPr lang="en-US" sz="2400" dirty="0" smtClean="0">
                <a:latin typeface="+mj-lt"/>
              </a:rPr>
              <a:t>And for more than a year in other places in </a:t>
            </a:r>
            <a:r>
              <a:rPr lang="en-US" sz="2400" dirty="0" err="1" smtClean="0">
                <a:latin typeface="+mj-lt"/>
              </a:rPr>
              <a:t>Monyul</a:t>
            </a:r>
            <a:endParaRPr lang="en-US" sz="2400" dirty="0" smtClean="0">
              <a:latin typeface="+mj-lt"/>
            </a:endParaRPr>
          </a:p>
          <a:p>
            <a:pPr marL="0" indent="0">
              <a:buClrTx/>
              <a:buNone/>
            </a:pPr>
            <a:endParaRPr lang="en-US" sz="1900" dirty="0" smtClean="0">
              <a:latin typeface="+mj-lt"/>
            </a:endParaRPr>
          </a:p>
          <a:p>
            <a:pPr>
              <a:buClrTx/>
            </a:pPr>
            <a:r>
              <a:rPr lang="en-US" sz="2400" dirty="0" smtClean="0">
                <a:latin typeface="+mj-lt"/>
              </a:rPr>
              <a:t>Some sources however tend to assert that Guru meditated in </a:t>
            </a:r>
            <a:r>
              <a:rPr lang="en-US" sz="2400" dirty="0" err="1" smtClean="0">
                <a:latin typeface="+mj-lt"/>
              </a:rPr>
              <a:t>Paro</a:t>
            </a:r>
            <a:r>
              <a:rPr lang="en-US" sz="2400" dirty="0" smtClean="0">
                <a:latin typeface="+mj-lt"/>
              </a:rPr>
              <a:t> </a:t>
            </a:r>
            <a:r>
              <a:rPr lang="en-US" sz="2400" dirty="0" err="1" smtClean="0">
                <a:latin typeface="+mj-lt"/>
              </a:rPr>
              <a:t>Taktsang</a:t>
            </a:r>
            <a:r>
              <a:rPr lang="en-US" sz="2400" dirty="0" smtClean="0">
                <a:latin typeface="+mj-lt"/>
              </a:rPr>
              <a:t> for 3 years, 3 months, 3 weeks, 3 days and 3 hours (</a:t>
            </a:r>
            <a:r>
              <a:rPr lang="en-US" sz="2400" dirty="0" err="1" smtClean="0">
                <a:latin typeface="+mj-lt"/>
              </a:rPr>
              <a:t>Leviton</a:t>
            </a:r>
            <a:r>
              <a:rPr lang="en-US" sz="2400" dirty="0" smtClean="0">
                <a:latin typeface="+mj-lt"/>
              </a:rPr>
              <a:t> 2014)</a:t>
            </a:r>
          </a:p>
        </p:txBody>
      </p:sp>
      <p:pic>
        <p:nvPicPr>
          <p:cNvPr id="4" name="Picture 2" descr="http://pelingtreasures.com/wp-content/uploads/2016/10/Bhutan-Guru-Rinpoche-resized1-300x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76200"/>
            <a:ext cx="1371599" cy="1143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err="1" smtClean="0">
                <a:solidFill>
                  <a:schemeClr val="tx1"/>
                </a:solidFill>
                <a:latin typeface="Arial" pitchFamily="34" charset="0"/>
                <a:cs typeface="Arial" pitchFamily="34" charset="0"/>
              </a:rPr>
              <a:t>Padmasambhava’s</a:t>
            </a:r>
            <a:r>
              <a:rPr lang="en-US" sz="3200" b="1" dirty="0" smtClean="0">
                <a:solidFill>
                  <a:schemeClr val="tx1"/>
                </a:solidFill>
                <a:latin typeface="Arial" pitchFamily="34" charset="0"/>
                <a:cs typeface="Arial" pitchFamily="34" charset="0"/>
              </a:rPr>
              <a:t> routes into Bhutan</a:t>
            </a:r>
            <a:endParaRPr lang="en-US" sz="3100" b="1"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a:xfrm>
            <a:off x="457200" y="1524000"/>
            <a:ext cx="8382000" cy="5257800"/>
          </a:xfrm>
        </p:spPr>
        <p:txBody>
          <a:bodyPr>
            <a:normAutofit/>
          </a:bodyPr>
          <a:lstStyle/>
          <a:p>
            <a:pPr>
              <a:buClrTx/>
            </a:pPr>
            <a:r>
              <a:rPr lang="en-US" sz="2400" dirty="0" smtClean="0">
                <a:latin typeface="+mj-lt"/>
              </a:rPr>
              <a:t>“An oral tradition of the </a:t>
            </a:r>
            <a:r>
              <a:rPr lang="en-US" sz="2400" dirty="0" err="1" smtClean="0">
                <a:latin typeface="+mj-lt"/>
              </a:rPr>
              <a:t>Monpas</a:t>
            </a:r>
            <a:r>
              <a:rPr lang="en-US" sz="2400" dirty="0" smtClean="0">
                <a:latin typeface="+mj-lt"/>
              </a:rPr>
              <a:t> of </a:t>
            </a:r>
            <a:r>
              <a:rPr lang="en-US" sz="2400" dirty="0" err="1" smtClean="0">
                <a:latin typeface="+mj-lt"/>
              </a:rPr>
              <a:t>Tongsa</a:t>
            </a:r>
            <a:r>
              <a:rPr lang="en-US" sz="2400" dirty="0" smtClean="0">
                <a:latin typeface="+mj-lt"/>
              </a:rPr>
              <a:t> maintains that Guru came up from India through </a:t>
            </a:r>
            <a:r>
              <a:rPr lang="en-US" sz="2400" dirty="0" err="1" smtClean="0">
                <a:latin typeface="+mj-lt"/>
              </a:rPr>
              <a:t>Nabji</a:t>
            </a:r>
            <a:r>
              <a:rPr lang="en-US" sz="2400" dirty="0" smtClean="0">
                <a:latin typeface="+mj-lt"/>
              </a:rPr>
              <a:t>, </a:t>
            </a:r>
            <a:r>
              <a:rPr lang="en-US" sz="2400" dirty="0" err="1" smtClean="0">
                <a:latin typeface="+mj-lt"/>
              </a:rPr>
              <a:t>Kubrag</a:t>
            </a:r>
            <a:r>
              <a:rPr lang="en-US" sz="2400" dirty="0" smtClean="0">
                <a:latin typeface="+mj-lt"/>
              </a:rPr>
              <a:t>, </a:t>
            </a:r>
            <a:r>
              <a:rPr lang="en-US" sz="2400" dirty="0" err="1" smtClean="0">
                <a:latin typeface="+mj-lt"/>
              </a:rPr>
              <a:t>Phrumzur</a:t>
            </a:r>
            <a:r>
              <a:rPr lang="en-US" sz="2400" dirty="0" smtClean="0">
                <a:latin typeface="+mj-lt"/>
              </a:rPr>
              <a:t> and </a:t>
            </a:r>
            <a:r>
              <a:rPr lang="en-US" sz="2400" dirty="0" err="1" smtClean="0">
                <a:latin typeface="+mj-lt"/>
              </a:rPr>
              <a:t>Jangbi</a:t>
            </a:r>
            <a:r>
              <a:rPr lang="en-US" sz="2400" dirty="0" smtClean="0">
                <a:latin typeface="+mj-lt"/>
              </a:rPr>
              <a:t> and reached </a:t>
            </a:r>
            <a:r>
              <a:rPr lang="en-US" sz="2400" dirty="0" err="1" smtClean="0">
                <a:latin typeface="+mj-lt"/>
              </a:rPr>
              <a:t>Bumthang</a:t>
            </a:r>
            <a:r>
              <a:rPr lang="en-US" sz="2400" dirty="0" smtClean="0">
                <a:latin typeface="+mj-lt"/>
              </a:rPr>
              <a:t> via </a:t>
            </a:r>
            <a:r>
              <a:rPr lang="en-US" sz="2400" dirty="0" err="1" smtClean="0">
                <a:latin typeface="+mj-lt"/>
              </a:rPr>
              <a:t>Ngangdagla</a:t>
            </a:r>
            <a:r>
              <a:rPr lang="en-US" sz="2400" dirty="0" smtClean="0">
                <a:latin typeface="+mj-lt"/>
              </a:rPr>
              <a:t>”</a:t>
            </a:r>
          </a:p>
          <a:p>
            <a:pPr>
              <a:buClrTx/>
            </a:pPr>
            <a:r>
              <a:rPr lang="en-US" sz="2400" dirty="0">
                <a:latin typeface="+mj-lt"/>
              </a:rPr>
              <a:t>“In all likelihood, Guru travelled from </a:t>
            </a:r>
            <a:r>
              <a:rPr lang="en-US" sz="2400" dirty="0" err="1">
                <a:latin typeface="+mj-lt"/>
              </a:rPr>
              <a:t>Lhodrag</a:t>
            </a:r>
            <a:r>
              <a:rPr lang="en-US" sz="2400" dirty="0">
                <a:latin typeface="+mj-lt"/>
              </a:rPr>
              <a:t> to </a:t>
            </a:r>
            <a:r>
              <a:rPr lang="en-US" sz="2400" dirty="0" err="1">
                <a:latin typeface="+mj-lt"/>
              </a:rPr>
              <a:t>Khenpajong</a:t>
            </a:r>
            <a:r>
              <a:rPr lang="en-US" sz="2400" dirty="0">
                <a:latin typeface="+mj-lt"/>
              </a:rPr>
              <a:t> along the route connecting </a:t>
            </a:r>
            <a:r>
              <a:rPr lang="en-US" sz="2400" dirty="0" err="1">
                <a:latin typeface="+mj-lt"/>
              </a:rPr>
              <a:t>Lhodrag</a:t>
            </a:r>
            <a:r>
              <a:rPr lang="en-US" sz="2400" dirty="0">
                <a:latin typeface="+mj-lt"/>
              </a:rPr>
              <a:t>, </a:t>
            </a:r>
            <a:r>
              <a:rPr lang="en-US" sz="2400" dirty="0" err="1">
                <a:latin typeface="+mj-lt"/>
              </a:rPr>
              <a:t>Boedla</a:t>
            </a:r>
            <a:r>
              <a:rPr lang="en-US" sz="2400" dirty="0">
                <a:latin typeface="+mj-lt"/>
              </a:rPr>
              <a:t>, </a:t>
            </a:r>
            <a:r>
              <a:rPr lang="en-US" sz="2400" dirty="0" err="1">
                <a:latin typeface="+mj-lt"/>
              </a:rPr>
              <a:t>Gangla</a:t>
            </a:r>
            <a:r>
              <a:rPr lang="en-US" sz="2400" dirty="0">
                <a:latin typeface="+mj-lt"/>
              </a:rPr>
              <a:t>, </a:t>
            </a:r>
            <a:r>
              <a:rPr lang="en-US" sz="2400" dirty="0" err="1">
                <a:latin typeface="+mj-lt"/>
              </a:rPr>
              <a:t>Singye</a:t>
            </a:r>
            <a:r>
              <a:rPr lang="en-US" sz="2400" dirty="0">
                <a:latin typeface="+mj-lt"/>
              </a:rPr>
              <a:t> </a:t>
            </a:r>
            <a:r>
              <a:rPr lang="en-US" sz="2400" dirty="0" err="1">
                <a:latin typeface="+mj-lt"/>
              </a:rPr>
              <a:t>Dzong</a:t>
            </a:r>
            <a:r>
              <a:rPr lang="en-US" sz="2400" dirty="0">
                <a:latin typeface="+mj-lt"/>
              </a:rPr>
              <a:t>, </a:t>
            </a:r>
            <a:r>
              <a:rPr lang="en-US" sz="2400" dirty="0" err="1">
                <a:latin typeface="+mj-lt"/>
              </a:rPr>
              <a:t>Denchung</a:t>
            </a:r>
            <a:r>
              <a:rPr lang="en-US" sz="2400" dirty="0">
                <a:latin typeface="+mj-lt"/>
              </a:rPr>
              <a:t>, </a:t>
            </a:r>
            <a:r>
              <a:rPr lang="en-US" sz="2400" dirty="0" err="1">
                <a:latin typeface="+mj-lt"/>
              </a:rPr>
              <a:t>Khomakang</a:t>
            </a:r>
            <a:r>
              <a:rPr lang="en-US" sz="2400" dirty="0">
                <a:latin typeface="+mj-lt"/>
              </a:rPr>
              <a:t>, </a:t>
            </a:r>
            <a:r>
              <a:rPr lang="en-US" sz="2400" dirty="0" err="1">
                <a:latin typeface="+mj-lt"/>
              </a:rPr>
              <a:t>Khoma</a:t>
            </a:r>
            <a:r>
              <a:rPr lang="en-US" sz="2400" dirty="0">
                <a:latin typeface="+mj-lt"/>
              </a:rPr>
              <a:t> </a:t>
            </a:r>
            <a:r>
              <a:rPr lang="en-US" sz="2400" dirty="0" err="1">
                <a:latin typeface="+mj-lt"/>
              </a:rPr>
              <a:t>Pangkhar</a:t>
            </a:r>
            <a:r>
              <a:rPr lang="en-US" sz="2400" dirty="0">
                <a:latin typeface="+mj-lt"/>
              </a:rPr>
              <a:t> and </a:t>
            </a:r>
            <a:r>
              <a:rPr lang="en-US" sz="2400" dirty="0" err="1">
                <a:latin typeface="+mj-lt"/>
              </a:rPr>
              <a:t>Khenpajong</a:t>
            </a:r>
            <a:r>
              <a:rPr lang="en-US" sz="2400" dirty="0">
                <a:latin typeface="+mj-lt"/>
              </a:rPr>
              <a:t>.”</a:t>
            </a:r>
            <a:endParaRPr lang="en-US" sz="2400" dirty="0"/>
          </a:p>
          <a:p>
            <a:pPr>
              <a:buClrTx/>
            </a:pPr>
            <a:r>
              <a:rPr lang="en-US" sz="2400" dirty="0" smtClean="0">
                <a:latin typeface="+mj-lt"/>
              </a:rPr>
              <a:t>“</a:t>
            </a:r>
            <a:r>
              <a:rPr lang="en-US" sz="2400" dirty="0" smtClean="0">
                <a:latin typeface="+mj-lt"/>
              </a:rPr>
              <a:t>When Guru entered </a:t>
            </a:r>
            <a:r>
              <a:rPr lang="en-US" sz="2400" dirty="0" err="1" smtClean="0">
                <a:latin typeface="+mj-lt"/>
              </a:rPr>
              <a:t>Monyul</a:t>
            </a:r>
            <a:r>
              <a:rPr lang="en-US" sz="2400" dirty="0" smtClean="0">
                <a:latin typeface="+mj-lt"/>
              </a:rPr>
              <a:t>, perhaps for the third recorded time, later through </a:t>
            </a:r>
            <a:r>
              <a:rPr lang="en-US" sz="2400" dirty="0" err="1" smtClean="0">
                <a:latin typeface="+mj-lt"/>
              </a:rPr>
              <a:t>Singye</a:t>
            </a:r>
            <a:r>
              <a:rPr lang="en-US" sz="2400" dirty="0" smtClean="0">
                <a:latin typeface="+mj-lt"/>
              </a:rPr>
              <a:t> </a:t>
            </a:r>
            <a:r>
              <a:rPr lang="en-US" sz="2400" dirty="0" err="1" smtClean="0">
                <a:latin typeface="+mj-lt"/>
              </a:rPr>
              <a:t>Dzong</a:t>
            </a:r>
            <a:r>
              <a:rPr lang="en-US" sz="2400" dirty="0" smtClean="0">
                <a:latin typeface="+mj-lt"/>
              </a:rPr>
              <a:t>, he came from </a:t>
            </a:r>
            <a:r>
              <a:rPr lang="en-US" sz="2400" dirty="0" err="1" smtClean="0">
                <a:latin typeface="+mj-lt"/>
              </a:rPr>
              <a:t>Mangyul</a:t>
            </a:r>
            <a:r>
              <a:rPr lang="en-US" sz="2400" dirty="0" smtClean="0">
                <a:latin typeface="+mj-lt"/>
              </a:rPr>
              <a:t> </a:t>
            </a:r>
            <a:r>
              <a:rPr lang="en-US" sz="2400" dirty="0" err="1" smtClean="0">
                <a:latin typeface="+mj-lt"/>
              </a:rPr>
              <a:t>Gunthang</a:t>
            </a:r>
            <a:r>
              <a:rPr lang="en-US" sz="2400" dirty="0" smtClean="0">
                <a:latin typeface="+mj-lt"/>
              </a:rPr>
              <a:t> and </a:t>
            </a:r>
            <a:r>
              <a:rPr lang="en-US" sz="2400" dirty="0" err="1" smtClean="0">
                <a:latin typeface="+mj-lt"/>
              </a:rPr>
              <a:t>Lhodrag</a:t>
            </a:r>
            <a:r>
              <a:rPr lang="en-US" sz="2400" dirty="0" smtClean="0">
                <a:latin typeface="+mj-lt"/>
              </a:rPr>
              <a:t> </a:t>
            </a:r>
            <a:r>
              <a:rPr lang="en-US" sz="2400" dirty="0" err="1" smtClean="0">
                <a:latin typeface="+mj-lt"/>
              </a:rPr>
              <a:t>Karchu</a:t>
            </a:r>
            <a:r>
              <a:rPr lang="en-US" sz="2400" dirty="0" smtClean="0">
                <a:latin typeface="+mj-lt"/>
              </a:rPr>
              <a:t>.” </a:t>
            </a:r>
          </a:p>
          <a:p>
            <a:pPr marL="0" indent="0">
              <a:buClrTx/>
              <a:buNone/>
            </a:pPr>
            <a:r>
              <a:rPr lang="en-US" sz="2400" dirty="0">
                <a:latin typeface="+mj-lt"/>
              </a:rPr>
              <a:t>	</a:t>
            </a:r>
            <a:r>
              <a:rPr lang="en-US" sz="2400" dirty="0" smtClean="0">
                <a:latin typeface="+mj-lt"/>
              </a:rPr>
              <a:t>						</a:t>
            </a:r>
            <a:r>
              <a:rPr lang="en-US" sz="2400" dirty="0" smtClean="0"/>
              <a:t>(</a:t>
            </a:r>
            <a:r>
              <a:rPr lang="en-US" sz="2400" dirty="0" err="1" smtClean="0"/>
              <a:t>Ura</a:t>
            </a:r>
            <a:r>
              <a:rPr lang="en-US" sz="2400" dirty="0" smtClean="0"/>
              <a:t> 2010)</a:t>
            </a:r>
            <a:endParaRPr lang="en-US" sz="2400" dirty="0" smtClean="0">
              <a:latin typeface="+mj-l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00" b="1" dirty="0" smtClean="0">
                <a:solidFill>
                  <a:schemeClr val="tx1"/>
                </a:solidFill>
                <a:latin typeface="Arial" pitchFamily="34" charset="0"/>
                <a:cs typeface="Arial" pitchFamily="34" charset="0"/>
              </a:rPr>
              <a:t/>
            </a:r>
            <a:br>
              <a:rPr lang="en-US" sz="3100" b="1" dirty="0" smtClean="0">
                <a:solidFill>
                  <a:schemeClr val="tx1"/>
                </a:solidFill>
                <a:latin typeface="Arial" pitchFamily="34" charset="0"/>
                <a:cs typeface="Arial" pitchFamily="34" charset="0"/>
              </a:rPr>
            </a:br>
            <a:r>
              <a:rPr lang="en-US" sz="3100" b="1" dirty="0" err="1" smtClean="0">
                <a:solidFill>
                  <a:schemeClr val="tx1"/>
                </a:solidFill>
                <a:latin typeface="Arial" pitchFamily="34" charset="0"/>
                <a:cs typeface="Arial" pitchFamily="34" charset="0"/>
              </a:rPr>
              <a:t>Padmasambhava’s</a:t>
            </a:r>
            <a:r>
              <a:rPr lang="en-US" sz="3100" b="1" dirty="0" smtClean="0">
                <a:solidFill>
                  <a:schemeClr val="tx1"/>
                </a:solidFill>
                <a:latin typeface="Arial" pitchFamily="34" charset="0"/>
                <a:cs typeface="Arial" pitchFamily="34" charset="0"/>
              </a:rPr>
              <a:t> </a:t>
            </a:r>
            <a:r>
              <a:rPr lang="en-US" sz="3100" b="1" dirty="0" smtClean="0">
                <a:solidFill>
                  <a:schemeClr val="tx1"/>
                </a:solidFill>
                <a:latin typeface="Arial" pitchFamily="34" charset="0"/>
                <a:cs typeface="Arial" pitchFamily="34" charset="0"/>
              </a:rPr>
              <a:t>major </a:t>
            </a:r>
            <a:r>
              <a:rPr lang="en-US" sz="3100" b="1" dirty="0" smtClean="0">
                <a:solidFill>
                  <a:schemeClr val="tx1"/>
                </a:solidFill>
                <a:latin typeface="Arial" pitchFamily="34" charset="0"/>
                <a:cs typeface="Arial" pitchFamily="34" charset="0"/>
              </a:rPr>
              <a:t>roles in </a:t>
            </a:r>
            <a:r>
              <a:rPr lang="en-US" sz="3100" b="1" dirty="0" smtClean="0">
                <a:solidFill>
                  <a:schemeClr val="tx1"/>
                </a:solidFill>
                <a:latin typeface="Arial" pitchFamily="34" charset="0"/>
                <a:cs typeface="Arial" pitchFamily="34" charset="0"/>
              </a:rPr>
              <a:t>Bhutan</a:t>
            </a:r>
            <a:r>
              <a:rPr lang="en-US" sz="3100" dirty="0" smtClean="0">
                <a:solidFill>
                  <a:schemeClr val="tx1"/>
                </a:solidFill>
                <a:latin typeface="Arial" pitchFamily="34" charset="0"/>
                <a:cs typeface="Arial" pitchFamily="34" charset="0"/>
              </a:rPr>
              <a:t/>
            </a:r>
            <a:br>
              <a:rPr lang="en-US" sz="3100" dirty="0" smtClean="0">
                <a:solidFill>
                  <a:schemeClr val="tx1"/>
                </a:solidFill>
                <a:latin typeface="Arial" pitchFamily="34" charset="0"/>
                <a:cs typeface="Arial" pitchFamily="34" charset="0"/>
              </a:rPr>
            </a:br>
            <a:endParaRPr lang="en-US" sz="3100" b="1"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a:xfrm>
            <a:off x="457200" y="1524000"/>
            <a:ext cx="8686800" cy="5257800"/>
          </a:xfrm>
        </p:spPr>
        <p:txBody>
          <a:bodyPr>
            <a:normAutofit lnSpcReduction="10000"/>
          </a:bodyPr>
          <a:lstStyle/>
          <a:p>
            <a:pPr marL="0" indent="0">
              <a:buClr>
                <a:schemeClr val="tx1"/>
              </a:buClr>
              <a:buNone/>
            </a:pPr>
            <a:r>
              <a:rPr lang="en-US" sz="2200" b="1" dirty="0" smtClean="0">
                <a:latin typeface="Arial" pitchFamily="34" charset="0"/>
                <a:cs typeface="Arial" pitchFamily="34" charset="0"/>
              </a:rPr>
              <a:t>1. Healing and conversion</a:t>
            </a:r>
          </a:p>
          <a:p>
            <a:pPr>
              <a:buClr>
                <a:schemeClr val="tx1"/>
              </a:buClr>
              <a:buFont typeface="Wingdings" pitchFamily="2" charset="2"/>
              <a:buChar char="q"/>
            </a:pPr>
            <a:r>
              <a:rPr lang="en-US" sz="2300" dirty="0" smtClean="0">
                <a:latin typeface="+mj-lt"/>
                <a:cs typeface="Arial" pitchFamily="34" charset="0"/>
              </a:rPr>
              <a:t>Guru healed King </a:t>
            </a:r>
            <a:r>
              <a:rPr lang="en-US" sz="2300" dirty="0" err="1" smtClean="0">
                <a:latin typeface="+mj-lt"/>
                <a:cs typeface="Arial" pitchFamily="34" charset="0"/>
              </a:rPr>
              <a:t>Sindhu</a:t>
            </a:r>
            <a:r>
              <a:rPr lang="en-US" sz="2300" dirty="0" smtClean="0">
                <a:latin typeface="+mj-lt"/>
                <a:cs typeface="Arial" pitchFamily="34" charset="0"/>
              </a:rPr>
              <a:t> of Mon </a:t>
            </a:r>
            <a:r>
              <a:rPr lang="en-US" sz="2300" dirty="0" err="1" smtClean="0">
                <a:latin typeface="+mj-lt"/>
                <a:cs typeface="Arial" pitchFamily="34" charset="0"/>
              </a:rPr>
              <a:t>Bumthang</a:t>
            </a:r>
            <a:r>
              <a:rPr lang="en-US" sz="2300" dirty="0" smtClean="0">
                <a:latin typeface="+mj-lt"/>
                <a:cs typeface="Arial" pitchFamily="34" charset="0"/>
              </a:rPr>
              <a:t> after subduing  </a:t>
            </a:r>
            <a:r>
              <a:rPr lang="en-US" sz="2300" dirty="0" err="1" smtClean="0">
                <a:latin typeface="+mj-lt"/>
                <a:cs typeface="Arial" pitchFamily="34" charset="0"/>
              </a:rPr>
              <a:t>Shelging</a:t>
            </a:r>
            <a:r>
              <a:rPr lang="en-US" sz="2300" dirty="0" smtClean="0">
                <a:latin typeface="+mj-lt"/>
                <a:cs typeface="Arial" pitchFamily="34" charset="0"/>
              </a:rPr>
              <a:t> </a:t>
            </a:r>
            <a:r>
              <a:rPr lang="en-US" sz="2300" dirty="0" err="1" smtClean="0">
                <a:latin typeface="+mj-lt"/>
                <a:cs typeface="Arial" pitchFamily="34" charset="0"/>
              </a:rPr>
              <a:t>Karpo</a:t>
            </a:r>
            <a:r>
              <a:rPr lang="en-US" sz="2300" dirty="0" smtClean="0">
                <a:latin typeface="+mj-lt"/>
                <a:cs typeface="Arial" pitchFamily="34" charset="0"/>
              </a:rPr>
              <a:t> and converted both of them to Buddhism</a:t>
            </a:r>
          </a:p>
          <a:p>
            <a:pPr marL="0" indent="0">
              <a:buClr>
                <a:schemeClr val="tx1"/>
              </a:buClr>
              <a:buNone/>
            </a:pPr>
            <a:r>
              <a:rPr lang="en-US" sz="2200" b="1" dirty="0" smtClean="0">
                <a:latin typeface="Arial" pitchFamily="34" charset="0"/>
                <a:cs typeface="Arial" pitchFamily="34" charset="0"/>
              </a:rPr>
              <a:t>2</a:t>
            </a:r>
            <a:r>
              <a:rPr lang="en-US" sz="2200" b="1" dirty="0" smtClean="0">
                <a:latin typeface="Arial" pitchFamily="34" charset="0"/>
                <a:cs typeface="Arial" pitchFamily="34" charset="0"/>
              </a:rPr>
              <a:t>. Peace making and law enforcement</a:t>
            </a:r>
          </a:p>
          <a:p>
            <a:pPr>
              <a:buClr>
                <a:schemeClr val="tx1"/>
              </a:buClr>
              <a:buFont typeface="Wingdings" pitchFamily="2" charset="2"/>
              <a:buChar char="q"/>
            </a:pPr>
            <a:r>
              <a:rPr lang="en-US" sz="2300" dirty="0" smtClean="0">
                <a:latin typeface="+mj-lt"/>
                <a:cs typeface="Arial" pitchFamily="34" charset="0"/>
              </a:rPr>
              <a:t>Mediated between 2 rival Kings, </a:t>
            </a:r>
            <a:r>
              <a:rPr lang="en-US" sz="2300" dirty="0" err="1" smtClean="0">
                <a:latin typeface="+mj-lt"/>
                <a:cs typeface="Arial" pitchFamily="34" charset="0"/>
              </a:rPr>
              <a:t>Sindha</a:t>
            </a:r>
            <a:r>
              <a:rPr lang="en-US" sz="2300" dirty="0" smtClean="0">
                <a:latin typeface="+mj-lt"/>
                <a:cs typeface="Arial" pitchFamily="34" charset="0"/>
              </a:rPr>
              <a:t> </a:t>
            </a:r>
            <a:r>
              <a:rPr lang="en-US" sz="2300" dirty="0" err="1" smtClean="0">
                <a:latin typeface="+mj-lt"/>
                <a:cs typeface="Arial" pitchFamily="34" charset="0"/>
              </a:rPr>
              <a:t>Gyab</a:t>
            </a:r>
            <a:r>
              <a:rPr lang="en-US" sz="2300" dirty="0" smtClean="0">
                <a:latin typeface="+mj-lt"/>
                <a:cs typeface="Arial" pitchFamily="34" charset="0"/>
              </a:rPr>
              <a:t> of </a:t>
            </a:r>
            <a:r>
              <a:rPr lang="en-US" sz="2300" dirty="0" err="1" smtClean="0">
                <a:latin typeface="+mj-lt"/>
                <a:cs typeface="Arial" pitchFamily="34" charset="0"/>
              </a:rPr>
              <a:t>Bumthang</a:t>
            </a:r>
            <a:r>
              <a:rPr lang="en-US" sz="2300" dirty="0" smtClean="0">
                <a:latin typeface="+mj-lt"/>
                <a:cs typeface="Arial" pitchFamily="34" charset="0"/>
              </a:rPr>
              <a:t> and the </a:t>
            </a:r>
            <a:r>
              <a:rPr lang="en-US" sz="2300" dirty="0" err="1" smtClean="0">
                <a:latin typeface="+mj-lt"/>
                <a:cs typeface="Arial" pitchFamily="34" charset="0"/>
              </a:rPr>
              <a:t>neighbouring</a:t>
            </a:r>
            <a:r>
              <a:rPr lang="en-US" sz="2300" dirty="0" smtClean="0">
                <a:latin typeface="+mj-lt"/>
                <a:cs typeface="Arial" pitchFamily="34" charset="0"/>
              </a:rPr>
              <a:t> Indian King </a:t>
            </a:r>
            <a:r>
              <a:rPr lang="en-US" sz="2300" dirty="0" err="1" smtClean="0">
                <a:latin typeface="+mj-lt"/>
                <a:cs typeface="Arial" pitchFamily="34" charset="0"/>
              </a:rPr>
              <a:t>Naoche</a:t>
            </a:r>
            <a:r>
              <a:rPr lang="en-US" sz="2300" dirty="0" smtClean="0">
                <a:latin typeface="+mj-lt"/>
                <a:cs typeface="Arial" pitchFamily="34" charset="0"/>
              </a:rPr>
              <a:t>, and </a:t>
            </a:r>
            <a:r>
              <a:rPr lang="en-US" sz="2300" dirty="0">
                <a:latin typeface="+mj-lt"/>
                <a:cs typeface="Arial" pitchFamily="34" charset="0"/>
              </a:rPr>
              <a:t>i</a:t>
            </a:r>
            <a:r>
              <a:rPr lang="en-US" sz="2300" dirty="0" smtClean="0">
                <a:latin typeface="+mj-lt"/>
                <a:cs typeface="Arial" pitchFamily="34" charset="0"/>
              </a:rPr>
              <a:t>nstalled </a:t>
            </a:r>
            <a:r>
              <a:rPr lang="en-US" sz="2300" dirty="0" smtClean="0">
                <a:latin typeface="+mj-lt"/>
                <a:cs typeface="Arial" pitchFamily="34" charset="0"/>
              </a:rPr>
              <a:t>the </a:t>
            </a:r>
            <a:r>
              <a:rPr lang="en-US" sz="2300" dirty="0" smtClean="0">
                <a:latin typeface="+mj-lt"/>
              </a:rPr>
              <a:t>‘Immortal Stone Pillar of Peace’</a:t>
            </a:r>
            <a:r>
              <a:rPr lang="en-US" sz="2300" dirty="0" smtClean="0">
                <a:latin typeface="+mj-lt"/>
                <a:cs typeface="Arial" pitchFamily="34" charset="0"/>
              </a:rPr>
              <a:t> at a place known as </a:t>
            </a:r>
            <a:r>
              <a:rPr lang="en-US" sz="2300" dirty="0" err="1" smtClean="0">
                <a:latin typeface="+mj-lt"/>
                <a:cs typeface="Arial" pitchFamily="34" charset="0"/>
              </a:rPr>
              <a:t>Nathang</a:t>
            </a:r>
            <a:r>
              <a:rPr lang="en-US" sz="2300" dirty="0" smtClean="0">
                <a:latin typeface="+mj-lt"/>
                <a:cs typeface="Arial" pitchFamily="34" charset="0"/>
              </a:rPr>
              <a:t> (Place of Oath</a:t>
            </a:r>
            <a:r>
              <a:rPr lang="en-US" sz="2300" dirty="0" smtClean="0">
                <a:latin typeface="+mj-lt"/>
                <a:cs typeface="Arial" pitchFamily="34" charset="0"/>
              </a:rPr>
              <a:t>)</a:t>
            </a:r>
            <a:endParaRPr lang="en-US" sz="2300" dirty="0" smtClean="0">
              <a:latin typeface="+mj-lt"/>
              <a:cs typeface="Arial" pitchFamily="34" charset="0"/>
            </a:endParaRPr>
          </a:p>
          <a:p>
            <a:pPr marL="0" indent="0">
              <a:buClr>
                <a:schemeClr val="tx1"/>
              </a:buClr>
              <a:buNone/>
            </a:pPr>
            <a:r>
              <a:rPr lang="en-US" sz="2200" b="1" dirty="0" smtClean="0">
                <a:latin typeface="Arial" pitchFamily="34" charset="0"/>
                <a:cs typeface="Arial" pitchFamily="34" charset="0"/>
              </a:rPr>
              <a:t>3. Construction, art and architecture</a:t>
            </a:r>
          </a:p>
          <a:p>
            <a:pPr>
              <a:buClr>
                <a:schemeClr val="tx1"/>
              </a:buClr>
              <a:buFont typeface="Wingdings" pitchFamily="2" charset="2"/>
              <a:buChar char="q"/>
            </a:pPr>
            <a:r>
              <a:rPr lang="en-US" sz="2300" dirty="0" smtClean="0">
                <a:latin typeface="+mj-lt"/>
                <a:cs typeface="Arial" pitchFamily="34" charset="0"/>
              </a:rPr>
              <a:t>Built/renovated </a:t>
            </a:r>
            <a:r>
              <a:rPr lang="en-US" sz="2300" dirty="0">
                <a:latin typeface="+mj-lt"/>
                <a:cs typeface="Arial" pitchFamily="34" charset="0"/>
              </a:rPr>
              <a:t>temples in </a:t>
            </a:r>
            <a:r>
              <a:rPr lang="en-US" sz="2300" dirty="0" err="1">
                <a:latin typeface="+mj-lt"/>
                <a:cs typeface="Arial" pitchFamily="34" charset="0"/>
              </a:rPr>
              <a:t>Bumthang</a:t>
            </a:r>
            <a:r>
              <a:rPr lang="en-US" sz="2300" dirty="0">
                <a:latin typeface="+mj-lt"/>
                <a:cs typeface="Arial" pitchFamily="34" charset="0"/>
              </a:rPr>
              <a:t> including </a:t>
            </a:r>
            <a:r>
              <a:rPr lang="en-US" sz="2300" dirty="0" err="1" smtClean="0">
                <a:latin typeface="+mj-lt"/>
                <a:cs typeface="Arial" pitchFamily="34" charset="0"/>
              </a:rPr>
              <a:t>Jampa</a:t>
            </a:r>
            <a:r>
              <a:rPr lang="en-US" sz="2300" dirty="0" smtClean="0">
                <a:latin typeface="+mj-lt"/>
                <a:cs typeface="Arial" pitchFamily="34" charset="0"/>
              </a:rPr>
              <a:t> </a:t>
            </a:r>
            <a:r>
              <a:rPr lang="en-US" sz="2300" dirty="0" err="1" smtClean="0">
                <a:latin typeface="+mj-lt"/>
                <a:cs typeface="Arial" pitchFamily="34" charset="0"/>
              </a:rPr>
              <a:t>Lhakhang</a:t>
            </a:r>
            <a:r>
              <a:rPr lang="en-US" sz="2300" dirty="0" smtClean="0">
                <a:latin typeface="+mj-lt"/>
                <a:cs typeface="Arial" pitchFamily="34" charset="0"/>
              </a:rPr>
              <a:t>* </a:t>
            </a:r>
            <a:r>
              <a:rPr lang="en-US" sz="2300" dirty="0" smtClean="0">
                <a:latin typeface="+mj-lt"/>
              </a:rPr>
              <a:t>and</a:t>
            </a:r>
            <a:r>
              <a:rPr lang="en-US" sz="2300" dirty="0" smtClean="0">
                <a:latin typeface="+mj-lt"/>
                <a:cs typeface="Arial" pitchFamily="34" charset="0"/>
              </a:rPr>
              <a:t> </a:t>
            </a:r>
            <a:r>
              <a:rPr lang="en-US" sz="2300" dirty="0" smtClean="0">
                <a:latin typeface="+mj-lt"/>
              </a:rPr>
              <a:t>a number of </a:t>
            </a:r>
            <a:r>
              <a:rPr lang="en-US" sz="2300" i="1" dirty="0" err="1" smtClean="0">
                <a:latin typeface="+mj-lt"/>
              </a:rPr>
              <a:t>stūpas</a:t>
            </a:r>
            <a:r>
              <a:rPr lang="en-US" sz="2300" dirty="0" smtClean="0">
                <a:latin typeface="+mj-lt"/>
              </a:rPr>
              <a:t> and </a:t>
            </a:r>
            <a:r>
              <a:rPr lang="en-US" sz="2300" dirty="0" smtClean="0">
                <a:latin typeface="+mj-lt"/>
              </a:rPr>
              <a:t>images</a:t>
            </a:r>
          </a:p>
          <a:p>
            <a:pPr marL="0" indent="0">
              <a:buClr>
                <a:schemeClr val="tx1"/>
              </a:buClr>
              <a:buNone/>
            </a:pPr>
            <a:r>
              <a:rPr lang="en-US" sz="2200" b="1" dirty="0" smtClean="0">
                <a:latin typeface="+mj-lt"/>
              </a:rPr>
              <a:t>4. Treasure concealment and prophecy</a:t>
            </a:r>
            <a:endParaRPr lang="en-US" sz="2200" b="1" dirty="0" smtClean="0">
              <a:latin typeface="Arial" pitchFamily="34" charset="0"/>
              <a:cs typeface="Arial" pitchFamily="34" charset="0"/>
            </a:endParaRPr>
          </a:p>
          <a:p>
            <a:pPr>
              <a:buClr>
                <a:schemeClr val="tx1"/>
              </a:buClr>
              <a:buFont typeface="Wingdings" pitchFamily="2" charset="2"/>
              <a:buChar char="q"/>
            </a:pPr>
            <a:r>
              <a:rPr lang="en-US" sz="2300" dirty="0" smtClean="0">
                <a:latin typeface="Arial" pitchFamily="34" charset="0"/>
                <a:cs typeface="Arial" pitchFamily="34" charset="0"/>
              </a:rPr>
              <a:t>Concealed spiritual treasures and prophesied future treasure revealers</a:t>
            </a:r>
            <a:endParaRPr lang="en-US" sz="24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lying Guru Rinpoche Taktsang.jpg"/>
          <p:cNvPicPr>
            <a:picLocks noChangeAspect="1"/>
          </p:cNvPicPr>
          <p:nvPr/>
        </p:nvPicPr>
        <p:blipFill>
          <a:blip r:embed="rId3" cstate="print"/>
          <a:stretch>
            <a:fillRect/>
          </a:stretch>
        </p:blipFill>
        <p:spPr>
          <a:xfrm>
            <a:off x="-457200" y="1295400"/>
            <a:ext cx="5715000" cy="5562600"/>
          </a:xfrm>
          <a:prstGeom prst="rect">
            <a:avLst/>
          </a:prstGeom>
        </p:spPr>
      </p:pic>
      <p:sp>
        <p:nvSpPr>
          <p:cNvPr id="2" name="Title 1"/>
          <p:cNvSpPr>
            <a:spLocks noGrp="1"/>
          </p:cNvSpPr>
          <p:nvPr>
            <p:ph type="title"/>
          </p:nvPr>
        </p:nvSpPr>
        <p:spPr>
          <a:xfrm>
            <a:off x="457200" y="228600"/>
            <a:ext cx="8534400" cy="990600"/>
          </a:xfrm>
        </p:spPr>
        <p:txBody>
          <a:bodyPr>
            <a:normAutofit fontScale="90000"/>
          </a:bodyPr>
          <a:lstStyle/>
          <a:p>
            <a:pPr marL="320040" lvl="0" indent="-320040">
              <a:spcBef>
                <a:spcPts val="700"/>
              </a:spcBef>
              <a:defRPr/>
            </a:pPr>
            <a:r>
              <a:rPr lang="en-US" sz="3600" b="1" dirty="0" err="1">
                <a:solidFill>
                  <a:schemeClr val="tx1"/>
                </a:solidFill>
                <a:latin typeface="Arial" pitchFamily="34" charset="0"/>
                <a:cs typeface="Arial" pitchFamily="34" charset="0"/>
              </a:rPr>
              <a:t>Padmasambhava’s</a:t>
            </a:r>
            <a:r>
              <a:rPr lang="en-US" sz="3600" b="1" dirty="0">
                <a:solidFill>
                  <a:schemeClr val="tx1"/>
                </a:solidFill>
                <a:latin typeface="Arial" pitchFamily="34" charset="0"/>
                <a:cs typeface="Arial" pitchFamily="34" charset="0"/>
              </a:rPr>
              <a:t> sacred sites in Bhutan</a:t>
            </a:r>
            <a:endParaRPr lang="en-US" sz="3400" b="1" dirty="0" smtClean="0">
              <a:solidFill>
                <a:schemeClr val="tx1"/>
              </a:solidFill>
              <a:latin typeface="Arial" pitchFamily="34" charset="0"/>
              <a:cs typeface="Arial" pitchFamily="34" charset="0"/>
            </a:endParaRPr>
          </a:p>
        </p:txBody>
      </p:sp>
      <p:pic>
        <p:nvPicPr>
          <p:cNvPr id="6" name="Picture 5" descr="Bhutan map.jpg"/>
          <p:cNvPicPr>
            <a:picLocks noChangeAspect="1"/>
          </p:cNvPicPr>
          <p:nvPr/>
        </p:nvPicPr>
        <p:blipFill>
          <a:blip r:embed="rId4" cstate="print"/>
          <a:stretch>
            <a:fillRect/>
          </a:stretch>
        </p:blipFill>
        <p:spPr>
          <a:xfrm>
            <a:off x="0" y="3581400"/>
            <a:ext cx="5257799" cy="3505200"/>
          </a:xfrm>
          <a:prstGeom prst="rect">
            <a:avLst/>
          </a:prstGeom>
          <a:effectLst>
            <a:softEdge rad="12700"/>
          </a:effectLst>
        </p:spPr>
      </p:pic>
      <p:sp>
        <p:nvSpPr>
          <p:cNvPr id="3" name="Content Placeholder 2"/>
          <p:cNvSpPr>
            <a:spLocks noGrp="1"/>
          </p:cNvSpPr>
          <p:nvPr>
            <p:ph sz="quarter" idx="1"/>
          </p:nvPr>
        </p:nvSpPr>
        <p:spPr>
          <a:xfrm>
            <a:off x="5181600" y="1524000"/>
            <a:ext cx="3886200" cy="5257800"/>
          </a:xfrm>
        </p:spPr>
        <p:txBody>
          <a:bodyPr>
            <a:noAutofit/>
          </a:bodyPr>
          <a:lstStyle/>
          <a:p>
            <a:pPr>
              <a:buClr>
                <a:schemeClr val="tx1"/>
              </a:buClr>
              <a:buSzPct val="100000"/>
              <a:buFont typeface="Wingdings" pitchFamily="2" charset="2"/>
              <a:buChar char="q"/>
            </a:pPr>
            <a:r>
              <a:rPr lang="en-US" sz="2100" dirty="0" err="1" smtClean="0">
                <a:latin typeface="+mj-lt"/>
                <a:cs typeface="Arial" pitchFamily="34" charset="0"/>
              </a:rPr>
              <a:t>Paro</a:t>
            </a:r>
            <a:r>
              <a:rPr lang="en-US" sz="2100" dirty="0" smtClean="0">
                <a:latin typeface="+mj-lt"/>
                <a:cs typeface="Arial" pitchFamily="34" charset="0"/>
              </a:rPr>
              <a:t> </a:t>
            </a:r>
            <a:r>
              <a:rPr lang="en-US" sz="2100" dirty="0" err="1" smtClean="0">
                <a:latin typeface="+mj-lt"/>
                <a:cs typeface="Arial" pitchFamily="34" charset="0"/>
              </a:rPr>
              <a:t>Taktsang</a:t>
            </a:r>
            <a:r>
              <a:rPr lang="en-US" sz="2100" dirty="0" smtClean="0">
                <a:latin typeface="+mj-lt"/>
                <a:cs typeface="Arial" pitchFamily="34" charset="0"/>
              </a:rPr>
              <a:t> – ‘tiger’s nest</a:t>
            </a:r>
            <a:endParaRPr lang="en-US" sz="2100" dirty="0" smtClean="0">
              <a:latin typeface="+mj-lt"/>
            </a:endParaRPr>
          </a:p>
          <a:p>
            <a:pPr>
              <a:buClr>
                <a:schemeClr val="tx1"/>
              </a:buClr>
              <a:buSzPct val="100000"/>
              <a:buFont typeface="Wingdings" pitchFamily="2" charset="2"/>
              <a:buChar char="q"/>
            </a:pPr>
            <a:r>
              <a:rPr lang="en-US" sz="2100" dirty="0" err="1" smtClean="0">
                <a:latin typeface="+mj-lt"/>
              </a:rPr>
              <a:t>Kurjey</a:t>
            </a:r>
            <a:r>
              <a:rPr lang="en-US" sz="2100" dirty="0" smtClean="0">
                <a:latin typeface="+mj-lt"/>
              </a:rPr>
              <a:t> in </a:t>
            </a:r>
            <a:r>
              <a:rPr lang="en-US" sz="2100" dirty="0" err="1" smtClean="0">
                <a:latin typeface="+mj-lt"/>
              </a:rPr>
              <a:t>Bumthang</a:t>
            </a:r>
            <a:endParaRPr lang="en-US" sz="2100" dirty="0" smtClean="0">
              <a:latin typeface="+mj-lt"/>
            </a:endParaRPr>
          </a:p>
          <a:p>
            <a:pPr>
              <a:buClr>
                <a:schemeClr val="tx1"/>
              </a:buClr>
              <a:buSzPct val="100000"/>
              <a:buFont typeface="Wingdings" pitchFamily="2" charset="2"/>
              <a:buChar char="q"/>
            </a:pPr>
            <a:r>
              <a:rPr lang="en-US" sz="2100" dirty="0" err="1" smtClean="0">
                <a:latin typeface="+mj-lt"/>
              </a:rPr>
              <a:t>Singye</a:t>
            </a:r>
            <a:r>
              <a:rPr lang="en-US" sz="2100" dirty="0" smtClean="0">
                <a:latin typeface="+mj-lt"/>
              </a:rPr>
              <a:t>  </a:t>
            </a:r>
            <a:r>
              <a:rPr lang="en-US" sz="2100" dirty="0" err="1" smtClean="0">
                <a:latin typeface="+mj-lt"/>
              </a:rPr>
              <a:t>Dzong</a:t>
            </a:r>
            <a:r>
              <a:rPr lang="en-US" sz="2100" dirty="0" smtClean="0">
                <a:latin typeface="+mj-lt"/>
              </a:rPr>
              <a:t> in </a:t>
            </a:r>
            <a:r>
              <a:rPr lang="en-US" sz="2100" dirty="0" err="1" smtClean="0">
                <a:latin typeface="+mj-lt"/>
              </a:rPr>
              <a:t>Kurtoe</a:t>
            </a:r>
            <a:r>
              <a:rPr lang="en-US" sz="2100" dirty="0" smtClean="0">
                <a:latin typeface="+mj-lt"/>
              </a:rPr>
              <a:t> </a:t>
            </a:r>
          </a:p>
          <a:p>
            <a:pPr>
              <a:buClr>
                <a:schemeClr val="tx1"/>
              </a:buClr>
              <a:buSzPct val="100000"/>
              <a:buFont typeface="Wingdings" pitchFamily="2" charset="2"/>
              <a:buChar char="q"/>
            </a:pPr>
            <a:r>
              <a:rPr lang="en-US" sz="2100" dirty="0" err="1" smtClean="0">
                <a:latin typeface="+mj-lt"/>
                <a:cs typeface="Arial" pitchFamily="34" charset="0"/>
              </a:rPr>
              <a:t>Gom</a:t>
            </a:r>
            <a:r>
              <a:rPr lang="en-US" sz="2100" dirty="0" smtClean="0">
                <a:latin typeface="+mj-lt"/>
                <a:cs typeface="Arial" pitchFamily="34" charset="0"/>
              </a:rPr>
              <a:t> </a:t>
            </a:r>
            <a:r>
              <a:rPr lang="en-US" sz="2100" dirty="0" err="1" smtClean="0">
                <a:latin typeface="+mj-lt"/>
                <a:cs typeface="Arial" pitchFamily="34" charset="0"/>
              </a:rPr>
              <a:t>Kora</a:t>
            </a:r>
            <a:r>
              <a:rPr lang="en-US" sz="2100" dirty="0" smtClean="0">
                <a:latin typeface="+mj-lt"/>
                <a:cs typeface="Arial" pitchFamily="34" charset="0"/>
              </a:rPr>
              <a:t> in </a:t>
            </a:r>
            <a:r>
              <a:rPr lang="en-US" sz="2100" dirty="0" err="1" smtClean="0">
                <a:latin typeface="+mj-lt"/>
                <a:cs typeface="Arial" pitchFamily="34" charset="0"/>
              </a:rPr>
              <a:t>Trashi</a:t>
            </a:r>
            <a:r>
              <a:rPr lang="en-US" sz="2100" dirty="0" smtClean="0">
                <a:latin typeface="+mj-lt"/>
                <a:cs typeface="Arial" pitchFamily="34" charset="0"/>
              </a:rPr>
              <a:t> </a:t>
            </a:r>
            <a:r>
              <a:rPr lang="en-US" sz="2100" dirty="0" err="1" smtClean="0">
                <a:latin typeface="+mj-lt"/>
                <a:cs typeface="Arial" pitchFamily="34" charset="0"/>
              </a:rPr>
              <a:t>Yangtse</a:t>
            </a:r>
            <a:r>
              <a:rPr lang="en-US" sz="2100" dirty="0" smtClean="0">
                <a:latin typeface="+mj-lt"/>
                <a:cs typeface="Arial" pitchFamily="34" charset="0"/>
              </a:rPr>
              <a:t> </a:t>
            </a:r>
          </a:p>
          <a:p>
            <a:pPr>
              <a:buClr>
                <a:schemeClr val="tx1"/>
              </a:buClr>
              <a:buSzPct val="100000"/>
              <a:buFont typeface="Wingdings" pitchFamily="2" charset="2"/>
              <a:buChar char="q"/>
            </a:pPr>
            <a:r>
              <a:rPr lang="en-US" sz="2100" dirty="0" err="1" smtClean="0">
                <a:latin typeface="+mj-lt"/>
                <a:cs typeface="Arial" pitchFamily="34" charset="0"/>
              </a:rPr>
              <a:t>Langdra</a:t>
            </a:r>
            <a:r>
              <a:rPr lang="en-US" sz="2100" dirty="0" smtClean="0">
                <a:latin typeface="+mj-lt"/>
                <a:cs typeface="Arial" pitchFamily="34" charset="0"/>
              </a:rPr>
              <a:t> Ney in </a:t>
            </a:r>
            <a:r>
              <a:rPr lang="en-US" sz="2100" dirty="0" err="1" smtClean="0">
                <a:latin typeface="+mj-lt"/>
                <a:cs typeface="Arial" pitchFamily="34" charset="0"/>
              </a:rPr>
              <a:t>Wangdue</a:t>
            </a:r>
            <a:endParaRPr lang="en-US" sz="2100" dirty="0" smtClean="0">
              <a:latin typeface="+mj-lt"/>
            </a:endParaRPr>
          </a:p>
          <a:p>
            <a:pPr>
              <a:buClr>
                <a:schemeClr val="tx1"/>
              </a:buClr>
              <a:buSzPct val="100000"/>
              <a:buFont typeface="Wingdings" pitchFamily="2" charset="2"/>
              <a:buChar char="q"/>
            </a:pPr>
            <a:r>
              <a:rPr lang="en-US" sz="2100" dirty="0" err="1" smtClean="0">
                <a:latin typeface="+mj-lt"/>
              </a:rPr>
              <a:t>Aja</a:t>
            </a:r>
            <a:r>
              <a:rPr lang="en-US" sz="2100" dirty="0" smtClean="0">
                <a:latin typeface="+mj-lt"/>
              </a:rPr>
              <a:t> Ney in </a:t>
            </a:r>
            <a:r>
              <a:rPr lang="en-US" sz="2100" dirty="0" err="1" smtClean="0">
                <a:latin typeface="+mj-lt"/>
              </a:rPr>
              <a:t>Mongar</a:t>
            </a:r>
            <a:endParaRPr lang="en-US" sz="2100" dirty="0">
              <a:latin typeface="+mj-lt"/>
            </a:endParaRPr>
          </a:p>
          <a:p>
            <a:pPr>
              <a:buClr>
                <a:schemeClr val="tx1"/>
              </a:buClr>
              <a:buSzPct val="100000"/>
              <a:buFont typeface="Wingdings" pitchFamily="2" charset="2"/>
              <a:buChar char="q"/>
            </a:pPr>
            <a:r>
              <a:rPr lang="en-US" sz="2100" dirty="0" err="1">
                <a:latin typeface="+mj-lt"/>
              </a:rPr>
              <a:t>Chumphug</a:t>
            </a:r>
            <a:r>
              <a:rPr lang="en-US" sz="2100" dirty="0">
                <a:latin typeface="+mj-lt"/>
              </a:rPr>
              <a:t>  Ney in </a:t>
            </a:r>
            <a:r>
              <a:rPr lang="en-US" sz="2100" dirty="0" err="1">
                <a:latin typeface="+mj-lt"/>
              </a:rPr>
              <a:t>Paro</a:t>
            </a:r>
            <a:endParaRPr lang="en-US" sz="2100" dirty="0">
              <a:latin typeface="+mj-lt"/>
            </a:endParaRPr>
          </a:p>
          <a:p>
            <a:pPr>
              <a:buClr>
                <a:schemeClr val="tx1"/>
              </a:buClr>
              <a:buSzPct val="100000"/>
              <a:buFont typeface="Wingdings" pitchFamily="2" charset="2"/>
              <a:buChar char="q"/>
            </a:pPr>
            <a:r>
              <a:rPr lang="en-US" sz="2100" dirty="0" err="1">
                <a:latin typeface="+mj-lt"/>
              </a:rPr>
              <a:t>Ragoe</a:t>
            </a:r>
            <a:r>
              <a:rPr lang="en-US" sz="2100" dirty="0">
                <a:latin typeface="+mj-lt"/>
              </a:rPr>
              <a:t> </a:t>
            </a:r>
            <a:r>
              <a:rPr lang="en-US" sz="2100" dirty="0" err="1">
                <a:latin typeface="+mj-lt"/>
              </a:rPr>
              <a:t>Drak</a:t>
            </a:r>
            <a:r>
              <a:rPr lang="en-US" sz="2100" dirty="0">
                <a:latin typeface="+mj-lt"/>
              </a:rPr>
              <a:t> in </a:t>
            </a:r>
            <a:r>
              <a:rPr lang="en-US" sz="2100" dirty="0" err="1">
                <a:latin typeface="+mj-lt"/>
              </a:rPr>
              <a:t>Paro</a:t>
            </a:r>
            <a:endParaRPr lang="en-US" sz="2100" dirty="0">
              <a:latin typeface="+mj-lt"/>
            </a:endParaRPr>
          </a:p>
          <a:p>
            <a:pPr>
              <a:buClr>
                <a:schemeClr val="tx1"/>
              </a:buClr>
              <a:buSzPct val="100000"/>
              <a:buFont typeface="Wingdings" pitchFamily="2" charset="2"/>
              <a:buChar char="q"/>
            </a:pPr>
            <a:r>
              <a:rPr lang="en-US" sz="2100" dirty="0" err="1">
                <a:latin typeface="+mj-lt"/>
              </a:rPr>
              <a:t>Singye</a:t>
            </a:r>
            <a:r>
              <a:rPr lang="en-US" sz="2100" dirty="0">
                <a:latin typeface="+mj-lt"/>
              </a:rPr>
              <a:t> </a:t>
            </a:r>
            <a:r>
              <a:rPr lang="en-US" sz="2100" dirty="0" err="1">
                <a:latin typeface="+mj-lt"/>
              </a:rPr>
              <a:t>Drak</a:t>
            </a:r>
            <a:r>
              <a:rPr lang="en-US" sz="2100" dirty="0">
                <a:latin typeface="+mj-lt"/>
              </a:rPr>
              <a:t> in </a:t>
            </a:r>
            <a:r>
              <a:rPr lang="en-US" sz="2100" dirty="0" err="1">
                <a:latin typeface="+mj-lt"/>
              </a:rPr>
              <a:t>Paro</a:t>
            </a:r>
            <a:endParaRPr lang="en-US" sz="2100" dirty="0">
              <a:latin typeface="+mj-lt"/>
            </a:endParaRPr>
          </a:p>
          <a:p>
            <a:pPr>
              <a:buClr>
                <a:schemeClr val="tx1"/>
              </a:buClr>
              <a:buSzPct val="100000"/>
              <a:buFont typeface="Wingdings" pitchFamily="2" charset="2"/>
              <a:buChar char="q"/>
            </a:pPr>
            <a:r>
              <a:rPr lang="en-US" sz="2100" dirty="0" err="1">
                <a:latin typeface="+mj-lt"/>
              </a:rPr>
              <a:t>Ugyen</a:t>
            </a:r>
            <a:r>
              <a:rPr lang="en-US" sz="2100" dirty="0">
                <a:latin typeface="+mj-lt"/>
              </a:rPr>
              <a:t> </a:t>
            </a:r>
            <a:r>
              <a:rPr lang="en-US" sz="2100" dirty="0" err="1">
                <a:latin typeface="+mj-lt"/>
              </a:rPr>
              <a:t>Drak</a:t>
            </a:r>
            <a:r>
              <a:rPr lang="en-US" sz="2100" dirty="0">
                <a:latin typeface="+mj-lt"/>
              </a:rPr>
              <a:t> in </a:t>
            </a:r>
            <a:r>
              <a:rPr lang="en-US" sz="2100" dirty="0" err="1">
                <a:latin typeface="+mj-lt"/>
              </a:rPr>
              <a:t>Paro</a:t>
            </a:r>
            <a:endParaRPr lang="en-US" sz="2100" dirty="0">
              <a:latin typeface="+mj-lt"/>
            </a:endParaRPr>
          </a:p>
          <a:p>
            <a:pPr>
              <a:buClr>
                <a:schemeClr val="tx1"/>
              </a:buClr>
              <a:buSzPct val="100000"/>
              <a:buFont typeface="Wingdings" pitchFamily="2" charset="2"/>
              <a:buChar char="q"/>
            </a:pPr>
            <a:r>
              <a:rPr lang="en-US" sz="2100" dirty="0" err="1">
                <a:latin typeface="+mj-lt"/>
              </a:rPr>
              <a:t>Drak</a:t>
            </a:r>
            <a:r>
              <a:rPr lang="en-US" sz="2100" dirty="0">
                <a:latin typeface="+mj-lt"/>
              </a:rPr>
              <a:t> </a:t>
            </a:r>
            <a:r>
              <a:rPr lang="en-US" sz="2100" dirty="0" err="1">
                <a:latin typeface="+mj-lt"/>
              </a:rPr>
              <a:t>Karpo</a:t>
            </a:r>
            <a:r>
              <a:rPr lang="en-US" sz="2100" dirty="0">
                <a:latin typeface="+mj-lt"/>
              </a:rPr>
              <a:t> in </a:t>
            </a:r>
            <a:r>
              <a:rPr lang="en-US" sz="2100" dirty="0" err="1">
                <a:latin typeface="+mj-lt"/>
              </a:rPr>
              <a:t>Paro</a:t>
            </a:r>
            <a:endParaRPr lang="en-US" sz="2100" dirty="0">
              <a:latin typeface="+mj-lt"/>
            </a:endParaRPr>
          </a:p>
          <a:p>
            <a:pPr>
              <a:buClr>
                <a:schemeClr val="tx1"/>
              </a:buClr>
              <a:buSzPct val="100000"/>
              <a:buFont typeface="Wingdings" pitchFamily="2" charset="2"/>
              <a:buChar char="q"/>
            </a:pPr>
            <a:r>
              <a:rPr lang="en-US" sz="2100" dirty="0" err="1">
                <a:latin typeface="+mj-lt"/>
              </a:rPr>
              <a:t>Tumdrak</a:t>
            </a:r>
            <a:r>
              <a:rPr lang="en-US" sz="2100" dirty="0">
                <a:latin typeface="+mj-lt"/>
              </a:rPr>
              <a:t> </a:t>
            </a:r>
            <a:r>
              <a:rPr lang="en-US" sz="2100" dirty="0" err="1">
                <a:latin typeface="+mj-lt"/>
              </a:rPr>
              <a:t>Tshangtshig</a:t>
            </a:r>
            <a:r>
              <a:rPr lang="en-US" sz="2100" dirty="0">
                <a:latin typeface="+mj-lt"/>
              </a:rPr>
              <a:t> Ney</a:t>
            </a:r>
          </a:p>
          <a:p>
            <a:pPr>
              <a:buClr>
                <a:schemeClr val="tx1"/>
              </a:buClr>
              <a:buSzPct val="100000"/>
              <a:buFont typeface="Wingdings" pitchFamily="2" charset="2"/>
              <a:buChar char="q"/>
            </a:pPr>
            <a:r>
              <a:rPr lang="en-US" sz="2100" dirty="0" err="1">
                <a:latin typeface="+mj-lt"/>
              </a:rPr>
              <a:t>Tadroi</a:t>
            </a:r>
            <a:r>
              <a:rPr lang="en-US" sz="2100" dirty="0">
                <a:latin typeface="+mj-lt"/>
              </a:rPr>
              <a:t> Ney (</a:t>
            </a:r>
            <a:r>
              <a:rPr lang="en-US" sz="2100" dirty="0" err="1">
                <a:latin typeface="+mj-lt"/>
              </a:rPr>
              <a:t>Wangdi</a:t>
            </a:r>
            <a:r>
              <a:rPr lang="en-US" sz="2100" dirty="0">
                <a:latin typeface="+mj-lt"/>
              </a:rPr>
              <a:t> 2008)</a:t>
            </a:r>
          </a:p>
        </p:txBody>
      </p:sp>
      <p:sp>
        <p:nvSpPr>
          <p:cNvPr id="7" name="Rectangle 6">
            <a:hlinkClick r:id="rId5"/>
          </p:cNvPr>
          <p:cNvSpPr/>
          <p:nvPr/>
        </p:nvSpPr>
        <p:spPr>
          <a:xfrm>
            <a:off x="1676400" y="6564868"/>
            <a:ext cx="3505200" cy="507831"/>
          </a:xfrm>
          <a:prstGeom prst="rect">
            <a:avLst/>
          </a:prstGeom>
        </p:spPr>
        <p:txBody>
          <a:bodyPr wrap="square">
            <a:spAutoFit/>
          </a:bodyPr>
          <a:lstStyle/>
          <a:p>
            <a:r>
              <a:rPr lang="en-US" sz="900" dirty="0" smtClean="0"/>
              <a:t>https://www.google.com/maps/place/Nabji+Lhakhang/@27.4529736,90.5082767,8z/data=!4m5!3m4!1s0x375f2ca3f073a675:0xb8cf9045c99ed84a!8m2!3d27.1908445!4d90.5204407</a:t>
            </a:r>
            <a:endParaRPr lang="en-US" sz="9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990600"/>
          </a:xfrm>
        </p:spPr>
        <p:txBody>
          <a:bodyPr>
            <a:noAutofit/>
          </a:bodyPr>
          <a:lstStyle/>
          <a:p>
            <a:r>
              <a:rPr lang="en-US" sz="3100" b="1" dirty="0" smtClean="0">
                <a:solidFill>
                  <a:schemeClr val="tx1"/>
                </a:solidFill>
                <a:latin typeface="Arial" pitchFamily="34" charset="0"/>
                <a:cs typeface="Arial" pitchFamily="34" charset="0"/>
              </a:rPr>
              <a:t/>
            </a:r>
            <a:br>
              <a:rPr lang="en-US" sz="3100" b="1" dirty="0" smtClean="0">
                <a:solidFill>
                  <a:schemeClr val="tx1"/>
                </a:solidFill>
                <a:latin typeface="Arial" pitchFamily="34" charset="0"/>
                <a:cs typeface="Arial" pitchFamily="34" charset="0"/>
              </a:rPr>
            </a:br>
            <a:r>
              <a:rPr lang="en-US" sz="3100" b="1" dirty="0" smtClean="0">
                <a:solidFill>
                  <a:schemeClr val="tx1"/>
                </a:solidFill>
                <a:latin typeface="Arial" pitchFamily="34" charset="0"/>
                <a:cs typeface="Arial" pitchFamily="34" charset="0"/>
              </a:rPr>
              <a:t>Other places </a:t>
            </a:r>
            <a:r>
              <a:rPr lang="en-US" sz="3100" b="1" dirty="0" err="1" smtClean="0">
                <a:solidFill>
                  <a:schemeClr val="tx1"/>
                </a:solidFill>
                <a:latin typeface="Arial" pitchFamily="34" charset="0"/>
                <a:cs typeface="Arial" pitchFamily="34" charset="0"/>
              </a:rPr>
              <a:t>Padmasambhava</a:t>
            </a:r>
            <a:r>
              <a:rPr lang="en-US" sz="3100" b="1" dirty="0" smtClean="0">
                <a:solidFill>
                  <a:schemeClr val="tx1"/>
                </a:solidFill>
                <a:latin typeface="Arial" pitchFamily="34" charset="0"/>
                <a:cs typeface="Arial" pitchFamily="34" charset="0"/>
              </a:rPr>
              <a:t> visited</a:t>
            </a:r>
            <a:r>
              <a:rPr lang="en-US" sz="3100" dirty="0" smtClean="0">
                <a:solidFill>
                  <a:schemeClr val="tx1"/>
                </a:solidFill>
                <a:latin typeface="Arial" pitchFamily="34" charset="0"/>
                <a:cs typeface="Arial" pitchFamily="34" charset="0"/>
              </a:rPr>
              <a:t/>
            </a:r>
            <a:br>
              <a:rPr lang="en-US" sz="3100" dirty="0" smtClean="0">
                <a:solidFill>
                  <a:schemeClr val="tx1"/>
                </a:solidFill>
                <a:latin typeface="Arial" pitchFamily="34" charset="0"/>
                <a:cs typeface="Arial" pitchFamily="34" charset="0"/>
              </a:rPr>
            </a:br>
            <a:endParaRPr lang="en-US" sz="3100" b="1"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a:xfrm>
            <a:off x="457200" y="1524000"/>
            <a:ext cx="8458200" cy="5029200"/>
          </a:xfrm>
        </p:spPr>
        <p:txBody>
          <a:bodyPr>
            <a:noAutofit/>
          </a:bodyPr>
          <a:lstStyle/>
          <a:p>
            <a:pPr marL="457200" indent="-457200">
              <a:buClr>
                <a:schemeClr val="tx1"/>
              </a:buClr>
              <a:buFont typeface="Wingdings" pitchFamily="2" charset="2"/>
              <a:buChar char="q"/>
            </a:pPr>
            <a:r>
              <a:rPr lang="en-US" sz="2300" dirty="0" smtClean="0">
                <a:latin typeface="+mj-lt"/>
              </a:rPr>
              <a:t>In </a:t>
            </a:r>
            <a:r>
              <a:rPr lang="en-US" sz="2300" dirty="0" err="1" smtClean="0">
                <a:latin typeface="+mj-lt"/>
              </a:rPr>
              <a:t>Bumthang</a:t>
            </a:r>
            <a:r>
              <a:rPr lang="en-US" sz="2300" dirty="0" smtClean="0">
                <a:latin typeface="+mj-lt"/>
              </a:rPr>
              <a:t>, Guru </a:t>
            </a:r>
            <a:r>
              <a:rPr lang="en-US" sz="2300" dirty="0" err="1" smtClean="0">
                <a:latin typeface="+mj-lt"/>
              </a:rPr>
              <a:t>Rinpoche</a:t>
            </a:r>
            <a:r>
              <a:rPr lang="en-US" sz="2300" dirty="0" smtClean="0">
                <a:latin typeface="+mj-lt"/>
              </a:rPr>
              <a:t> meditated at </a:t>
            </a:r>
            <a:r>
              <a:rPr lang="en-US" sz="2300" dirty="0" err="1" smtClean="0">
                <a:latin typeface="+mj-lt"/>
              </a:rPr>
              <a:t>Remochen</a:t>
            </a:r>
            <a:r>
              <a:rPr lang="en-US" sz="2300" dirty="0" smtClean="0">
                <a:latin typeface="+mj-lt"/>
              </a:rPr>
              <a:t> and </a:t>
            </a:r>
            <a:r>
              <a:rPr lang="en-US" sz="2300" dirty="0" err="1" smtClean="0">
                <a:latin typeface="+mj-lt"/>
              </a:rPr>
              <a:t>Thowadra</a:t>
            </a:r>
            <a:r>
              <a:rPr lang="en-US" sz="2300" dirty="0" smtClean="0">
                <a:latin typeface="+mj-lt"/>
              </a:rPr>
              <a:t>, visited and blessed </a:t>
            </a:r>
            <a:r>
              <a:rPr lang="en-US" sz="2300" dirty="0" err="1" smtClean="0">
                <a:latin typeface="+mj-lt"/>
              </a:rPr>
              <a:t>Kunzangdra</a:t>
            </a:r>
            <a:r>
              <a:rPr lang="en-US" sz="2300" dirty="0" smtClean="0">
                <a:latin typeface="+mj-lt"/>
              </a:rPr>
              <a:t>, </a:t>
            </a:r>
            <a:r>
              <a:rPr lang="en-US" sz="2300" dirty="0" err="1" smtClean="0">
                <a:latin typeface="+mj-lt"/>
              </a:rPr>
              <a:t>Zhabjethang</a:t>
            </a:r>
            <a:r>
              <a:rPr lang="en-US" sz="2300" dirty="0" smtClean="0">
                <a:latin typeface="+mj-lt"/>
              </a:rPr>
              <a:t>, </a:t>
            </a:r>
            <a:r>
              <a:rPr lang="en-US" sz="2300" dirty="0" err="1" smtClean="0">
                <a:latin typeface="+mj-lt"/>
              </a:rPr>
              <a:t>Choejedra</a:t>
            </a:r>
            <a:r>
              <a:rPr lang="en-US" sz="2300" dirty="0" smtClean="0">
                <a:latin typeface="+mj-lt"/>
              </a:rPr>
              <a:t>, </a:t>
            </a:r>
            <a:r>
              <a:rPr lang="en-US" sz="2300" dirty="0" err="1" smtClean="0">
                <a:latin typeface="+mj-lt"/>
              </a:rPr>
              <a:t>Mebartsho</a:t>
            </a:r>
            <a:r>
              <a:rPr lang="en-US" sz="2300" dirty="0" smtClean="0">
                <a:latin typeface="+mj-lt"/>
              </a:rPr>
              <a:t> and other places. </a:t>
            </a:r>
          </a:p>
          <a:p>
            <a:pPr marL="457200" indent="-457200">
              <a:buClr>
                <a:schemeClr val="tx1"/>
              </a:buClr>
              <a:buFont typeface="Wingdings" pitchFamily="2" charset="2"/>
              <a:buChar char="q"/>
            </a:pPr>
            <a:r>
              <a:rPr lang="en-US" sz="2300" dirty="0" smtClean="0">
                <a:latin typeface="+mj-lt"/>
              </a:rPr>
              <a:t>In eastern Bhutan, he visited </a:t>
            </a:r>
            <a:r>
              <a:rPr lang="en-US" sz="2300" u="sng" dirty="0" smtClean="0">
                <a:latin typeface="+mj-lt"/>
              </a:rPr>
              <a:t>10 </a:t>
            </a:r>
            <a:r>
              <a:rPr lang="en-US" sz="2300" u="sng" dirty="0" smtClean="0">
                <a:latin typeface="+mj-lt"/>
              </a:rPr>
              <a:t>places </a:t>
            </a:r>
            <a:r>
              <a:rPr lang="en-US" sz="2300" dirty="0" smtClean="0">
                <a:latin typeface="+mj-lt"/>
              </a:rPr>
              <a:t>in </a:t>
            </a:r>
            <a:r>
              <a:rPr lang="en-US" sz="2300" dirty="0" err="1" smtClean="0">
                <a:latin typeface="+mj-lt"/>
              </a:rPr>
              <a:t>Trashi</a:t>
            </a:r>
            <a:r>
              <a:rPr lang="en-US" sz="2300" dirty="0" smtClean="0">
                <a:latin typeface="+mj-lt"/>
              </a:rPr>
              <a:t> </a:t>
            </a:r>
            <a:r>
              <a:rPr lang="en-US" sz="2300" dirty="0" err="1" smtClean="0">
                <a:latin typeface="+mj-lt"/>
              </a:rPr>
              <a:t>Yangtse</a:t>
            </a:r>
            <a:r>
              <a:rPr lang="en-US" sz="2300" dirty="0" smtClean="0">
                <a:latin typeface="+mj-lt"/>
              </a:rPr>
              <a:t>, </a:t>
            </a:r>
            <a:r>
              <a:rPr lang="en-US" sz="2300" dirty="0" err="1" smtClean="0">
                <a:latin typeface="+mj-lt"/>
              </a:rPr>
              <a:t>Mongar</a:t>
            </a:r>
            <a:r>
              <a:rPr lang="en-US" sz="2300" dirty="0" smtClean="0">
                <a:latin typeface="+mj-lt"/>
              </a:rPr>
              <a:t> and </a:t>
            </a:r>
            <a:r>
              <a:rPr lang="en-US" sz="2300" dirty="0" err="1" smtClean="0">
                <a:latin typeface="+mj-lt"/>
              </a:rPr>
              <a:t>Lhuntse</a:t>
            </a:r>
            <a:r>
              <a:rPr lang="en-US" sz="2300" dirty="0" smtClean="0">
                <a:latin typeface="+mj-lt"/>
              </a:rPr>
              <a:t> including </a:t>
            </a:r>
            <a:r>
              <a:rPr lang="en-US" sz="2300" dirty="0" err="1" smtClean="0">
                <a:latin typeface="+mj-lt"/>
              </a:rPr>
              <a:t>Aja</a:t>
            </a:r>
            <a:r>
              <a:rPr lang="en-US" sz="2300" dirty="0" smtClean="0">
                <a:latin typeface="+mj-lt"/>
              </a:rPr>
              <a:t> Ney and </a:t>
            </a:r>
            <a:r>
              <a:rPr lang="en-US" sz="2300" dirty="0" err="1" smtClean="0">
                <a:latin typeface="+mj-lt"/>
              </a:rPr>
              <a:t>Gom</a:t>
            </a:r>
            <a:r>
              <a:rPr lang="en-US" sz="2300" dirty="0" smtClean="0">
                <a:latin typeface="+mj-lt"/>
              </a:rPr>
              <a:t> Kora.* </a:t>
            </a:r>
          </a:p>
          <a:p>
            <a:pPr marL="457200" indent="-457200">
              <a:buClr>
                <a:schemeClr val="tx1"/>
              </a:buClr>
              <a:buFont typeface="Wingdings" pitchFamily="2" charset="2"/>
              <a:buChar char="q"/>
            </a:pPr>
            <a:r>
              <a:rPr lang="en-US" sz="2300" dirty="0" smtClean="0">
                <a:latin typeface="+mj-lt"/>
              </a:rPr>
              <a:t>After meditating at </a:t>
            </a:r>
            <a:r>
              <a:rPr lang="en-US" sz="2300" dirty="0" err="1" smtClean="0">
                <a:latin typeface="+mj-lt"/>
              </a:rPr>
              <a:t>Taktsang</a:t>
            </a:r>
            <a:r>
              <a:rPr lang="en-US" sz="2300" dirty="0" smtClean="0">
                <a:latin typeface="+mj-lt"/>
              </a:rPr>
              <a:t> for three months he visited Drag </a:t>
            </a:r>
            <a:r>
              <a:rPr lang="en-US" sz="2300" dirty="0" err="1" smtClean="0">
                <a:latin typeface="+mj-lt"/>
              </a:rPr>
              <a:t>Karpo</a:t>
            </a:r>
            <a:r>
              <a:rPr lang="en-US" sz="2300" dirty="0" smtClean="0">
                <a:latin typeface="+mj-lt"/>
              </a:rPr>
              <a:t>, </a:t>
            </a:r>
            <a:r>
              <a:rPr lang="en-US" sz="2300" dirty="0" err="1" smtClean="0">
                <a:latin typeface="+mj-lt"/>
              </a:rPr>
              <a:t>Namthog</a:t>
            </a:r>
            <a:r>
              <a:rPr lang="en-US" sz="2300" dirty="0" smtClean="0">
                <a:latin typeface="+mj-lt"/>
              </a:rPr>
              <a:t> </a:t>
            </a:r>
            <a:r>
              <a:rPr lang="en-US" sz="2300" dirty="0" err="1" smtClean="0">
                <a:latin typeface="+mj-lt"/>
              </a:rPr>
              <a:t>Karpo</a:t>
            </a:r>
            <a:r>
              <a:rPr lang="en-US" sz="2300" dirty="0" smtClean="0">
                <a:latin typeface="+mj-lt"/>
              </a:rPr>
              <a:t>, </a:t>
            </a:r>
            <a:r>
              <a:rPr lang="en-US" sz="2300" dirty="0" err="1" smtClean="0">
                <a:latin typeface="+mj-lt"/>
              </a:rPr>
              <a:t>Chumophu</a:t>
            </a:r>
            <a:r>
              <a:rPr lang="en-US" sz="2300" dirty="0" smtClean="0">
                <a:latin typeface="+mj-lt"/>
              </a:rPr>
              <a:t> and </a:t>
            </a:r>
            <a:r>
              <a:rPr lang="en-US" sz="2300" dirty="0" err="1" smtClean="0">
                <a:latin typeface="+mj-lt"/>
              </a:rPr>
              <a:t>Tshalungdra</a:t>
            </a:r>
            <a:r>
              <a:rPr lang="en-US" sz="2300" dirty="0" smtClean="0">
                <a:latin typeface="+mj-lt"/>
              </a:rPr>
              <a:t> in </a:t>
            </a:r>
            <a:r>
              <a:rPr lang="en-US" sz="2300" dirty="0" err="1" smtClean="0">
                <a:latin typeface="+mj-lt"/>
              </a:rPr>
              <a:t>Paro</a:t>
            </a:r>
            <a:r>
              <a:rPr lang="en-US" sz="2300" dirty="0" smtClean="0">
                <a:latin typeface="+mj-lt"/>
              </a:rPr>
              <a:t>, and later to </a:t>
            </a:r>
            <a:r>
              <a:rPr lang="en-US" sz="2300" dirty="0" err="1" smtClean="0">
                <a:latin typeface="+mj-lt"/>
              </a:rPr>
              <a:t>Haa</a:t>
            </a:r>
            <a:r>
              <a:rPr lang="en-US" sz="2300" dirty="0" smtClean="0">
                <a:latin typeface="+mj-lt"/>
              </a:rPr>
              <a:t> and </a:t>
            </a:r>
            <a:r>
              <a:rPr lang="en-US" sz="2300" dirty="0" err="1" smtClean="0">
                <a:latin typeface="+mj-lt"/>
              </a:rPr>
              <a:t>Gasa</a:t>
            </a:r>
            <a:r>
              <a:rPr lang="en-US" sz="2300" dirty="0" smtClean="0">
                <a:latin typeface="+mj-lt"/>
              </a:rPr>
              <a:t>.</a:t>
            </a:r>
          </a:p>
          <a:p>
            <a:pPr marL="457200" indent="-457200">
              <a:buClr>
                <a:schemeClr val="tx1"/>
              </a:buClr>
              <a:buFont typeface="Wingdings" pitchFamily="2" charset="2"/>
              <a:buChar char="q"/>
            </a:pPr>
            <a:r>
              <a:rPr lang="en-US" sz="2300" dirty="0" smtClean="0">
                <a:latin typeface="+mj-lt"/>
              </a:rPr>
              <a:t>Visited </a:t>
            </a:r>
            <a:r>
              <a:rPr lang="en-US" sz="2300" u="sng" dirty="0" smtClean="0">
                <a:latin typeface="+mj-lt"/>
              </a:rPr>
              <a:t>21 sacred places in </a:t>
            </a:r>
            <a:r>
              <a:rPr lang="en-US" sz="2300" u="sng" dirty="0" err="1" smtClean="0">
                <a:latin typeface="+mj-lt"/>
              </a:rPr>
              <a:t>Thimphu</a:t>
            </a:r>
            <a:r>
              <a:rPr lang="en-US" sz="2300" u="sng" dirty="0" smtClean="0">
                <a:latin typeface="+mj-lt"/>
              </a:rPr>
              <a:t> </a:t>
            </a:r>
            <a:r>
              <a:rPr lang="en-US" sz="2300" dirty="0" smtClean="0">
                <a:latin typeface="+mj-lt"/>
              </a:rPr>
              <a:t>(</a:t>
            </a:r>
            <a:r>
              <a:rPr lang="en-US" sz="2300" dirty="0" err="1" smtClean="0">
                <a:latin typeface="+mj-lt"/>
              </a:rPr>
              <a:t>Tandrin</a:t>
            </a:r>
            <a:r>
              <a:rPr lang="en-US" sz="2300" dirty="0" smtClean="0">
                <a:latin typeface="+mj-lt"/>
              </a:rPr>
              <a:t> Ney), </a:t>
            </a:r>
            <a:r>
              <a:rPr lang="en-US" sz="2300" dirty="0" err="1" smtClean="0">
                <a:latin typeface="+mj-lt"/>
              </a:rPr>
              <a:t>Punakha</a:t>
            </a:r>
            <a:r>
              <a:rPr lang="en-US" sz="2300" dirty="0" smtClean="0">
                <a:latin typeface="+mj-lt"/>
              </a:rPr>
              <a:t> (</a:t>
            </a:r>
            <a:r>
              <a:rPr lang="en-US" sz="2300" dirty="0" err="1" smtClean="0">
                <a:latin typeface="+mj-lt"/>
              </a:rPr>
              <a:t>Goen</a:t>
            </a:r>
            <a:r>
              <a:rPr lang="en-US" sz="2300" dirty="0" smtClean="0">
                <a:latin typeface="+mj-lt"/>
              </a:rPr>
              <a:t> </a:t>
            </a:r>
            <a:r>
              <a:rPr lang="en-US" sz="2300" dirty="0" err="1" smtClean="0">
                <a:latin typeface="+mj-lt"/>
              </a:rPr>
              <a:t>Tshephu</a:t>
            </a:r>
            <a:r>
              <a:rPr lang="en-US" sz="2300" dirty="0" smtClean="0">
                <a:latin typeface="+mj-lt"/>
              </a:rPr>
              <a:t>) in and </a:t>
            </a:r>
            <a:r>
              <a:rPr lang="en-US" sz="2300" dirty="0" err="1" smtClean="0">
                <a:latin typeface="+mj-lt"/>
              </a:rPr>
              <a:t>Wangdue</a:t>
            </a:r>
            <a:r>
              <a:rPr lang="en-US" sz="2300" dirty="0" smtClean="0">
                <a:latin typeface="+mj-lt"/>
              </a:rPr>
              <a:t> (</a:t>
            </a:r>
            <a:r>
              <a:rPr lang="en-US" sz="2300" dirty="0" err="1" smtClean="0">
                <a:latin typeface="+mj-lt"/>
              </a:rPr>
              <a:t>Baylangdra</a:t>
            </a:r>
            <a:r>
              <a:rPr lang="en-US" sz="2300" dirty="0" smtClean="0">
                <a:latin typeface="+mj-lt"/>
              </a:rPr>
              <a:t>), after which he proceeded south via </a:t>
            </a:r>
            <a:r>
              <a:rPr lang="en-US" sz="2300" dirty="0" err="1" smtClean="0">
                <a:latin typeface="+mj-lt"/>
              </a:rPr>
              <a:t>Dagana</a:t>
            </a:r>
            <a:r>
              <a:rPr lang="en-US" sz="2300" dirty="0" smtClean="0">
                <a:latin typeface="+mj-lt"/>
              </a:rPr>
              <a:t> visiting </a:t>
            </a:r>
            <a:r>
              <a:rPr lang="en-US" sz="2300" dirty="0" err="1" smtClean="0">
                <a:latin typeface="+mj-lt"/>
              </a:rPr>
              <a:t>Thanamkha</a:t>
            </a:r>
            <a:r>
              <a:rPr lang="en-US" sz="2300" dirty="0" smtClean="0">
                <a:latin typeface="+mj-lt"/>
              </a:rPr>
              <a:t> </a:t>
            </a:r>
            <a:r>
              <a:rPr lang="en-US" sz="2300" dirty="0" err="1" smtClean="0">
                <a:latin typeface="+mj-lt"/>
              </a:rPr>
              <a:t>Dzong</a:t>
            </a:r>
            <a:r>
              <a:rPr lang="en-US" sz="2300" dirty="0" smtClean="0">
                <a:latin typeface="+mj-lt"/>
              </a:rPr>
              <a:t> and </a:t>
            </a:r>
            <a:r>
              <a:rPr lang="en-US" sz="2300" dirty="0" err="1" smtClean="0">
                <a:latin typeface="+mj-lt"/>
              </a:rPr>
              <a:t>Beyul</a:t>
            </a:r>
            <a:r>
              <a:rPr lang="en-US" sz="2300" dirty="0" smtClean="0">
                <a:latin typeface="+mj-lt"/>
              </a:rPr>
              <a:t> </a:t>
            </a:r>
            <a:r>
              <a:rPr lang="en-US" sz="2300" dirty="0" err="1" smtClean="0">
                <a:latin typeface="+mj-lt"/>
              </a:rPr>
              <a:t>Gomdrak</a:t>
            </a:r>
            <a:r>
              <a:rPr lang="en-US" sz="2300" dirty="0" smtClean="0">
                <a:latin typeface="+mj-lt"/>
              </a:rPr>
              <a:t>.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69352" cy="990600"/>
          </a:xfrm>
        </p:spPr>
        <p:txBody>
          <a:bodyPr>
            <a:noAutofit/>
          </a:bodyPr>
          <a:lstStyle/>
          <a:p>
            <a:r>
              <a:rPr lang="en-US" sz="3100" b="1" dirty="0" err="1" smtClean="0">
                <a:solidFill>
                  <a:schemeClr val="tx1"/>
                </a:solidFill>
                <a:latin typeface="Arial" pitchFamily="34" charset="0"/>
                <a:cs typeface="Arial" pitchFamily="34" charset="0"/>
              </a:rPr>
              <a:t>Padmasambhava’s</a:t>
            </a:r>
            <a:r>
              <a:rPr lang="en-US" sz="3100" b="1" dirty="0" smtClean="0">
                <a:solidFill>
                  <a:schemeClr val="tx1"/>
                </a:solidFill>
                <a:latin typeface="Arial" pitchFamily="34" charset="0"/>
                <a:cs typeface="Arial" pitchFamily="34" charset="0"/>
              </a:rPr>
              <a:t> teachings in Bhutan</a:t>
            </a:r>
            <a:endParaRPr lang="en-US" sz="3100" b="1"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a:xfrm>
            <a:off x="457200" y="1447800"/>
            <a:ext cx="8686800" cy="5257800"/>
          </a:xfrm>
        </p:spPr>
        <p:txBody>
          <a:bodyPr>
            <a:noAutofit/>
          </a:bodyPr>
          <a:lstStyle/>
          <a:p>
            <a:pPr>
              <a:buClrTx/>
            </a:pPr>
            <a:r>
              <a:rPr lang="en-US" sz="2200" dirty="0" err="1" smtClean="0">
                <a:latin typeface="+mj-lt"/>
              </a:rPr>
              <a:t>Choekhor</a:t>
            </a:r>
            <a:r>
              <a:rPr lang="en-US" sz="2200" dirty="0" smtClean="0">
                <a:latin typeface="+mj-lt"/>
              </a:rPr>
              <a:t> was named following the sermon given by Guru </a:t>
            </a:r>
            <a:r>
              <a:rPr lang="en-US" sz="2200" dirty="0" err="1" smtClean="0">
                <a:latin typeface="+mj-lt"/>
              </a:rPr>
              <a:t>Rinpoche</a:t>
            </a:r>
            <a:r>
              <a:rPr lang="en-US" sz="2200" dirty="0" smtClean="0">
                <a:latin typeface="+mj-lt"/>
              </a:rPr>
              <a:t> to the public of </a:t>
            </a:r>
            <a:r>
              <a:rPr lang="en-US" sz="2200" dirty="0" err="1" smtClean="0">
                <a:latin typeface="+mj-lt"/>
              </a:rPr>
              <a:t>Bumthang</a:t>
            </a:r>
            <a:r>
              <a:rPr lang="en-US" sz="2200" dirty="0" smtClean="0">
                <a:latin typeface="+mj-lt"/>
              </a:rPr>
              <a:t>.</a:t>
            </a:r>
          </a:p>
          <a:p>
            <a:pPr>
              <a:buClrTx/>
            </a:pPr>
            <a:r>
              <a:rPr lang="en-US" sz="2200" dirty="0" smtClean="0">
                <a:latin typeface="+mj-lt"/>
              </a:rPr>
              <a:t>Guru gave heart-essence (</a:t>
            </a:r>
            <a:r>
              <a:rPr lang="en-US" sz="2200" i="1" dirty="0" err="1" smtClean="0">
                <a:latin typeface="+mj-lt"/>
              </a:rPr>
              <a:t>snying</a:t>
            </a:r>
            <a:r>
              <a:rPr lang="en-US" sz="2200" i="1" dirty="0" smtClean="0">
                <a:latin typeface="+mj-lt"/>
              </a:rPr>
              <a:t> </a:t>
            </a:r>
            <a:r>
              <a:rPr lang="en-US" sz="2200" i="1" dirty="0" err="1" smtClean="0">
                <a:latin typeface="+mj-lt"/>
              </a:rPr>
              <a:t>gyi</a:t>
            </a:r>
            <a:r>
              <a:rPr lang="en-US" sz="2200" i="1" dirty="0" smtClean="0">
                <a:latin typeface="+mj-lt"/>
              </a:rPr>
              <a:t> </a:t>
            </a:r>
            <a:r>
              <a:rPr lang="en-US" sz="2200" i="1" dirty="0" err="1" smtClean="0">
                <a:latin typeface="+mj-lt"/>
              </a:rPr>
              <a:t>thigs</a:t>
            </a:r>
            <a:r>
              <a:rPr lang="en-US" sz="2200" dirty="0" smtClean="0">
                <a:latin typeface="+mj-lt"/>
              </a:rPr>
              <a:t>) teachings of ‘</a:t>
            </a:r>
            <a:r>
              <a:rPr lang="en-US" sz="2200" dirty="0" err="1" smtClean="0">
                <a:latin typeface="+mj-lt"/>
              </a:rPr>
              <a:t>dzogpa</a:t>
            </a:r>
            <a:r>
              <a:rPr lang="en-US" sz="2200" dirty="0" smtClean="0">
                <a:latin typeface="+mj-lt"/>
              </a:rPr>
              <a:t> </a:t>
            </a:r>
            <a:r>
              <a:rPr lang="en-US" sz="2200" dirty="0" err="1" smtClean="0">
                <a:latin typeface="+mj-lt"/>
              </a:rPr>
              <a:t>chenpo</a:t>
            </a:r>
            <a:r>
              <a:rPr lang="en-US" sz="2200" dirty="0" smtClean="0">
                <a:latin typeface="+mj-lt"/>
              </a:rPr>
              <a:t> </a:t>
            </a:r>
            <a:r>
              <a:rPr lang="en-US" sz="2200" dirty="0" err="1" smtClean="0">
                <a:latin typeface="+mj-lt"/>
              </a:rPr>
              <a:t>selwai</a:t>
            </a:r>
            <a:r>
              <a:rPr lang="en-US" sz="2200" dirty="0" smtClean="0">
                <a:latin typeface="+mj-lt"/>
              </a:rPr>
              <a:t> </a:t>
            </a:r>
            <a:r>
              <a:rPr lang="en-US" sz="2200" dirty="0" err="1" smtClean="0">
                <a:latin typeface="+mj-lt"/>
              </a:rPr>
              <a:t>melong</a:t>
            </a:r>
            <a:r>
              <a:rPr lang="en-US" sz="2200" dirty="0" smtClean="0">
                <a:latin typeface="+mj-lt"/>
              </a:rPr>
              <a:t>’ to the entourage of King </a:t>
            </a:r>
            <a:r>
              <a:rPr lang="en-US" sz="2200" dirty="0" err="1" smtClean="0">
                <a:latin typeface="+mj-lt"/>
              </a:rPr>
              <a:t>Sindhu</a:t>
            </a:r>
            <a:r>
              <a:rPr lang="en-US" sz="2200" dirty="0" smtClean="0">
                <a:latin typeface="+mj-lt"/>
              </a:rPr>
              <a:t> and </a:t>
            </a:r>
            <a:r>
              <a:rPr lang="en-US" sz="2200" dirty="0" err="1" smtClean="0">
                <a:latin typeface="+mj-lt"/>
              </a:rPr>
              <a:t>Kyikha</a:t>
            </a:r>
            <a:r>
              <a:rPr lang="en-US" sz="2200" dirty="0" smtClean="0">
                <a:latin typeface="+mj-lt"/>
              </a:rPr>
              <a:t> </a:t>
            </a:r>
            <a:r>
              <a:rPr lang="en-US" sz="2200" dirty="0" err="1" smtClean="0">
                <a:latin typeface="+mj-lt"/>
              </a:rPr>
              <a:t>Rathoed</a:t>
            </a:r>
            <a:r>
              <a:rPr lang="en-US" sz="2200" dirty="0" smtClean="0">
                <a:latin typeface="+mj-lt"/>
              </a:rPr>
              <a:t> in </a:t>
            </a:r>
            <a:r>
              <a:rPr lang="en-US" sz="2200" dirty="0" err="1" smtClean="0">
                <a:latin typeface="+mj-lt"/>
              </a:rPr>
              <a:t>Kurjay</a:t>
            </a:r>
            <a:r>
              <a:rPr lang="en-US" sz="2200" dirty="0" smtClean="0">
                <a:latin typeface="+mj-lt"/>
              </a:rPr>
              <a:t>.</a:t>
            </a:r>
          </a:p>
          <a:p>
            <a:pPr>
              <a:buClrTx/>
            </a:pPr>
            <a:r>
              <a:rPr lang="en-US" sz="2200" dirty="0" smtClean="0">
                <a:latin typeface="+mj-lt"/>
              </a:rPr>
              <a:t>Guru gave thirteen teachings on </a:t>
            </a:r>
            <a:r>
              <a:rPr lang="en-US" sz="2200" dirty="0" err="1" smtClean="0">
                <a:latin typeface="+mj-lt"/>
              </a:rPr>
              <a:t>Vajrakila</a:t>
            </a:r>
            <a:r>
              <a:rPr lang="en-US" sz="2200" dirty="0" smtClean="0">
                <a:latin typeface="+mj-lt"/>
              </a:rPr>
              <a:t> at </a:t>
            </a:r>
            <a:r>
              <a:rPr lang="en-US" sz="2200" dirty="0" err="1" smtClean="0">
                <a:latin typeface="+mj-lt"/>
              </a:rPr>
              <a:t>Singye</a:t>
            </a:r>
            <a:r>
              <a:rPr lang="en-US" sz="2200" dirty="0" smtClean="0">
                <a:latin typeface="+mj-lt"/>
              </a:rPr>
              <a:t> </a:t>
            </a:r>
            <a:r>
              <a:rPr lang="en-US" sz="2200" dirty="0" err="1" smtClean="0">
                <a:latin typeface="+mj-lt"/>
              </a:rPr>
              <a:t>Dzong</a:t>
            </a:r>
            <a:r>
              <a:rPr lang="en-US" sz="2200" dirty="0" smtClean="0">
                <a:latin typeface="+mj-lt"/>
              </a:rPr>
              <a:t> to </a:t>
            </a:r>
            <a:r>
              <a:rPr lang="en-US" sz="2200" dirty="0" err="1" smtClean="0">
                <a:latin typeface="+mj-lt"/>
              </a:rPr>
              <a:t>Yeshey</a:t>
            </a:r>
            <a:r>
              <a:rPr lang="en-US" sz="2200" dirty="0" smtClean="0">
                <a:latin typeface="+mj-lt"/>
              </a:rPr>
              <a:t> </a:t>
            </a:r>
            <a:r>
              <a:rPr lang="en-US" sz="2200" dirty="0" err="1" smtClean="0">
                <a:latin typeface="+mj-lt"/>
              </a:rPr>
              <a:t>Tshogyal</a:t>
            </a:r>
            <a:r>
              <a:rPr lang="en-US" sz="2200" dirty="0" smtClean="0">
                <a:latin typeface="+mj-lt"/>
              </a:rPr>
              <a:t>, </a:t>
            </a:r>
            <a:r>
              <a:rPr lang="en-US" sz="2200" dirty="0" err="1" smtClean="0">
                <a:latin typeface="+mj-lt"/>
              </a:rPr>
              <a:t>Namkhai</a:t>
            </a:r>
            <a:r>
              <a:rPr lang="en-US" sz="2200" dirty="0" smtClean="0">
                <a:latin typeface="+mj-lt"/>
              </a:rPr>
              <a:t> </a:t>
            </a:r>
            <a:r>
              <a:rPr lang="en-US" sz="2200" dirty="0" err="1" smtClean="0">
                <a:latin typeface="+mj-lt"/>
              </a:rPr>
              <a:t>Nyingpo</a:t>
            </a:r>
            <a:r>
              <a:rPr lang="en-US" sz="2200" dirty="0" smtClean="0">
                <a:latin typeface="+mj-lt"/>
              </a:rPr>
              <a:t>, </a:t>
            </a:r>
            <a:r>
              <a:rPr lang="en-US" sz="2200" dirty="0" err="1" smtClean="0">
                <a:latin typeface="+mj-lt"/>
              </a:rPr>
              <a:t>Gyalwa</a:t>
            </a:r>
            <a:r>
              <a:rPr lang="en-US" sz="2200" dirty="0" smtClean="0">
                <a:latin typeface="+mj-lt"/>
              </a:rPr>
              <a:t> </a:t>
            </a:r>
            <a:r>
              <a:rPr lang="en-US" sz="2200" dirty="0" err="1" smtClean="0">
                <a:latin typeface="+mj-lt"/>
              </a:rPr>
              <a:t>Chogyang</a:t>
            </a:r>
            <a:r>
              <a:rPr lang="en-US" sz="2200" dirty="0" smtClean="0">
                <a:latin typeface="+mj-lt"/>
              </a:rPr>
              <a:t>, </a:t>
            </a:r>
            <a:r>
              <a:rPr lang="en-US" sz="2200" dirty="0" err="1" smtClean="0">
                <a:latin typeface="+mj-lt"/>
              </a:rPr>
              <a:t>Nanam</a:t>
            </a:r>
            <a:r>
              <a:rPr lang="en-US" sz="2200" dirty="0" smtClean="0">
                <a:latin typeface="+mj-lt"/>
              </a:rPr>
              <a:t> </a:t>
            </a:r>
            <a:r>
              <a:rPr lang="en-US" sz="2200" dirty="0" err="1" smtClean="0">
                <a:latin typeface="+mj-lt"/>
              </a:rPr>
              <a:t>Dorji</a:t>
            </a:r>
            <a:r>
              <a:rPr lang="en-US" sz="2200" dirty="0" smtClean="0">
                <a:latin typeface="+mj-lt"/>
              </a:rPr>
              <a:t> </a:t>
            </a:r>
            <a:r>
              <a:rPr lang="en-US" sz="2200" dirty="0" err="1" smtClean="0">
                <a:latin typeface="+mj-lt"/>
              </a:rPr>
              <a:t>Dudjom</a:t>
            </a:r>
            <a:r>
              <a:rPr lang="en-US" sz="2200" dirty="0" smtClean="0">
                <a:latin typeface="+mj-lt"/>
              </a:rPr>
              <a:t>, and </a:t>
            </a:r>
            <a:r>
              <a:rPr lang="en-US" sz="2200" dirty="0" err="1" smtClean="0">
                <a:latin typeface="+mj-lt"/>
              </a:rPr>
              <a:t>Ladrong</a:t>
            </a:r>
            <a:r>
              <a:rPr lang="en-US" sz="2200" dirty="0" smtClean="0">
                <a:latin typeface="+mj-lt"/>
              </a:rPr>
              <a:t> </a:t>
            </a:r>
            <a:r>
              <a:rPr lang="en-US" sz="2200" dirty="0" err="1" smtClean="0">
                <a:latin typeface="+mj-lt"/>
              </a:rPr>
              <a:t>Konchog</a:t>
            </a:r>
            <a:r>
              <a:rPr lang="en-US" sz="2200" dirty="0" smtClean="0">
                <a:latin typeface="+mj-lt"/>
              </a:rPr>
              <a:t> Jungney.*</a:t>
            </a:r>
          </a:p>
          <a:p>
            <a:pPr>
              <a:buClrTx/>
            </a:pPr>
            <a:r>
              <a:rPr lang="en-US" sz="2200" dirty="0" smtClean="0">
                <a:latin typeface="+mj-lt"/>
              </a:rPr>
              <a:t>Gave empowerment of </a:t>
            </a:r>
            <a:r>
              <a:rPr lang="en-US" sz="2200" dirty="0" smtClean="0">
                <a:latin typeface="+mj-lt"/>
              </a:rPr>
              <a:t>Eight </a:t>
            </a:r>
            <a:r>
              <a:rPr lang="en-US" sz="2200" dirty="0" smtClean="0">
                <a:latin typeface="+mj-lt"/>
              </a:rPr>
              <a:t>Great </a:t>
            </a:r>
            <a:r>
              <a:rPr lang="en-US" sz="2200" dirty="0" err="1" smtClean="0">
                <a:latin typeface="+mj-lt"/>
              </a:rPr>
              <a:t>Herukas</a:t>
            </a:r>
            <a:r>
              <a:rPr lang="en-US" sz="2200" dirty="0" smtClean="0">
                <a:latin typeface="+mj-lt"/>
              </a:rPr>
              <a:t> (</a:t>
            </a:r>
            <a:r>
              <a:rPr lang="en-US" sz="2200" i="1" dirty="0" err="1" smtClean="0">
                <a:latin typeface="+mj-lt"/>
              </a:rPr>
              <a:t>sgrub</a:t>
            </a:r>
            <a:r>
              <a:rPr lang="en-US" sz="2200" i="1" dirty="0" smtClean="0">
                <a:latin typeface="+mj-lt"/>
              </a:rPr>
              <a:t> pa </a:t>
            </a:r>
            <a:r>
              <a:rPr lang="en-US" sz="2200" i="1" dirty="0" err="1" smtClean="0">
                <a:latin typeface="+mj-lt"/>
              </a:rPr>
              <a:t>bka</a:t>
            </a:r>
            <a:r>
              <a:rPr lang="en-US" sz="2200" i="1" dirty="0" smtClean="0">
                <a:latin typeface="+mj-lt"/>
              </a:rPr>
              <a:t> </a:t>
            </a:r>
            <a:r>
              <a:rPr lang="en-US" sz="2200" i="1" dirty="0" err="1" smtClean="0">
                <a:latin typeface="+mj-lt"/>
              </a:rPr>
              <a:t>brgyad</a:t>
            </a:r>
            <a:r>
              <a:rPr lang="en-US" sz="2200" dirty="0" smtClean="0">
                <a:latin typeface="+mj-lt"/>
              </a:rPr>
              <a:t>) at </a:t>
            </a:r>
            <a:r>
              <a:rPr lang="en-US" sz="2200" dirty="0" err="1" smtClean="0">
                <a:latin typeface="+mj-lt"/>
              </a:rPr>
              <a:t>Nathang</a:t>
            </a:r>
            <a:r>
              <a:rPr lang="en-US" sz="2200" dirty="0" smtClean="0">
                <a:latin typeface="+mj-lt"/>
              </a:rPr>
              <a:t> to the entourage of King </a:t>
            </a:r>
            <a:r>
              <a:rPr lang="en-US" sz="2200" dirty="0" err="1" smtClean="0">
                <a:latin typeface="+mj-lt"/>
              </a:rPr>
              <a:t>Sindhu</a:t>
            </a:r>
            <a:r>
              <a:rPr lang="en-US" sz="2200" dirty="0" smtClean="0">
                <a:latin typeface="+mj-lt"/>
              </a:rPr>
              <a:t> and </a:t>
            </a:r>
            <a:r>
              <a:rPr lang="en-US" sz="2200" dirty="0" err="1" smtClean="0">
                <a:latin typeface="+mj-lt"/>
              </a:rPr>
              <a:t>Naoche</a:t>
            </a:r>
            <a:r>
              <a:rPr lang="en-US" sz="2200" dirty="0" smtClean="0">
                <a:latin typeface="+mj-lt"/>
              </a:rPr>
              <a:t>.</a:t>
            </a:r>
          </a:p>
          <a:p>
            <a:pPr>
              <a:buClrTx/>
            </a:pPr>
            <a:r>
              <a:rPr lang="en-US" sz="2200" dirty="0" smtClean="0">
                <a:latin typeface="+mj-lt"/>
              </a:rPr>
              <a:t>Most likely Guru also gave teaching on </a:t>
            </a:r>
            <a:r>
              <a:rPr lang="en-US" sz="2200" i="1" dirty="0" smtClean="0">
                <a:latin typeface="+mj-lt"/>
              </a:rPr>
              <a:t>Mo </a:t>
            </a:r>
            <a:r>
              <a:rPr lang="en-US" sz="2200" i="1" dirty="0" err="1" smtClean="0">
                <a:latin typeface="+mj-lt"/>
              </a:rPr>
              <a:t>rgyud</a:t>
            </a:r>
            <a:r>
              <a:rPr lang="en-US" sz="2200" i="1" dirty="0" smtClean="0">
                <a:latin typeface="+mj-lt"/>
              </a:rPr>
              <a:t> </a:t>
            </a:r>
            <a:r>
              <a:rPr lang="en-US" sz="2200" i="1" dirty="0" err="1" smtClean="0">
                <a:latin typeface="+mj-lt"/>
              </a:rPr>
              <a:t>kuntu</a:t>
            </a:r>
            <a:r>
              <a:rPr lang="en-US" sz="2200" i="1" dirty="0" smtClean="0">
                <a:latin typeface="+mj-lt"/>
              </a:rPr>
              <a:t> </a:t>
            </a:r>
            <a:r>
              <a:rPr lang="en-US" sz="2200" i="1" dirty="0" err="1" smtClean="0">
                <a:latin typeface="+mj-lt"/>
              </a:rPr>
              <a:t>bzang</a:t>
            </a:r>
            <a:r>
              <a:rPr lang="en-US" sz="2200" i="1" dirty="0" smtClean="0">
                <a:latin typeface="+mj-lt"/>
              </a:rPr>
              <a:t> mo </a:t>
            </a:r>
            <a:r>
              <a:rPr lang="en-US" sz="2200" i="1" dirty="0" err="1" smtClean="0">
                <a:latin typeface="+mj-lt"/>
              </a:rPr>
              <a:t>klong</a:t>
            </a:r>
            <a:r>
              <a:rPr lang="en-US" sz="2200" i="1" dirty="0" smtClean="0">
                <a:latin typeface="+mj-lt"/>
              </a:rPr>
              <a:t> </a:t>
            </a:r>
            <a:r>
              <a:rPr lang="en-US" sz="2200" i="1" dirty="0" err="1" smtClean="0">
                <a:latin typeface="+mj-lt"/>
              </a:rPr>
              <a:t>gsel</a:t>
            </a:r>
            <a:r>
              <a:rPr lang="en-US" sz="2200" i="1" dirty="0" smtClean="0">
                <a:latin typeface="+mj-lt"/>
              </a:rPr>
              <a:t>’ bar </a:t>
            </a:r>
            <a:r>
              <a:rPr lang="en-US" sz="2200" i="1" dirty="0" err="1" smtClean="0">
                <a:latin typeface="+mj-lt"/>
              </a:rPr>
              <a:t>ba</a:t>
            </a:r>
            <a:r>
              <a:rPr lang="en-US" sz="2200" i="1" dirty="0" smtClean="0">
                <a:latin typeface="+mj-lt"/>
              </a:rPr>
              <a:t> </a:t>
            </a:r>
            <a:r>
              <a:rPr lang="en-US" sz="2200" i="1" dirty="0" err="1" smtClean="0">
                <a:latin typeface="+mj-lt"/>
              </a:rPr>
              <a:t>nyima</a:t>
            </a:r>
            <a:r>
              <a:rPr lang="en-US" sz="2200" i="1" dirty="0" smtClean="0">
                <a:latin typeface="+mj-lt"/>
              </a:rPr>
              <a:t>’ </a:t>
            </a:r>
            <a:r>
              <a:rPr lang="en-US" sz="2200" i="1" dirty="0" err="1" smtClean="0">
                <a:latin typeface="+mj-lt"/>
              </a:rPr>
              <a:t>gsang</a:t>
            </a:r>
            <a:r>
              <a:rPr lang="en-US" sz="2200" i="1" dirty="0" smtClean="0">
                <a:latin typeface="+mj-lt"/>
              </a:rPr>
              <a:t> </a:t>
            </a:r>
            <a:r>
              <a:rPr lang="en-US" sz="2200" i="1" dirty="0" err="1" smtClean="0">
                <a:latin typeface="+mj-lt"/>
              </a:rPr>
              <a:t>rgyud</a:t>
            </a:r>
            <a:r>
              <a:rPr lang="en-US" sz="2200" i="1" dirty="0" smtClean="0">
                <a:latin typeface="+mj-lt"/>
              </a:rPr>
              <a:t> to </a:t>
            </a:r>
            <a:r>
              <a:rPr lang="en-US" sz="2200" i="1" dirty="0" err="1" smtClean="0">
                <a:latin typeface="+mj-lt"/>
              </a:rPr>
              <a:t>Yeshe</a:t>
            </a:r>
            <a:r>
              <a:rPr lang="en-US" sz="2200" i="1" dirty="0" smtClean="0">
                <a:latin typeface="+mj-lt"/>
              </a:rPr>
              <a:t> </a:t>
            </a:r>
            <a:r>
              <a:rPr lang="en-US" sz="2200" i="1" dirty="0" err="1" smtClean="0">
                <a:latin typeface="+mj-lt"/>
              </a:rPr>
              <a:t>Tshogyal</a:t>
            </a:r>
            <a:r>
              <a:rPr lang="en-US" sz="2200" i="1" dirty="0" smtClean="0">
                <a:latin typeface="+mj-lt"/>
              </a:rPr>
              <a:t> </a:t>
            </a:r>
            <a:r>
              <a:rPr lang="en-US" sz="2200" dirty="0" smtClean="0">
                <a:latin typeface="+mj-lt"/>
              </a:rPr>
              <a:t>at Taktsang.*</a:t>
            </a:r>
            <a:endParaRPr lang="en-US" sz="2200" dirty="0">
              <a:latin typeface="+mj-lt"/>
            </a:endParaRPr>
          </a:p>
        </p:txBody>
      </p:sp>
      <p:pic>
        <p:nvPicPr>
          <p:cNvPr id="4" name="Picture 3" descr="chorten BUmthang.jpg"/>
          <p:cNvPicPr>
            <a:picLocks noChangeAspect="1"/>
          </p:cNvPicPr>
          <p:nvPr/>
        </p:nvPicPr>
        <p:blipFill>
          <a:blip r:embed="rId3" cstate="print"/>
          <a:stretch>
            <a:fillRect/>
          </a:stretch>
        </p:blipFill>
        <p:spPr>
          <a:xfrm>
            <a:off x="8077200" y="0"/>
            <a:ext cx="1143000" cy="1295400"/>
          </a:xfrm>
          <a:prstGeom prst="rect">
            <a:avLst/>
          </a:prstGeom>
          <a:effectLst>
            <a:softEdge rad="63500"/>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8848" cy="990600"/>
          </a:xfrm>
        </p:spPr>
        <p:txBody>
          <a:bodyPr>
            <a:noAutofit/>
          </a:bodyPr>
          <a:lstStyle/>
          <a:p>
            <a:r>
              <a:rPr lang="en-US" sz="3100" b="1" dirty="0" smtClean="0">
                <a:solidFill>
                  <a:schemeClr val="tx1"/>
                </a:solidFill>
                <a:latin typeface="Arial" pitchFamily="34" charset="0"/>
                <a:cs typeface="Arial" pitchFamily="34" charset="0"/>
              </a:rPr>
              <a:t>Bhutanese disciples of </a:t>
            </a:r>
            <a:r>
              <a:rPr lang="en-US" sz="3100" b="1" dirty="0" err="1" smtClean="0">
                <a:solidFill>
                  <a:schemeClr val="tx1"/>
                </a:solidFill>
                <a:latin typeface="Arial" pitchFamily="34" charset="0"/>
                <a:cs typeface="Arial" pitchFamily="34" charset="0"/>
              </a:rPr>
              <a:t>Padmasambhava</a:t>
            </a:r>
            <a:endParaRPr lang="en-US" sz="3100" b="1"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a:xfrm>
            <a:off x="533400" y="1524000"/>
            <a:ext cx="8305800" cy="5257800"/>
          </a:xfrm>
        </p:spPr>
        <p:txBody>
          <a:bodyPr>
            <a:normAutofit/>
          </a:bodyPr>
          <a:lstStyle/>
          <a:p>
            <a:pPr>
              <a:buClr>
                <a:schemeClr val="tx1"/>
              </a:buClr>
            </a:pPr>
            <a:r>
              <a:rPr lang="en-US" sz="2300" dirty="0" smtClean="0">
                <a:latin typeface="+mj-lt"/>
                <a:cs typeface="Arial" pitchFamily="34" charset="0"/>
              </a:rPr>
              <a:t>King </a:t>
            </a:r>
            <a:r>
              <a:rPr lang="en-US" sz="2300" dirty="0" err="1" smtClean="0">
                <a:latin typeface="+mj-lt"/>
                <a:cs typeface="Arial" pitchFamily="34" charset="0"/>
              </a:rPr>
              <a:t>Sindhu</a:t>
            </a:r>
            <a:r>
              <a:rPr lang="en-US" sz="2300" dirty="0" smtClean="0">
                <a:latin typeface="+mj-lt"/>
                <a:cs typeface="Arial" pitchFamily="34" charset="0"/>
              </a:rPr>
              <a:t> of Mon </a:t>
            </a:r>
            <a:r>
              <a:rPr lang="en-US" sz="2300" dirty="0" err="1" smtClean="0">
                <a:latin typeface="+mj-lt"/>
                <a:cs typeface="Arial" pitchFamily="34" charset="0"/>
              </a:rPr>
              <a:t>Bumthang</a:t>
            </a:r>
            <a:r>
              <a:rPr lang="en-US" sz="2300" dirty="0" smtClean="0">
                <a:latin typeface="+mj-lt"/>
                <a:cs typeface="Arial" pitchFamily="34" charset="0"/>
              </a:rPr>
              <a:t> </a:t>
            </a:r>
            <a:r>
              <a:rPr lang="en-US" sz="2300" dirty="0" smtClean="0">
                <a:latin typeface="+mj-lt"/>
                <a:cs typeface="Arial" pitchFamily="34" charset="0"/>
              </a:rPr>
              <a:t>was converted </a:t>
            </a:r>
            <a:r>
              <a:rPr lang="en-US" sz="2300" dirty="0" smtClean="0">
                <a:latin typeface="+mj-lt"/>
                <a:cs typeface="Arial" pitchFamily="34" charset="0"/>
              </a:rPr>
              <a:t>to Buddhism</a:t>
            </a:r>
          </a:p>
          <a:p>
            <a:pPr>
              <a:buClr>
                <a:schemeClr val="tx1"/>
              </a:buClr>
            </a:pPr>
            <a:r>
              <a:rPr lang="en-US" sz="2300" dirty="0" err="1" smtClean="0">
                <a:latin typeface="+mj-lt"/>
              </a:rPr>
              <a:t>Bumdhen</a:t>
            </a:r>
            <a:r>
              <a:rPr lang="en-US" sz="2300" dirty="0" smtClean="0">
                <a:latin typeface="+mj-lt"/>
              </a:rPr>
              <a:t> </a:t>
            </a:r>
            <a:r>
              <a:rPr lang="en-US" sz="2300" dirty="0" err="1" smtClean="0">
                <a:latin typeface="+mj-lt"/>
              </a:rPr>
              <a:t>Tshomo</a:t>
            </a:r>
            <a:r>
              <a:rPr lang="en-US" sz="2300" dirty="0" smtClean="0">
                <a:latin typeface="+mj-lt"/>
              </a:rPr>
              <a:t> acted as the tantric consort of Guru at </a:t>
            </a:r>
            <a:r>
              <a:rPr lang="en-US" sz="2300" dirty="0" err="1" smtClean="0">
                <a:latin typeface="+mj-lt"/>
              </a:rPr>
              <a:t>Bumthang</a:t>
            </a:r>
            <a:r>
              <a:rPr lang="en-US" sz="2300" dirty="0" smtClean="0">
                <a:latin typeface="+mj-lt"/>
              </a:rPr>
              <a:t> </a:t>
            </a:r>
            <a:r>
              <a:rPr lang="en-US" sz="2300" dirty="0" err="1" smtClean="0">
                <a:latin typeface="+mj-lt"/>
              </a:rPr>
              <a:t>Kurjey</a:t>
            </a:r>
            <a:endParaRPr lang="en-US" sz="2300" dirty="0" smtClean="0">
              <a:latin typeface="+mj-lt"/>
            </a:endParaRPr>
          </a:p>
          <a:p>
            <a:pPr>
              <a:buClr>
                <a:schemeClr val="tx1"/>
              </a:buClr>
            </a:pPr>
            <a:r>
              <a:rPr lang="en-US" sz="2300" dirty="0" err="1" smtClean="0">
                <a:latin typeface="+mj-lt"/>
              </a:rPr>
              <a:t>Haminatha</a:t>
            </a:r>
            <a:r>
              <a:rPr lang="en-US" sz="2300" dirty="0" smtClean="0">
                <a:latin typeface="+mj-lt"/>
              </a:rPr>
              <a:t> (c. 750), ‘the </a:t>
            </a:r>
            <a:r>
              <a:rPr lang="en-US" sz="2300" dirty="0" err="1" smtClean="0">
                <a:latin typeface="+mj-lt"/>
              </a:rPr>
              <a:t>meditator</a:t>
            </a:r>
            <a:r>
              <a:rPr lang="en-US" sz="2300" dirty="0" smtClean="0">
                <a:latin typeface="+mj-lt"/>
              </a:rPr>
              <a:t> from Mon’, was a personal disciple of </a:t>
            </a:r>
            <a:r>
              <a:rPr lang="en-US" sz="2300" dirty="0" err="1" smtClean="0">
                <a:latin typeface="+mj-lt"/>
              </a:rPr>
              <a:t>Padmasambhava</a:t>
            </a:r>
            <a:r>
              <a:rPr lang="en-US" sz="2300" dirty="0" smtClean="0">
                <a:latin typeface="+mj-lt"/>
              </a:rPr>
              <a:t> who accompanied Guru to Tibet. </a:t>
            </a:r>
          </a:p>
          <a:p>
            <a:pPr>
              <a:buClr>
                <a:schemeClr val="tx1"/>
              </a:buClr>
            </a:pPr>
            <a:r>
              <a:rPr lang="en-US" sz="2300" dirty="0" err="1" smtClean="0">
                <a:latin typeface="+mj-lt"/>
                <a:cs typeface="Arial" pitchFamily="34" charset="0"/>
              </a:rPr>
              <a:t>Monmo</a:t>
            </a:r>
            <a:r>
              <a:rPr lang="en-US" sz="2300" dirty="0" smtClean="0">
                <a:latin typeface="+mj-lt"/>
                <a:cs typeface="Arial" pitchFamily="34" charset="0"/>
              </a:rPr>
              <a:t> </a:t>
            </a:r>
            <a:r>
              <a:rPr lang="en-US" sz="2300" dirty="0" err="1" smtClean="0">
                <a:latin typeface="+mj-lt"/>
                <a:cs typeface="Arial" pitchFamily="34" charset="0"/>
              </a:rPr>
              <a:t>Tashi</a:t>
            </a:r>
            <a:r>
              <a:rPr lang="en-US" sz="2300" dirty="0" smtClean="0">
                <a:latin typeface="+mj-lt"/>
                <a:cs typeface="Arial" pitchFamily="34" charset="0"/>
              </a:rPr>
              <a:t> </a:t>
            </a:r>
            <a:r>
              <a:rPr lang="en-US" sz="2300" dirty="0" err="1" smtClean="0">
                <a:latin typeface="+mj-lt"/>
                <a:cs typeface="Arial" pitchFamily="34" charset="0"/>
              </a:rPr>
              <a:t>Chidren</a:t>
            </a:r>
            <a:r>
              <a:rPr lang="en-US" sz="2300" dirty="0" smtClean="0">
                <a:latin typeface="+mj-lt"/>
                <a:cs typeface="Arial" pitchFamily="34" charset="0"/>
              </a:rPr>
              <a:t> was the Bhutanese disciple of Guru </a:t>
            </a:r>
            <a:r>
              <a:rPr lang="en-US" sz="2300" dirty="0" err="1" smtClean="0">
                <a:latin typeface="+mj-lt"/>
                <a:cs typeface="Arial" pitchFamily="34" charset="0"/>
              </a:rPr>
              <a:t>Rinpoche</a:t>
            </a:r>
            <a:r>
              <a:rPr lang="en-US" sz="2300" dirty="0" smtClean="0">
                <a:latin typeface="+mj-lt"/>
                <a:cs typeface="Arial" pitchFamily="34" charset="0"/>
              </a:rPr>
              <a:t> who also accompanied Guru to Tibet and </a:t>
            </a:r>
            <a:r>
              <a:rPr lang="en-US" sz="2300" dirty="0" smtClean="0">
                <a:latin typeface="+mj-lt"/>
              </a:rPr>
              <a:t>played the role of supporting consort (</a:t>
            </a:r>
            <a:r>
              <a:rPr lang="en-US" sz="2300" i="1" dirty="0" err="1" smtClean="0">
                <a:latin typeface="+mj-lt"/>
              </a:rPr>
              <a:t>gzungs</a:t>
            </a:r>
            <a:r>
              <a:rPr lang="en-US" sz="2300" i="1" dirty="0" smtClean="0">
                <a:latin typeface="+mj-lt"/>
              </a:rPr>
              <a:t> ma</a:t>
            </a:r>
            <a:r>
              <a:rPr lang="en-US" sz="2300" dirty="0" smtClean="0">
                <a:latin typeface="+mj-lt"/>
              </a:rPr>
              <a:t>) in the cycle of </a:t>
            </a:r>
            <a:r>
              <a:rPr lang="en-US" sz="2300" dirty="0" err="1" smtClean="0">
                <a:latin typeface="+mj-lt"/>
              </a:rPr>
              <a:t>Vajrakila</a:t>
            </a:r>
            <a:r>
              <a:rPr lang="en-US" sz="2300" dirty="0" smtClean="0">
                <a:latin typeface="+mj-lt"/>
              </a:rPr>
              <a:t> with Guru in </a:t>
            </a:r>
            <a:r>
              <a:rPr lang="en-US" sz="2300" dirty="0" err="1" smtClean="0">
                <a:latin typeface="+mj-lt"/>
              </a:rPr>
              <a:t>Onphu</a:t>
            </a:r>
            <a:r>
              <a:rPr lang="en-US" sz="2300" dirty="0" smtClean="0">
                <a:latin typeface="+mj-lt"/>
              </a:rPr>
              <a:t> </a:t>
            </a:r>
            <a:r>
              <a:rPr lang="en-US" sz="2300" dirty="0" err="1" smtClean="0">
                <a:latin typeface="+mj-lt"/>
              </a:rPr>
              <a:t>Taktshang</a:t>
            </a:r>
            <a:r>
              <a:rPr lang="en-US" sz="2300" dirty="0" smtClean="0">
                <a:latin typeface="+mj-lt"/>
              </a:rPr>
              <a:t> </a:t>
            </a:r>
          </a:p>
          <a:p>
            <a:pPr>
              <a:buClr>
                <a:schemeClr val="tx1"/>
              </a:buClr>
            </a:pPr>
            <a:r>
              <a:rPr lang="en-US" sz="2300" dirty="0" smtClean="0">
                <a:latin typeface="+mj-lt"/>
              </a:rPr>
              <a:t>King </a:t>
            </a:r>
            <a:r>
              <a:rPr lang="en-US" sz="2300" dirty="0" err="1" smtClean="0">
                <a:latin typeface="+mj-lt"/>
              </a:rPr>
              <a:t>Marapai</a:t>
            </a:r>
            <a:r>
              <a:rPr lang="en-US" sz="2300" dirty="0" smtClean="0">
                <a:latin typeface="+mj-lt"/>
              </a:rPr>
              <a:t> (long beard in </a:t>
            </a:r>
            <a:r>
              <a:rPr lang="en-US" sz="2300" dirty="0" err="1" smtClean="0">
                <a:latin typeface="+mj-lt"/>
              </a:rPr>
              <a:t>Monpakha</a:t>
            </a:r>
            <a:r>
              <a:rPr lang="en-US" sz="2300" dirty="0" smtClean="0">
                <a:latin typeface="+mj-lt"/>
              </a:rPr>
              <a:t>) of </a:t>
            </a:r>
            <a:r>
              <a:rPr lang="en-US" sz="2300" dirty="0" err="1" smtClean="0">
                <a:latin typeface="+mj-lt"/>
              </a:rPr>
              <a:t>Trongsa</a:t>
            </a:r>
            <a:r>
              <a:rPr lang="en-US" sz="2300" dirty="0" smtClean="0">
                <a:latin typeface="+mj-lt"/>
              </a:rPr>
              <a:t> is said to have hosted Guru while </a:t>
            </a:r>
            <a:r>
              <a:rPr lang="en-US" sz="2300" dirty="0" err="1" smtClean="0">
                <a:latin typeface="+mj-lt"/>
              </a:rPr>
              <a:t>enroute</a:t>
            </a:r>
            <a:r>
              <a:rPr lang="en-US" sz="2300" dirty="0" smtClean="0">
                <a:latin typeface="+mj-lt"/>
              </a:rPr>
              <a:t> to </a:t>
            </a:r>
            <a:r>
              <a:rPr lang="en-US" sz="2300" dirty="0" err="1" smtClean="0">
                <a:latin typeface="+mj-lt"/>
              </a:rPr>
              <a:t>Bumthang</a:t>
            </a:r>
            <a:endParaRPr lang="en-US" sz="2300" dirty="0" smtClean="0">
              <a:latin typeface="+mj-lt"/>
            </a:endParaRPr>
          </a:p>
          <a:p>
            <a:endParaRPr lang="en-US" sz="2500" dirty="0" smtClean="0">
              <a:latin typeface="Arial" pitchFamily="34" charset="0"/>
              <a:cs typeface="Arial" pitchFamily="34" charset="0"/>
            </a:endParaRPr>
          </a:p>
          <a:p>
            <a:endParaRPr lang="en-US" sz="2500" dirty="0" smtClean="0">
              <a:latin typeface="Arial" pitchFamily="34" charset="0"/>
              <a:cs typeface="Arial" pitchFamily="34" charset="0"/>
            </a:endParaRPr>
          </a:p>
          <a:p>
            <a:endParaRPr lang="en-US" sz="2500" dirty="0" smtClean="0">
              <a:latin typeface="Arial" pitchFamily="34" charset="0"/>
              <a:cs typeface="Arial" pitchFamily="34" charset="0"/>
            </a:endParaRPr>
          </a:p>
          <a:p>
            <a:endParaRPr lang="en-US" sz="250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1352" cy="990600"/>
          </a:xfrm>
        </p:spPr>
        <p:txBody>
          <a:bodyPr>
            <a:noAutofit/>
          </a:bodyPr>
          <a:lstStyle/>
          <a:p>
            <a:r>
              <a:rPr lang="en-US" sz="3100" b="1" dirty="0" smtClean="0">
                <a:solidFill>
                  <a:schemeClr val="tx1"/>
                </a:solidFill>
                <a:latin typeface="Arial" pitchFamily="34" charset="0"/>
                <a:cs typeface="Arial" pitchFamily="34" charset="0"/>
              </a:rPr>
              <a:t>Coming of </a:t>
            </a:r>
            <a:r>
              <a:rPr lang="en-US" sz="3100" b="1" i="1" dirty="0" err="1" smtClean="0">
                <a:solidFill>
                  <a:schemeClr val="tx1"/>
                </a:solidFill>
                <a:latin typeface="Arial" pitchFamily="34" charset="0"/>
                <a:cs typeface="Arial" pitchFamily="34" charset="0"/>
              </a:rPr>
              <a:t>tertons</a:t>
            </a:r>
            <a:r>
              <a:rPr lang="en-US" sz="3100" b="1" dirty="0" smtClean="0">
                <a:solidFill>
                  <a:schemeClr val="tx1"/>
                </a:solidFill>
                <a:latin typeface="Arial" pitchFamily="34" charset="0"/>
                <a:cs typeface="Arial" pitchFamily="34" charset="0"/>
              </a:rPr>
              <a:t> – fulfilling the prophecies</a:t>
            </a:r>
            <a:endParaRPr lang="en-US" sz="3100" b="1"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a:xfrm>
            <a:off x="533400" y="1524000"/>
            <a:ext cx="8382000" cy="5334000"/>
          </a:xfrm>
        </p:spPr>
        <p:txBody>
          <a:bodyPr>
            <a:noAutofit/>
          </a:bodyPr>
          <a:lstStyle/>
          <a:p>
            <a:pPr marL="0" indent="0">
              <a:buClrTx/>
              <a:buNone/>
            </a:pPr>
            <a:r>
              <a:rPr lang="en-US" sz="2200" dirty="0" smtClean="0">
                <a:latin typeface="+mj-lt"/>
              </a:rPr>
              <a:t>According to the prophesies of </a:t>
            </a:r>
            <a:r>
              <a:rPr lang="en-US" sz="2200" dirty="0" err="1" smtClean="0">
                <a:latin typeface="+mj-lt"/>
              </a:rPr>
              <a:t>Padmasambhava</a:t>
            </a:r>
            <a:r>
              <a:rPr lang="en-US" sz="2200" dirty="0" smtClean="0">
                <a:latin typeface="+mj-lt"/>
              </a:rPr>
              <a:t> in </a:t>
            </a:r>
            <a:r>
              <a:rPr lang="en-US" sz="2200" i="1" dirty="0" err="1" smtClean="0">
                <a:latin typeface="+mj-lt"/>
              </a:rPr>
              <a:t>Kathang</a:t>
            </a:r>
            <a:r>
              <a:rPr lang="en-US" sz="2200" i="1" dirty="0" smtClean="0">
                <a:latin typeface="+mj-lt"/>
              </a:rPr>
              <a:t> </a:t>
            </a:r>
            <a:r>
              <a:rPr lang="en-US" sz="2200" i="1" dirty="0" err="1" smtClean="0">
                <a:latin typeface="+mj-lt"/>
              </a:rPr>
              <a:t>Deup</a:t>
            </a:r>
            <a:r>
              <a:rPr lang="en-US" sz="2200" dirty="0" smtClean="0">
                <a:latin typeface="+mj-lt"/>
              </a:rPr>
              <a:t> many </a:t>
            </a:r>
            <a:r>
              <a:rPr lang="en-US" sz="2200" i="1" dirty="0" err="1" smtClean="0">
                <a:latin typeface="+mj-lt"/>
              </a:rPr>
              <a:t>tertons</a:t>
            </a:r>
            <a:r>
              <a:rPr lang="en-US" sz="2200" i="1" dirty="0" smtClean="0">
                <a:latin typeface="+mj-lt"/>
              </a:rPr>
              <a:t> </a:t>
            </a:r>
            <a:r>
              <a:rPr lang="en-US" sz="2200" dirty="0" smtClean="0">
                <a:latin typeface="+mj-lt"/>
              </a:rPr>
              <a:t>came and discovered </a:t>
            </a:r>
            <a:r>
              <a:rPr lang="en-US" sz="2200" i="1" dirty="0" err="1" smtClean="0">
                <a:latin typeface="+mj-lt"/>
              </a:rPr>
              <a:t>ters</a:t>
            </a:r>
            <a:r>
              <a:rPr lang="en-US" sz="2200" dirty="0" smtClean="0">
                <a:latin typeface="+mj-lt"/>
              </a:rPr>
              <a:t>:</a:t>
            </a:r>
          </a:p>
          <a:p>
            <a:pPr>
              <a:buClrTx/>
            </a:pPr>
            <a:r>
              <a:rPr lang="en-US" sz="2200" dirty="0" err="1" smtClean="0">
                <a:latin typeface="+mj-lt"/>
              </a:rPr>
              <a:t>Sangay</a:t>
            </a:r>
            <a:r>
              <a:rPr lang="en-US" sz="2200" dirty="0" smtClean="0">
                <a:latin typeface="+mj-lt"/>
              </a:rPr>
              <a:t> Lama (10</a:t>
            </a:r>
            <a:r>
              <a:rPr lang="en-US" sz="2200" baseline="30000" dirty="0" smtClean="0">
                <a:latin typeface="+mj-lt"/>
              </a:rPr>
              <a:t>th</a:t>
            </a:r>
            <a:r>
              <a:rPr lang="en-US" sz="2200" dirty="0" smtClean="0">
                <a:latin typeface="+mj-lt"/>
              </a:rPr>
              <a:t> century) was the first </a:t>
            </a:r>
            <a:r>
              <a:rPr lang="en-US" sz="2200" i="1" dirty="0" err="1" smtClean="0">
                <a:latin typeface="+mj-lt"/>
              </a:rPr>
              <a:t>terton</a:t>
            </a:r>
            <a:r>
              <a:rPr lang="en-US" sz="2200" dirty="0" smtClean="0">
                <a:latin typeface="+mj-lt"/>
              </a:rPr>
              <a:t>, </a:t>
            </a:r>
            <a:r>
              <a:rPr lang="en-US" sz="2200" dirty="0" err="1" smtClean="0">
                <a:latin typeface="+mj-lt"/>
              </a:rPr>
              <a:t>follwed</a:t>
            </a:r>
            <a:r>
              <a:rPr lang="en-US" sz="2200" dirty="0" smtClean="0">
                <a:latin typeface="+mj-lt"/>
              </a:rPr>
              <a:t> by </a:t>
            </a:r>
            <a:r>
              <a:rPr lang="en-US" sz="2200" dirty="0" err="1" smtClean="0">
                <a:latin typeface="+mj-lt"/>
              </a:rPr>
              <a:t>Nyangrel</a:t>
            </a:r>
            <a:r>
              <a:rPr lang="en-US" sz="2200" dirty="0" smtClean="0">
                <a:latin typeface="+mj-lt"/>
              </a:rPr>
              <a:t> </a:t>
            </a:r>
            <a:r>
              <a:rPr lang="en-US" sz="2200" dirty="0" err="1" smtClean="0">
                <a:latin typeface="+mj-lt"/>
              </a:rPr>
              <a:t>Nyima</a:t>
            </a:r>
            <a:r>
              <a:rPr lang="en-US" sz="2200" dirty="0" smtClean="0">
                <a:latin typeface="+mj-lt"/>
              </a:rPr>
              <a:t>  </a:t>
            </a:r>
            <a:r>
              <a:rPr lang="en-US" sz="2200" dirty="0" err="1" smtClean="0">
                <a:latin typeface="+mj-lt"/>
              </a:rPr>
              <a:t>Odzer</a:t>
            </a:r>
            <a:r>
              <a:rPr lang="en-US" sz="2200" dirty="0" smtClean="0">
                <a:latin typeface="+mj-lt"/>
              </a:rPr>
              <a:t> (1124-1192) &amp; </a:t>
            </a:r>
            <a:r>
              <a:rPr lang="en-US" sz="2200" dirty="0" err="1" smtClean="0">
                <a:latin typeface="+mj-lt"/>
              </a:rPr>
              <a:t>Chöwang</a:t>
            </a:r>
            <a:r>
              <a:rPr lang="en-US" sz="2200" dirty="0" smtClean="0">
                <a:latin typeface="+mj-lt"/>
              </a:rPr>
              <a:t> (1212-1270)</a:t>
            </a:r>
          </a:p>
          <a:p>
            <a:pPr>
              <a:buClrTx/>
            </a:pPr>
            <a:r>
              <a:rPr lang="en-US" sz="2200" dirty="0" err="1" smtClean="0">
                <a:latin typeface="+mj-lt"/>
              </a:rPr>
              <a:t>Ugyen</a:t>
            </a:r>
            <a:r>
              <a:rPr lang="en-US" sz="2200" dirty="0" smtClean="0">
                <a:latin typeface="+mj-lt"/>
              </a:rPr>
              <a:t> </a:t>
            </a:r>
            <a:r>
              <a:rPr lang="en-US" sz="2200" dirty="0" err="1" smtClean="0">
                <a:latin typeface="+mj-lt"/>
              </a:rPr>
              <a:t>Lingpa</a:t>
            </a:r>
            <a:r>
              <a:rPr lang="en-US" sz="2200" dirty="0" smtClean="0">
                <a:latin typeface="+mj-lt"/>
              </a:rPr>
              <a:t> (1323-1360?), </a:t>
            </a:r>
            <a:r>
              <a:rPr lang="en-US" sz="2200" dirty="0" err="1" smtClean="0">
                <a:latin typeface="+mj-lt"/>
              </a:rPr>
              <a:t>Dorje</a:t>
            </a:r>
            <a:r>
              <a:rPr lang="en-US" sz="2200" dirty="0" smtClean="0">
                <a:latin typeface="+mj-lt"/>
              </a:rPr>
              <a:t> </a:t>
            </a:r>
            <a:r>
              <a:rPr lang="en-US" sz="2200" dirty="0" err="1" smtClean="0">
                <a:latin typeface="+mj-lt"/>
              </a:rPr>
              <a:t>Lingpa</a:t>
            </a:r>
            <a:r>
              <a:rPr lang="en-US" sz="2200" dirty="0" smtClean="0">
                <a:latin typeface="+mj-lt"/>
              </a:rPr>
              <a:t> (1346-1405), </a:t>
            </a:r>
            <a:r>
              <a:rPr lang="en-US" sz="2200" dirty="0" err="1" smtClean="0">
                <a:latin typeface="+mj-lt"/>
              </a:rPr>
              <a:t>Ratna</a:t>
            </a:r>
            <a:r>
              <a:rPr lang="en-US" sz="2200" dirty="0" smtClean="0">
                <a:latin typeface="+mj-lt"/>
              </a:rPr>
              <a:t> </a:t>
            </a:r>
            <a:r>
              <a:rPr lang="en-US" sz="2200" dirty="0" err="1" smtClean="0">
                <a:latin typeface="+mj-lt"/>
              </a:rPr>
              <a:t>Lingpa</a:t>
            </a:r>
            <a:r>
              <a:rPr lang="en-US" sz="2200" dirty="0" smtClean="0">
                <a:latin typeface="+mj-lt"/>
              </a:rPr>
              <a:t> (1403-1478), </a:t>
            </a:r>
            <a:r>
              <a:rPr lang="en-US" sz="2200" dirty="0" err="1" smtClean="0">
                <a:latin typeface="+mj-lt"/>
              </a:rPr>
              <a:t>Pema</a:t>
            </a:r>
            <a:r>
              <a:rPr lang="en-US" sz="2200" dirty="0" smtClean="0">
                <a:latin typeface="+mj-lt"/>
              </a:rPr>
              <a:t> </a:t>
            </a:r>
            <a:r>
              <a:rPr lang="en-US" sz="2200" dirty="0" err="1" smtClean="0">
                <a:latin typeface="+mj-lt"/>
              </a:rPr>
              <a:t>Lingpa</a:t>
            </a:r>
            <a:r>
              <a:rPr lang="en-US" sz="2200" dirty="0" smtClean="0">
                <a:latin typeface="+mj-lt"/>
              </a:rPr>
              <a:t> (1450- 1521), </a:t>
            </a:r>
            <a:r>
              <a:rPr lang="en-US" sz="2200" dirty="0" err="1" smtClean="0">
                <a:latin typeface="+mj-lt"/>
              </a:rPr>
              <a:t>Terdag</a:t>
            </a:r>
            <a:r>
              <a:rPr lang="en-US" sz="2200" dirty="0" smtClean="0">
                <a:latin typeface="+mj-lt"/>
              </a:rPr>
              <a:t> </a:t>
            </a:r>
            <a:r>
              <a:rPr lang="en-US" sz="2200" dirty="0" err="1" smtClean="0">
                <a:latin typeface="+mj-lt"/>
              </a:rPr>
              <a:t>Lingpa</a:t>
            </a:r>
            <a:r>
              <a:rPr lang="en-US" sz="2200" dirty="0" smtClean="0">
                <a:latin typeface="+mj-lt"/>
              </a:rPr>
              <a:t> (1646-1714), </a:t>
            </a:r>
            <a:r>
              <a:rPr lang="en-US" sz="2200" dirty="0" err="1" smtClean="0">
                <a:latin typeface="+mj-lt"/>
              </a:rPr>
              <a:t>Zhigpo</a:t>
            </a:r>
            <a:r>
              <a:rPr lang="en-US" sz="2200" dirty="0" smtClean="0">
                <a:latin typeface="+mj-lt"/>
              </a:rPr>
              <a:t> </a:t>
            </a:r>
            <a:r>
              <a:rPr lang="en-US" sz="2200" dirty="0" err="1" smtClean="0">
                <a:latin typeface="+mj-lt"/>
              </a:rPr>
              <a:t>Lingpa</a:t>
            </a:r>
            <a:r>
              <a:rPr lang="en-US" sz="2200" dirty="0" smtClean="0">
                <a:latin typeface="+mj-lt"/>
              </a:rPr>
              <a:t> (1524-1583), Karma </a:t>
            </a:r>
            <a:r>
              <a:rPr lang="en-US" sz="2200" dirty="0" err="1" smtClean="0">
                <a:latin typeface="+mj-lt"/>
              </a:rPr>
              <a:t>Lingpa</a:t>
            </a:r>
            <a:r>
              <a:rPr lang="en-US" sz="2200" dirty="0" smtClean="0">
                <a:latin typeface="+mj-lt"/>
              </a:rPr>
              <a:t> (14th century), </a:t>
            </a:r>
            <a:r>
              <a:rPr lang="en-US" sz="2200" dirty="0" err="1" smtClean="0">
                <a:latin typeface="+mj-lt"/>
              </a:rPr>
              <a:t>Samten</a:t>
            </a:r>
            <a:r>
              <a:rPr lang="en-US" sz="2200" dirty="0" smtClean="0">
                <a:latin typeface="+mj-lt"/>
              </a:rPr>
              <a:t> </a:t>
            </a:r>
            <a:r>
              <a:rPr lang="en-US" sz="2200" dirty="0" err="1" smtClean="0">
                <a:latin typeface="+mj-lt"/>
              </a:rPr>
              <a:t>Lingpa</a:t>
            </a:r>
            <a:r>
              <a:rPr lang="en-US" sz="2200" dirty="0" smtClean="0">
                <a:latin typeface="+mj-lt"/>
              </a:rPr>
              <a:t> (14th century) and so on.</a:t>
            </a:r>
          </a:p>
          <a:p>
            <a:pPr>
              <a:buClrTx/>
            </a:pPr>
            <a:r>
              <a:rPr lang="en-US" sz="2200" dirty="0" err="1" smtClean="0">
                <a:latin typeface="+mj-lt"/>
              </a:rPr>
              <a:t>Longchen</a:t>
            </a:r>
            <a:r>
              <a:rPr lang="en-US" sz="2200" dirty="0" smtClean="0">
                <a:latin typeface="+mj-lt"/>
              </a:rPr>
              <a:t> </a:t>
            </a:r>
            <a:r>
              <a:rPr lang="en-US" sz="2200" dirty="0" err="1" smtClean="0">
                <a:latin typeface="+mj-lt"/>
              </a:rPr>
              <a:t>Rabjam</a:t>
            </a:r>
            <a:r>
              <a:rPr lang="en-US" sz="2200" dirty="0" smtClean="0">
                <a:latin typeface="+mj-lt"/>
              </a:rPr>
              <a:t> (1308-1363), </a:t>
            </a:r>
            <a:r>
              <a:rPr lang="en-US" sz="2200" dirty="0" err="1" smtClean="0">
                <a:latin typeface="+mj-lt"/>
              </a:rPr>
              <a:t>Thangthong</a:t>
            </a:r>
            <a:r>
              <a:rPr lang="en-US" sz="2200" dirty="0" smtClean="0">
                <a:latin typeface="+mj-lt"/>
              </a:rPr>
              <a:t> </a:t>
            </a:r>
            <a:r>
              <a:rPr lang="en-US" sz="2200" dirty="0" err="1" smtClean="0">
                <a:latin typeface="+mj-lt"/>
              </a:rPr>
              <a:t>Gyalpo</a:t>
            </a:r>
            <a:r>
              <a:rPr lang="en-US" sz="2200" dirty="0" smtClean="0">
                <a:latin typeface="+mj-lt"/>
              </a:rPr>
              <a:t> (1385-1509), </a:t>
            </a:r>
            <a:r>
              <a:rPr lang="en-US" sz="2200" dirty="0" err="1" smtClean="0">
                <a:latin typeface="+mj-lt"/>
              </a:rPr>
              <a:t>Kunkhyen</a:t>
            </a:r>
            <a:r>
              <a:rPr lang="en-US" sz="2200" dirty="0" smtClean="0">
                <a:latin typeface="+mj-lt"/>
              </a:rPr>
              <a:t> </a:t>
            </a:r>
            <a:r>
              <a:rPr lang="en-US" sz="2200" dirty="0" err="1" smtClean="0">
                <a:latin typeface="+mj-lt"/>
              </a:rPr>
              <a:t>Pema</a:t>
            </a:r>
            <a:r>
              <a:rPr lang="en-US" sz="2200" dirty="0" smtClean="0">
                <a:latin typeface="+mj-lt"/>
              </a:rPr>
              <a:t> </a:t>
            </a:r>
            <a:r>
              <a:rPr lang="en-US" sz="2200" dirty="0" err="1" smtClean="0">
                <a:latin typeface="+mj-lt"/>
              </a:rPr>
              <a:t>Karpo</a:t>
            </a:r>
            <a:r>
              <a:rPr lang="en-US" sz="2200" dirty="0" smtClean="0">
                <a:latin typeface="+mj-lt"/>
              </a:rPr>
              <a:t> (1527-1592), Fifth Dalai Lama (1617-1682), </a:t>
            </a:r>
            <a:r>
              <a:rPr lang="en-US" sz="2200" dirty="0" err="1" smtClean="0">
                <a:latin typeface="+mj-lt"/>
              </a:rPr>
              <a:t>Jamyang</a:t>
            </a:r>
            <a:r>
              <a:rPr lang="en-US" sz="2200" dirty="0" smtClean="0">
                <a:latin typeface="+mj-lt"/>
              </a:rPr>
              <a:t> </a:t>
            </a:r>
            <a:r>
              <a:rPr lang="en-US" sz="2200" dirty="0" err="1" smtClean="0">
                <a:latin typeface="+mj-lt"/>
              </a:rPr>
              <a:t>Khyentse</a:t>
            </a:r>
            <a:r>
              <a:rPr lang="en-US" sz="2200" dirty="0" smtClean="0">
                <a:latin typeface="+mj-lt"/>
              </a:rPr>
              <a:t> </a:t>
            </a:r>
            <a:r>
              <a:rPr lang="en-US" sz="2200" dirty="0" err="1" smtClean="0">
                <a:latin typeface="+mj-lt"/>
              </a:rPr>
              <a:t>Wangpo</a:t>
            </a:r>
            <a:r>
              <a:rPr lang="en-US" sz="2200" dirty="0" smtClean="0">
                <a:latin typeface="+mj-lt"/>
              </a:rPr>
              <a:t>* (1820-1892), </a:t>
            </a:r>
            <a:r>
              <a:rPr lang="en-US" sz="2200" dirty="0" err="1" smtClean="0">
                <a:latin typeface="+mj-lt"/>
              </a:rPr>
              <a:t>Dudjom</a:t>
            </a:r>
            <a:r>
              <a:rPr lang="en-US" sz="2200" dirty="0" smtClean="0">
                <a:latin typeface="+mj-lt"/>
              </a:rPr>
              <a:t> </a:t>
            </a:r>
            <a:r>
              <a:rPr lang="en-US" sz="2200" dirty="0" err="1" smtClean="0">
                <a:latin typeface="+mj-lt"/>
              </a:rPr>
              <a:t>Jigdrel</a:t>
            </a:r>
            <a:r>
              <a:rPr lang="en-US" sz="2200" dirty="0" smtClean="0">
                <a:latin typeface="+mj-lt"/>
              </a:rPr>
              <a:t> </a:t>
            </a:r>
            <a:r>
              <a:rPr lang="en-US" sz="2200" dirty="0" err="1" smtClean="0">
                <a:latin typeface="+mj-lt"/>
              </a:rPr>
              <a:t>Yeshey</a:t>
            </a:r>
            <a:r>
              <a:rPr lang="en-US" sz="2200" dirty="0" smtClean="0">
                <a:latin typeface="+mj-lt"/>
              </a:rPr>
              <a:t> </a:t>
            </a:r>
            <a:r>
              <a:rPr lang="en-US" sz="2200" dirty="0" err="1" smtClean="0">
                <a:latin typeface="+mj-lt"/>
              </a:rPr>
              <a:t>Dorji</a:t>
            </a:r>
            <a:r>
              <a:rPr lang="en-US" sz="2200" dirty="0" smtClean="0">
                <a:latin typeface="+mj-lt"/>
              </a:rPr>
              <a:t> (1903-1987), </a:t>
            </a:r>
            <a:r>
              <a:rPr lang="en-US" sz="2200" dirty="0" err="1" smtClean="0">
                <a:latin typeface="+mj-lt"/>
              </a:rPr>
              <a:t>Dilgo</a:t>
            </a:r>
            <a:r>
              <a:rPr lang="en-US" sz="2200" dirty="0" smtClean="0">
                <a:latin typeface="+mj-lt"/>
              </a:rPr>
              <a:t> </a:t>
            </a:r>
            <a:r>
              <a:rPr lang="en-US" sz="2200" dirty="0" err="1" smtClean="0">
                <a:latin typeface="+mj-lt"/>
              </a:rPr>
              <a:t>Khyentse</a:t>
            </a:r>
            <a:r>
              <a:rPr lang="en-US" sz="2200" dirty="0" smtClean="0">
                <a:latin typeface="+mj-lt"/>
              </a:rPr>
              <a:t> </a:t>
            </a:r>
            <a:r>
              <a:rPr lang="en-US" sz="2200" dirty="0" err="1" smtClean="0">
                <a:latin typeface="+mj-lt"/>
              </a:rPr>
              <a:t>Rinpoche</a:t>
            </a:r>
            <a:r>
              <a:rPr lang="en-US" sz="2200" dirty="0" smtClean="0">
                <a:latin typeface="+mj-lt"/>
              </a:rPr>
              <a:t> (1910-1991) and </a:t>
            </a:r>
            <a:r>
              <a:rPr lang="en-US" sz="2200" dirty="0" err="1" smtClean="0">
                <a:latin typeface="+mj-lt"/>
              </a:rPr>
              <a:t>Khenpo</a:t>
            </a:r>
            <a:r>
              <a:rPr lang="en-US" sz="2200" dirty="0" smtClean="0">
                <a:latin typeface="+mj-lt"/>
              </a:rPr>
              <a:t> </a:t>
            </a:r>
            <a:r>
              <a:rPr lang="en-US" sz="2200" dirty="0" err="1" smtClean="0">
                <a:latin typeface="+mj-lt"/>
              </a:rPr>
              <a:t>Jigme</a:t>
            </a:r>
            <a:r>
              <a:rPr lang="en-US" sz="2200" dirty="0" smtClean="0">
                <a:latin typeface="+mj-lt"/>
              </a:rPr>
              <a:t> </a:t>
            </a:r>
            <a:r>
              <a:rPr lang="en-US" sz="2200" dirty="0" err="1" smtClean="0">
                <a:latin typeface="+mj-lt"/>
              </a:rPr>
              <a:t>Phuntsho</a:t>
            </a:r>
            <a:r>
              <a:rPr lang="en-US" sz="2200" dirty="0" smtClean="0">
                <a:latin typeface="+mj-lt"/>
              </a:rPr>
              <a:t> (1933-2004).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00" b="1" i="1" dirty="0" err="1" smtClean="0">
                <a:solidFill>
                  <a:schemeClr val="tx1"/>
                </a:solidFill>
                <a:latin typeface="Arial" pitchFamily="34" charset="0"/>
                <a:cs typeface="Arial" pitchFamily="34" charset="0"/>
              </a:rPr>
              <a:t>Ter</a:t>
            </a:r>
            <a:r>
              <a:rPr lang="en-US" sz="3100" b="1" i="1" dirty="0" smtClean="0">
                <a:solidFill>
                  <a:schemeClr val="tx1"/>
                </a:solidFill>
                <a:latin typeface="Arial" pitchFamily="34" charset="0"/>
                <a:cs typeface="Arial" pitchFamily="34" charset="0"/>
              </a:rPr>
              <a:t> </a:t>
            </a:r>
            <a:r>
              <a:rPr lang="en-US" sz="3100" b="1" dirty="0" smtClean="0">
                <a:solidFill>
                  <a:schemeClr val="tx1"/>
                </a:solidFill>
                <a:latin typeface="Arial" pitchFamily="34" charset="0"/>
                <a:cs typeface="Arial" pitchFamily="34" charset="0"/>
              </a:rPr>
              <a:t>discovery by </a:t>
            </a:r>
            <a:r>
              <a:rPr lang="en-US" sz="3100" b="1" i="1" dirty="0" err="1" smtClean="0">
                <a:solidFill>
                  <a:schemeClr val="tx1"/>
                </a:solidFill>
                <a:latin typeface="Arial" pitchFamily="34" charset="0"/>
                <a:cs typeface="Arial" pitchFamily="34" charset="0"/>
              </a:rPr>
              <a:t>tertons</a:t>
            </a:r>
            <a:r>
              <a:rPr lang="en-US" sz="3100" b="1" dirty="0" smtClean="0">
                <a:solidFill>
                  <a:schemeClr val="tx1"/>
                </a:solidFill>
                <a:latin typeface="Arial" pitchFamily="34" charset="0"/>
                <a:cs typeface="Arial" pitchFamily="34" charset="0"/>
              </a:rPr>
              <a:t> in Bhutan</a:t>
            </a:r>
            <a:endParaRPr lang="en-US" sz="3100" b="1"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a:xfrm>
            <a:off x="381000" y="1524000"/>
            <a:ext cx="8610600" cy="5257800"/>
          </a:xfrm>
        </p:spPr>
        <p:txBody>
          <a:bodyPr>
            <a:noAutofit/>
          </a:bodyPr>
          <a:lstStyle/>
          <a:p>
            <a:pPr>
              <a:buClrTx/>
            </a:pPr>
            <a:r>
              <a:rPr lang="en-US" sz="2100" dirty="0" err="1" smtClean="0">
                <a:latin typeface="+mj-lt"/>
              </a:rPr>
              <a:t>Terton</a:t>
            </a:r>
            <a:r>
              <a:rPr lang="en-US" sz="2100" dirty="0" smtClean="0">
                <a:latin typeface="+mj-lt"/>
              </a:rPr>
              <a:t> </a:t>
            </a:r>
            <a:r>
              <a:rPr lang="en-US" sz="2100" dirty="0" err="1" smtClean="0">
                <a:latin typeface="+mj-lt"/>
              </a:rPr>
              <a:t>Sherab</a:t>
            </a:r>
            <a:r>
              <a:rPr lang="en-US" sz="2100" dirty="0" smtClean="0">
                <a:latin typeface="+mj-lt"/>
              </a:rPr>
              <a:t> </a:t>
            </a:r>
            <a:r>
              <a:rPr lang="en-US" sz="2100" dirty="0" err="1" smtClean="0">
                <a:latin typeface="+mj-lt"/>
              </a:rPr>
              <a:t>Meber</a:t>
            </a:r>
            <a:r>
              <a:rPr lang="en-US" sz="2100" dirty="0" smtClean="0">
                <a:latin typeface="+mj-lt"/>
              </a:rPr>
              <a:t> (1267-1326) retrieved </a:t>
            </a:r>
            <a:r>
              <a:rPr lang="en-US" sz="2100" i="1" dirty="0" err="1" smtClean="0">
                <a:latin typeface="+mj-lt"/>
              </a:rPr>
              <a:t>ters</a:t>
            </a:r>
            <a:r>
              <a:rPr lang="en-US" sz="2100" i="1" dirty="0" smtClean="0">
                <a:latin typeface="+mj-lt"/>
              </a:rPr>
              <a:t> </a:t>
            </a:r>
            <a:r>
              <a:rPr lang="en-US" sz="2100" dirty="0" smtClean="0">
                <a:latin typeface="+mj-lt"/>
              </a:rPr>
              <a:t>from </a:t>
            </a:r>
            <a:r>
              <a:rPr lang="en-US" sz="2100" dirty="0" err="1" smtClean="0">
                <a:latin typeface="+mj-lt"/>
              </a:rPr>
              <a:t>Mebartso</a:t>
            </a:r>
            <a:r>
              <a:rPr lang="en-US" sz="2100" dirty="0" smtClean="0">
                <a:latin typeface="+mj-lt"/>
              </a:rPr>
              <a:t> in </a:t>
            </a:r>
            <a:r>
              <a:rPr lang="en-US" sz="2100" dirty="0" err="1" smtClean="0">
                <a:latin typeface="+mj-lt"/>
              </a:rPr>
              <a:t>Bumthang</a:t>
            </a:r>
            <a:r>
              <a:rPr lang="en-US" sz="2100" dirty="0" smtClean="0">
                <a:latin typeface="+mj-lt"/>
              </a:rPr>
              <a:t> and </a:t>
            </a:r>
            <a:r>
              <a:rPr lang="en-US" sz="2100" dirty="0" err="1" smtClean="0">
                <a:latin typeface="+mj-lt"/>
              </a:rPr>
              <a:t>Nuptshonapatra</a:t>
            </a:r>
            <a:r>
              <a:rPr lang="en-US" sz="2100" dirty="0" smtClean="0">
                <a:latin typeface="+mj-lt"/>
              </a:rPr>
              <a:t> in </a:t>
            </a:r>
            <a:r>
              <a:rPr lang="en-US" sz="2100" dirty="0" err="1" smtClean="0">
                <a:latin typeface="+mj-lt"/>
              </a:rPr>
              <a:t>Haa</a:t>
            </a:r>
            <a:endParaRPr lang="en-US" sz="2100" dirty="0" smtClean="0">
              <a:latin typeface="+mj-lt"/>
            </a:endParaRPr>
          </a:p>
          <a:p>
            <a:pPr>
              <a:buClrTx/>
            </a:pPr>
            <a:r>
              <a:rPr lang="en-US" sz="2100" dirty="0" err="1" smtClean="0">
                <a:latin typeface="+mj-lt"/>
              </a:rPr>
              <a:t>Dorji</a:t>
            </a:r>
            <a:r>
              <a:rPr lang="en-US" sz="2100" dirty="0" smtClean="0">
                <a:latin typeface="+mj-lt"/>
              </a:rPr>
              <a:t> </a:t>
            </a:r>
            <a:r>
              <a:rPr lang="en-US" sz="2100" dirty="0" err="1" smtClean="0">
                <a:latin typeface="+mj-lt"/>
              </a:rPr>
              <a:t>Lingpa</a:t>
            </a:r>
            <a:r>
              <a:rPr lang="en-US" sz="2100" dirty="0" smtClean="0">
                <a:latin typeface="+mj-lt"/>
              </a:rPr>
              <a:t> (1346-1405) retrieved a </a:t>
            </a:r>
            <a:r>
              <a:rPr lang="en-US" sz="2100" i="1" dirty="0" err="1" smtClean="0">
                <a:latin typeface="+mj-lt"/>
              </a:rPr>
              <a:t>zab</a:t>
            </a:r>
            <a:r>
              <a:rPr lang="en-US" sz="2100" i="1" dirty="0" smtClean="0">
                <a:latin typeface="+mj-lt"/>
              </a:rPr>
              <a:t> </a:t>
            </a:r>
            <a:r>
              <a:rPr lang="en-US" sz="2100" i="1" dirty="0" err="1" smtClean="0">
                <a:latin typeface="+mj-lt"/>
              </a:rPr>
              <a:t>ter</a:t>
            </a:r>
            <a:r>
              <a:rPr lang="en-US" sz="2100" i="1" dirty="0" smtClean="0">
                <a:latin typeface="+mj-lt"/>
              </a:rPr>
              <a:t> </a:t>
            </a:r>
            <a:r>
              <a:rPr lang="en-US" sz="2100" i="1" dirty="0" err="1" smtClean="0">
                <a:latin typeface="+mj-lt"/>
              </a:rPr>
              <a:t>sethurma</a:t>
            </a:r>
            <a:r>
              <a:rPr lang="en-US" sz="2100" i="1" dirty="0" smtClean="0">
                <a:latin typeface="+mj-lt"/>
              </a:rPr>
              <a:t> </a:t>
            </a:r>
            <a:r>
              <a:rPr lang="en-US" sz="2100" dirty="0" smtClean="0">
                <a:latin typeface="+mj-lt"/>
              </a:rPr>
              <a:t>from </a:t>
            </a:r>
            <a:r>
              <a:rPr lang="en-US" sz="2100" dirty="0" err="1" smtClean="0">
                <a:latin typeface="+mj-lt"/>
              </a:rPr>
              <a:t>Taktsang</a:t>
            </a:r>
            <a:r>
              <a:rPr lang="en-US" sz="2100" dirty="0" smtClean="0">
                <a:latin typeface="+mj-lt"/>
              </a:rPr>
              <a:t> and many </a:t>
            </a:r>
            <a:r>
              <a:rPr lang="en-US" sz="2100" i="1" dirty="0" err="1" smtClean="0">
                <a:latin typeface="+mj-lt"/>
              </a:rPr>
              <a:t>ters</a:t>
            </a:r>
            <a:r>
              <a:rPr lang="en-US" sz="2100" i="1" dirty="0" smtClean="0">
                <a:latin typeface="+mj-lt"/>
              </a:rPr>
              <a:t> </a:t>
            </a:r>
            <a:r>
              <a:rPr lang="en-US" sz="2100" dirty="0" smtClean="0">
                <a:latin typeface="+mj-lt"/>
              </a:rPr>
              <a:t>from </a:t>
            </a:r>
            <a:r>
              <a:rPr lang="en-US" sz="2100" dirty="0" err="1" smtClean="0">
                <a:latin typeface="+mj-lt"/>
              </a:rPr>
              <a:t>Bhumthang</a:t>
            </a:r>
            <a:r>
              <a:rPr lang="en-US" sz="2100" dirty="0" smtClean="0">
                <a:latin typeface="+mj-lt"/>
              </a:rPr>
              <a:t> and </a:t>
            </a:r>
            <a:r>
              <a:rPr lang="en-US" sz="2100" dirty="0" err="1" smtClean="0">
                <a:latin typeface="+mj-lt"/>
              </a:rPr>
              <a:t>Langdraney</a:t>
            </a:r>
            <a:endParaRPr lang="en-US" sz="2100" dirty="0" smtClean="0">
              <a:latin typeface="+mj-lt"/>
            </a:endParaRPr>
          </a:p>
          <a:p>
            <a:pPr>
              <a:buClrTx/>
            </a:pPr>
            <a:r>
              <a:rPr lang="en-US" sz="2100" dirty="0" err="1" smtClean="0">
                <a:latin typeface="+mj-lt"/>
              </a:rPr>
              <a:t>Thangtong</a:t>
            </a:r>
            <a:r>
              <a:rPr lang="en-US" sz="2100" dirty="0" smtClean="0">
                <a:latin typeface="+mj-lt"/>
              </a:rPr>
              <a:t> </a:t>
            </a:r>
            <a:r>
              <a:rPr lang="en-US" sz="2100" dirty="0" err="1" smtClean="0">
                <a:latin typeface="+mj-lt"/>
              </a:rPr>
              <a:t>Gyalpo</a:t>
            </a:r>
            <a:r>
              <a:rPr lang="en-US" sz="2100" dirty="0" smtClean="0">
                <a:latin typeface="+mj-lt"/>
              </a:rPr>
              <a:t> (1385-1464) </a:t>
            </a:r>
            <a:r>
              <a:rPr lang="en-US" sz="2100" dirty="0" smtClean="0">
                <a:latin typeface="+mj-lt"/>
              </a:rPr>
              <a:t>retrieved </a:t>
            </a:r>
            <a:r>
              <a:rPr lang="en-US" sz="2100" dirty="0" smtClean="0">
                <a:latin typeface="+mj-lt"/>
              </a:rPr>
              <a:t>a yellow paper scroll from </a:t>
            </a:r>
            <a:r>
              <a:rPr lang="en-US" sz="2100" dirty="0" err="1" smtClean="0">
                <a:latin typeface="+mj-lt"/>
              </a:rPr>
              <a:t>Taktsang</a:t>
            </a:r>
            <a:endParaRPr lang="en-US" sz="2100" dirty="0" smtClean="0">
              <a:latin typeface="+mj-lt"/>
            </a:endParaRPr>
          </a:p>
          <a:p>
            <a:pPr>
              <a:buClrTx/>
            </a:pPr>
            <a:r>
              <a:rPr lang="en-US" sz="2100" dirty="0" err="1" smtClean="0">
                <a:latin typeface="+mj-lt"/>
              </a:rPr>
              <a:t>Terton</a:t>
            </a:r>
            <a:r>
              <a:rPr lang="en-US" sz="2100" dirty="0" smtClean="0">
                <a:latin typeface="+mj-lt"/>
              </a:rPr>
              <a:t> </a:t>
            </a:r>
            <a:r>
              <a:rPr lang="en-US" sz="2100" dirty="0" err="1" smtClean="0">
                <a:latin typeface="+mj-lt"/>
              </a:rPr>
              <a:t>Ratna</a:t>
            </a:r>
            <a:r>
              <a:rPr lang="en-US" sz="2100" dirty="0" smtClean="0">
                <a:latin typeface="+mj-lt"/>
              </a:rPr>
              <a:t> </a:t>
            </a:r>
            <a:r>
              <a:rPr lang="en-US" sz="2100" dirty="0" err="1" smtClean="0">
                <a:latin typeface="+mj-lt"/>
              </a:rPr>
              <a:t>Lingpa</a:t>
            </a:r>
            <a:r>
              <a:rPr lang="en-US" sz="2100" dirty="0" smtClean="0">
                <a:latin typeface="+mj-lt"/>
              </a:rPr>
              <a:t> (1403-1478) revealed a text titled ‘</a:t>
            </a:r>
            <a:r>
              <a:rPr lang="en-US" sz="2100" i="1" dirty="0" err="1" smtClean="0">
                <a:latin typeface="+mj-lt"/>
              </a:rPr>
              <a:t>glong</a:t>
            </a:r>
            <a:r>
              <a:rPr lang="en-US" sz="2100" i="1" dirty="0" smtClean="0">
                <a:latin typeface="+mj-lt"/>
              </a:rPr>
              <a:t> </a:t>
            </a:r>
            <a:r>
              <a:rPr lang="en-US" sz="2100" i="1" dirty="0" err="1" smtClean="0">
                <a:latin typeface="+mj-lt"/>
              </a:rPr>
              <a:t>gsal</a:t>
            </a:r>
            <a:r>
              <a:rPr lang="en-US" sz="2100" i="1" dirty="0" smtClean="0">
                <a:latin typeface="+mj-lt"/>
              </a:rPr>
              <a:t> </a:t>
            </a:r>
            <a:r>
              <a:rPr lang="en-US" sz="2100" i="1" dirty="0" err="1" smtClean="0">
                <a:latin typeface="+mj-lt"/>
              </a:rPr>
              <a:t>snying</a:t>
            </a:r>
            <a:r>
              <a:rPr lang="en-US" sz="2100" i="1" dirty="0" smtClean="0">
                <a:latin typeface="+mj-lt"/>
              </a:rPr>
              <a:t> </a:t>
            </a:r>
            <a:r>
              <a:rPr lang="en-US" sz="2100" i="1" dirty="0" err="1" smtClean="0">
                <a:latin typeface="+mj-lt"/>
              </a:rPr>
              <a:t>tig</a:t>
            </a:r>
            <a:r>
              <a:rPr lang="en-US" sz="2100" dirty="0" smtClean="0">
                <a:latin typeface="+mj-lt"/>
              </a:rPr>
              <a:t>’ from </a:t>
            </a:r>
            <a:r>
              <a:rPr lang="en-US" sz="2100" dirty="0" err="1" smtClean="0">
                <a:latin typeface="+mj-lt"/>
              </a:rPr>
              <a:t>Singye</a:t>
            </a:r>
            <a:r>
              <a:rPr lang="en-US" sz="2100" dirty="0" smtClean="0">
                <a:latin typeface="+mj-lt"/>
              </a:rPr>
              <a:t> </a:t>
            </a:r>
            <a:r>
              <a:rPr lang="en-US" sz="2100" dirty="0" err="1" smtClean="0">
                <a:latin typeface="+mj-lt"/>
              </a:rPr>
              <a:t>Dzong</a:t>
            </a:r>
            <a:r>
              <a:rPr lang="en-US" sz="2100" dirty="0" smtClean="0">
                <a:latin typeface="+mj-lt"/>
              </a:rPr>
              <a:t> </a:t>
            </a:r>
          </a:p>
          <a:p>
            <a:pPr>
              <a:buClrTx/>
            </a:pPr>
            <a:r>
              <a:rPr lang="en-US" sz="2100" dirty="0" err="1" smtClean="0">
                <a:latin typeface="+mj-lt"/>
              </a:rPr>
              <a:t>Pema</a:t>
            </a:r>
            <a:r>
              <a:rPr lang="en-US" sz="2100" dirty="0" smtClean="0">
                <a:latin typeface="+mj-lt"/>
              </a:rPr>
              <a:t> </a:t>
            </a:r>
            <a:r>
              <a:rPr lang="en-US" sz="2100" dirty="0" err="1" smtClean="0">
                <a:latin typeface="+mj-lt"/>
              </a:rPr>
              <a:t>Lingpa</a:t>
            </a:r>
            <a:r>
              <a:rPr lang="en-US" sz="2100" dirty="0" smtClean="0">
                <a:latin typeface="+mj-lt"/>
              </a:rPr>
              <a:t> (1450-1521) retrieved many </a:t>
            </a:r>
            <a:r>
              <a:rPr lang="en-US" sz="2100" i="1" dirty="0" err="1" smtClean="0">
                <a:latin typeface="+mj-lt"/>
              </a:rPr>
              <a:t>ters</a:t>
            </a:r>
            <a:r>
              <a:rPr lang="en-US" sz="2100" dirty="0" smtClean="0">
                <a:latin typeface="+mj-lt"/>
              </a:rPr>
              <a:t> from </a:t>
            </a:r>
            <a:r>
              <a:rPr lang="en-US" sz="2100" dirty="0" err="1" smtClean="0">
                <a:latin typeface="+mj-lt"/>
              </a:rPr>
              <a:t>Bumthang</a:t>
            </a:r>
            <a:endParaRPr lang="en-US" sz="2100" dirty="0" smtClean="0">
              <a:latin typeface="+mj-lt"/>
            </a:endParaRPr>
          </a:p>
          <a:p>
            <a:pPr>
              <a:buClrTx/>
            </a:pPr>
            <a:r>
              <a:rPr lang="en-US" sz="2100" dirty="0" err="1" smtClean="0">
                <a:latin typeface="+mj-lt"/>
              </a:rPr>
              <a:t>Dudjom</a:t>
            </a:r>
            <a:r>
              <a:rPr lang="en-US" sz="2100" dirty="0" smtClean="0">
                <a:latin typeface="+mj-lt"/>
              </a:rPr>
              <a:t> </a:t>
            </a:r>
            <a:r>
              <a:rPr lang="en-US" sz="2100" dirty="0" err="1" smtClean="0">
                <a:latin typeface="+mj-lt"/>
              </a:rPr>
              <a:t>Jigrel</a:t>
            </a:r>
            <a:r>
              <a:rPr lang="en-US" sz="2100" dirty="0" smtClean="0">
                <a:latin typeface="+mj-lt"/>
              </a:rPr>
              <a:t> </a:t>
            </a:r>
            <a:r>
              <a:rPr lang="en-US" sz="2100" dirty="0" err="1" smtClean="0">
                <a:latin typeface="+mj-lt"/>
              </a:rPr>
              <a:t>Yeshey</a:t>
            </a:r>
            <a:r>
              <a:rPr lang="en-US" sz="2100" dirty="0" smtClean="0">
                <a:latin typeface="+mj-lt"/>
              </a:rPr>
              <a:t> </a:t>
            </a:r>
            <a:r>
              <a:rPr lang="en-US" sz="2100" dirty="0" err="1" smtClean="0">
                <a:latin typeface="+mj-lt"/>
              </a:rPr>
              <a:t>Dorji</a:t>
            </a:r>
            <a:r>
              <a:rPr lang="en-US" sz="2100" dirty="0" smtClean="0">
                <a:latin typeface="+mj-lt"/>
              </a:rPr>
              <a:t> (1904-1987) revealed </a:t>
            </a:r>
            <a:r>
              <a:rPr lang="en-US" sz="2100" dirty="0" err="1" smtClean="0">
                <a:latin typeface="+mj-lt"/>
              </a:rPr>
              <a:t>Phurpa</a:t>
            </a:r>
            <a:r>
              <a:rPr lang="en-US" sz="2100" dirty="0" smtClean="0">
                <a:latin typeface="+mj-lt"/>
              </a:rPr>
              <a:t> </a:t>
            </a:r>
            <a:r>
              <a:rPr lang="en-US" sz="2100" dirty="0" err="1" smtClean="0">
                <a:latin typeface="+mj-lt"/>
              </a:rPr>
              <a:t>Pudri</a:t>
            </a:r>
            <a:r>
              <a:rPr lang="en-US" sz="2100" dirty="0" smtClean="0">
                <a:latin typeface="+mj-lt"/>
              </a:rPr>
              <a:t> </a:t>
            </a:r>
            <a:r>
              <a:rPr lang="en-US" sz="2100" dirty="0" err="1" smtClean="0">
                <a:latin typeface="+mj-lt"/>
              </a:rPr>
              <a:t>Regphung</a:t>
            </a:r>
            <a:r>
              <a:rPr lang="en-US" sz="2100" dirty="0" smtClean="0">
                <a:latin typeface="+mj-lt"/>
              </a:rPr>
              <a:t> (Samuel G </a:t>
            </a:r>
            <a:r>
              <a:rPr lang="en-US" sz="2100" dirty="0" smtClean="0">
                <a:latin typeface="+mj-lt"/>
              </a:rPr>
              <a:t>2008 in </a:t>
            </a:r>
            <a:r>
              <a:rPr lang="en-US" sz="2100" dirty="0" err="1" smtClean="0">
                <a:latin typeface="+mj-lt"/>
              </a:rPr>
              <a:t>Ura</a:t>
            </a:r>
            <a:r>
              <a:rPr lang="en-US" sz="2100" dirty="0" smtClean="0">
                <a:latin typeface="+mj-lt"/>
              </a:rPr>
              <a:t> 2010)</a:t>
            </a:r>
            <a:endParaRPr lang="en-US" sz="2100" dirty="0" smtClean="0">
              <a:latin typeface="+mj-lt"/>
            </a:endParaRPr>
          </a:p>
          <a:p>
            <a:pPr>
              <a:buClrTx/>
            </a:pPr>
            <a:r>
              <a:rPr lang="en-US" sz="2100" dirty="0" err="1" smtClean="0">
                <a:latin typeface="+mj-lt"/>
              </a:rPr>
              <a:t>Terton</a:t>
            </a:r>
            <a:r>
              <a:rPr lang="en-US" sz="2100" dirty="0" smtClean="0">
                <a:latin typeface="+mj-lt"/>
              </a:rPr>
              <a:t> </a:t>
            </a:r>
            <a:r>
              <a:rPr lang="en-US" sz="2100" dirty="0" err="1" smtClean="0">
                <a:latin typeface="+mj-lt"/>
              </a:rPr>
              <a:t>Zilnon</a:t>
            </a:r>
            <a:r>
              <a:rPr lang="en-US" sz="2100" dirty="0" smtClean="0">
                <a:latin typeface="+mj-lt"/>
              </a:rPr>
              <a:t> </a:t>
            </a:r>
            <a:r>
              <a:rPr lang="en-US" sz="2100" dirty="0" err="1" smtClean="0">
                <a:latin typeface="+mj-lt"/>
              </a:rPr>
              <a:t>Namkha</a:t>
            </a:r>
            <a:r>
              <a:rPr lang="en-US" sz="2100" dirty="0" smtClean="0">
                <a:latin typeface="+mj-lt"/>
              </a:rPr>
              <a:t> </a:t>
            </a:r>
            <a:r>
              <a:rPr lang="en-US" sz="2100" dirty="0" err="1" smtClean="0">
                <a:latin typeface="+mj-lt"/>
              </a:rPr>
              <a:t>Dorji</a:t>
            </a:r>
            <a:r>
              <a:rPr lang="en-US" sz="2100" dirty="0" smtClean="0">
                <a:latin typeface="+mj-lt"/>
              </a:rPr>
              <a:t> (1874-?) revealed the corpus of ‘chimed </a:t>
            </a:r>
            <a:r>
              <a:rPr lang="en-US" sz="2100" dirty="0" err="1" smtClean="0">
                <a:latin typeface="+mj-lt"/>
              </a:rPr>
              <a:t>srog</a:t>
            </a:r>
            <a:r>
              <a:rPr lang="en-US" sz="2100" dirty="0" smtClean="0">
                <a:latin typeface="+mj-lt"/>
              </a:rPr>
              <a:t> </a:t>
            </a:r>
            <a:r>
              <a:rPr lang="en-US" sz="2100" dirty="0" err="1" smtClean="0">
                <a:latin typeface="+mj-lt"/>
              </a:rPr>
              <a:t>thig</a:t>
            </a:r>
            <a:r>
              <a:rPr lang="en-US" sz="2100" dirty="0" smtClean="0">
                <a:latin typeface="+mj-lt"/>
              </a:rPr>
              <a:t>’ in 1908 (Cantwell Cathy et al. 2009)</a:t>
            </a:r>
            <a:endParaRPr lang="en-US" sz="2100" i="1" dirty="0" smtClean="0">
              <a:latin typeface="+mj-l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531352" cy="990600"/>
          </a:xfrm>
        </p:spPr>
        <p:txBody>
          <a:bodyPr>
            <a:noAutofit/>
          </a:bodyPr>
          <a:lstStyle/>
          <a:p>
            <a:r>
              <a:rPr lang="en-US" sz="3400" b="1" dirty="0">
                <a:solidFill>
                  <a:schemeClr val="tx1"/>
                </a:solidFill>
                <a:latin typeface="Arial" pitchFamily="34" charset="0"/>
                <a:cs typeface="Arial" pitchFamily="34" charset="0"/>
              </a:rPr>
              <a:t>Introduction: Questions</a:t>
            </a:r>
            <a:r>
              <a:rPr lang="en-US" sz="3400" b="1" dirty="0" smtClean="0">
                <a:solidFill>
                  <a:schemeClr val="tx1"/>
                </a:solidFill>
                <a:latin typeface="Arial" pitchFamily="34" charset="0"/>
                <a:cs typeface="Arial" pitchFamily="34" charset="0"/>
              </a:rPr>
              <a:t>?</a:t>
            </a:r>
            <a:endParaRPr lang="en-US" sz="3400" b="1"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a:xfrm>
            <a:off x="381000" y="1600200"/>
            <a:ext cx="8229600" cy="5029200"/>
          </a:xfrm>
        </p:spPr>
        <p:txBody>
          <a:bodyPr>
            <a:normAutofit/>
          </a:bodyPr>
          <a:lstStyle/>
          <a:p>
            <a:pPr>
              <a:buClr>
                <a:schemeClr val="tx1"/>
              </a:buClr>
            </a:pPr>
            <a:endParaRPr lang="en-US" sz="2400" dirty="0" smtClean="0">
              <a:latin typeface="+mj-lt"/>
              <a:cs typeface="Arial" pitchFamily="34" charset="0"/>
            </a:endParaRPr>
          </a:p>
          <a:p>
            <a:endParaRPr lang="en-US" sz="2800" dirty="0" smtClean="0">
              <a:latin typeface="Arial" pitchFamily="34" charset="0"/>
              <a:cs typeface="Arial" pitchFamily="34" charset="0"/>
            </a:endParaRPr>
          </a:p>
        </p:txBody>
      </p:sp>
      <p:sp>
        <p:nvSpPr>
          <p:cNvPr id="4" name="Content Placeholder 2"/>
          <p:cNvSpPr txBox="1">
            <a:spLocks/>
          </p:cNvSpPr>
          <p:nvPr/>
        </p:nvSpPr>
        <p:spPr>
          <a:xfrm>
            <a:off x="609600" y="1676400"/>
            <a:ext cx="8153400" cy="48768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endParaRPr kumimoji="0" lang="en-US" sz="2800" b="0" i="0" u="none" strike="noStrike" kern="1200" cap="none" spc="0" normalizeH="0" baseline="0" noProof="0" dirty="0" smtClean="0">
              <a:ln>
                <a:noFill/>
              </a:ln>
              <a:solidFill>
                <a:schemeClr val="tx1"/>
              </a:solidFill>
              <a:effectLst/>
              <a:uLnTx/>
              <a:uFillTx/>
              <a:latin typeface="Sanskrit Diacritic" pitchFamily="18" charset="0"/>
              <a:ea typeface="+mn-ea"/>
              <a:cs typeface="+mn-cs"/>
            </a:endParaRPr>
          </a:p>
        </p:txBody>
      </p:sp>
      <p:pic>
        <p:nvPicPr>
          <p:cNvPr id="5" name="Picture 4" descr="Guru Ripoche.jpg"/>
          <p:cNvPicPr>
            <a:picLocks noChangeAspect="1"/>
          </p:cNvPicPr>
          <p:nvPr/>
        </p:nvPicPr>
        <p:blipFill>
          <a:blip r:embed="rId3" cstate="print"/>
          <a:stretch>
            <a:fillRect/>
          </a:stretch>
        </p:blipFill>
        <p:spPr>
          <a:xfrm>
            <a:off x="-838200" y="1524000"/>
            <a:ext cx="9982200" cy="5829300"/>
          </a:xfrm>
          <a:prstGeom prst="rect">
            <a:avLst/>
          </a:prstGeom>
        </p:spPr>
      </p:pic>
      <p:sp>
        <p:nvSpPr>
          <p:cNvPr id="6" name="Title 1"/>
          <p:cNvSpPr txBox="1">
            <a:spLocks/>
          </p:cNvSpPr>
          <p:nvPr/>
        </p:nvSpPr>
        <p:spPr>
          <a:xfrm>
            <a:off x="478971" y="5774871"/>
            <a:ext cx="4038600" cy="685800"/>
          </a:xfrm>
          <a:prstGeom prst="rect">
            <a:avLst/>
          </a:prstGeom>
        </p:spPr>
        <p:txBody>
          <a:bodyPr vert="horz" anchor="ctr">
            <a:noAutofit/>
          </a:bodyPr>
          <a:lstStyle/>
          <a:p>
            <a:pPr lvl="0">
              <a:spcBef>
                <a:spcPct val="0"/>
              </a:spcBef>
              <a:defRPr/>
            </a:pPr>
            <a:endParaRPr kumimoji="0" lang="en-US" sz="240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Title 1"/>
          <p:cNvSpPr txBox="1">
            <a:spLocks/>
          </p:cNvSpPr>
          <p:nvPr/>
        </p:nvSpPr>
        <p:spPr>
          <a:xfrm>
            <a:off x="457200" y="6248400"/>
            <a:ext cx="5257800" cy="685800"/>
          </a:xfrm>
          <a:prstGeom prst="rect">
            <a:avLst/>
          </a:prstGeom>
        </p:spPr>
        <p:txBody>
          <a:bodyPr vert="horz" anchor="ctr">
            <a:noAutofit/>
          </a:bodyPr>
          <a:lstStyle/>
          <a:p>
            <a:pPr>
              <a:spcBef>
                <a:spcPct val="0"/>
              </a:spcBef>
              <a:defRPr/>
            </a:pPr>
            <a:r>
              <a:rPr lang="en-US" sz="2100" dirty="0">
                <a:solidFill>
                  <a:schemeClr val="bg1"/>
                </a:solidFill>
                <a:latin typeface="Arial" pitchFamily="34" charset="0"/>
                <a:cs typeface="Arial" pitchFamily="34" charset="0"/>
              </a:rPr>
              <a:t>Who is </a:t>
            </a:r>
            <a:r>
              <a:rPr lang="en-US" sz="2100" dirty="0" err="1">
                <a:solidFill>
                  <a:schemeClr val="bg1"/>
                </a:solidFill>
                <a:latin typeface="Arial" pitchFamily="34" charset="0"/>
                <a:cs typeface="Arial" pitchFamily="34" charset="0"/>
              </a:rPr>
              <a:t>Padmasambhava</a:t>
            </a:r>
            <a:r>
              <a:rPr lang="en-US" sz="2100" dirty="0">
                <a:solidFill>
                  <a:schemeClr val="bg1"/>
                </a:solidFill>
                <a:latin typeface="Arial" pitchFamily="34" charset="0"/>
                <a:cs typeface="Arial" pitchFamily="34" charset="0"/>
              </a:rPr>
              <a:t>?</a:t>
            </a:r>
            <a:endParaRPr lang="en-US" sz="2100" i="1" dirty="0">
              <a:solidFill>
                <a:schemeClr val="bg1"/>
              </a:solidFill>
              <a:latin typeface="Arial" pitchFamily="34" charset="0"/>
              <a:cs typeface="Arial" pitchFamily="34" charset="0"/>
            </a:endParaRPr>
          </a:p>
          <a:p>
            <a:pPr lvl="0">
              <a:spcBef>
                <a:spcPct val="0"/>
              </a:spcBef>
              <a:defRPr/>
            </a:pPr>
            <a:r>
              <a:rPr lang="en-US" sz="2100" dirty="0" smtClean="0">
                <a:solidFill>
                  <a:schemeClr val="bg1"/>
                </a:solidFill>
                <a:latin typeface="Arial" pitchFamily="34" charset="0"/>
                <a:cs typeface="Arial" pitchFamily="34" charset="0"/>
              </a:rPr>
              <a:t>Why </a:t>
            </a:r>
            <a:r>
              <a:rPr lang="en-US" sz="2100" dirty="0">
                <a:solidFill>
                  <a:schemeClr val="bg1"/>
                </a:solidFill>
                <a:latin typeface="Arial" pitchFamily="34" charset="0"/>
                <a:cs typeface="Arial" pitchFamily="34" charset="0"/>
              </a:rPr>
              <a:t>is Bhutan’s </a:t>
            </a:r>
            <a:r>
              <a:rPr lang="en-US" sz="2100" dirty="0" smtClean="0">
                <a:solidFill>
                  <a:schemeClr val="bg1"/>
                </a:solidFill>
                <a:latin typeface="Arial" pitchFamily="34" charset="0"/>
                <a:cs typeface="Arial" pitchFamily="34" charset="0"/>
              </a:rPr>
              <a:t>geography sacred?</a:t>
            </a:r>
            <a:endParaRPr kumimoji="0" lang="en-US" sz="210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0" name="Rectangle 9"/>
          <p:cNvSpPr/>
          <p:nvPr/>
        </p:nvSpPr>
        <p:spPr>
          <a:xfrm>
            <a:off x="482600" y="1600200"/>
            <a:ext cx="5064143" cy="415498"/>
          </a:xfrm>
          <a:prstGeom prst="rect">
            <a:avLst/>
          </a:prstGeom>
        </p:spPr>
        <p:txBody>
          <a:bodyPr wrap="none">
            <a:spAutoFit/>
          </a:bodyPr>
          <a:lstStyle/>
          <a:p>
            <a:pPr marL="320040" lvl="0" indent="-320040">
              <a:spcBef>
                <a:spcPts val="700"/>
              </a:spcBef>
              <a:buSzPct val="60000"/>
              <a:defRPr/>
            </a:pPr>
            <a:r>
              <a:rPr lang="en-US" sz="2100" b="1" dirty="0">
                <a:solidFill>
                  <a:schemeClr val="bg1">
                    <a:lumMod val="95000"/>
                  </a:schemeClr>
                </a:solidFill>
                <a:cs typeface="Arial" pitchFamily="34" charset="0"/>
              </a:rPr>
              <a:t>Story: Guru Rinpoche, my mother and me</a:t>
            </a:r>
          </a:p>
        </p:txBody>
      </p:sp>
      <p:pic>
        <p:nvPicPr>
          <p:cNvPr id="11" name="Picture 2" descr="I:\History 2012\Photo Lib\Royal Pic\Royal photo+Lama\119.jpg"/>
          <p:cNvPicPr>
            <a:picLocks noChangeAspect="1" noChangeArrowheads="1"/>
          </p:cNvPicPr>
          <p:nvPr/>
        </p:nvPicPr>
        <p:blipFill>
          <a:blip r:embed="rId4" cstate="print"/>
          <a:stretch>
            <a:fillRect/>
          </a:stretch>
        </p:blipFill>
        <p:spPr bwMode="auto">
          <a:xfrm>
            <a:off x="6019800" y="4719397"/>
            <a:ext cx="1866901" cy="1398374"/>
          </a:xfrm>
          <a:prstGeom prst="rect">
            <a:avLst/>
          </a:prstGeom>
          <a:noFill/>
          <a:effectLst>
            <a:softEdge rad="127000"/>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990600"/>
          </a:xfrm>
        </p:spPr>
        <p:txBody>
          <a:bodyPr>
            <a:normAutofit fontScale="90000"/>
          </a:bodyPr>
          <a:lstStyle/>
          <a:p>
            <a:r>
              <a:rPr lang="en-US" sz="3400" b="1" dirty="0" smtClean="0">
                <a:solidFill>
                  <a:schemeClr val="tx1"/>
                </a:solidFill>
              </a:rPr>
              <a:t>Conclusions: thus the sacred geography </a:t>
            </a:r>
            <a:endParaRPr lang="en-US" sz="3400" b="1" dirty="0">
              <a:solidFill>
                <a:schemeClr val="tx1"/>
              </a:solidFill>
            </a:endParaRPr>
          </a:p>
        </p:txBody>
      </p:sp>
      <p:sp>
        <p:nvSpPr>
          <p:cNvPr id="3" name="Content Placeholder 2"/>
          <p:cNvSpPr>
            <a:spLocks noGrp="1"/>
          </p:cNvSpPr>
          <p:nvPr>
            <p:ph sz="quarter" idx="1"/>
          </p:nvPr>
        </p:nvSpPr>
        <p:spPr>
          <a:xfrm>
            <a:off x="381000" y="1447800"/>
            <a:ext cx="8610600" cy="5334000"/>
          </a:xfrm>
        </p:spPr>
        <p:txBody>
          <a:bodyPr>
            <a:noAutofit/>
          </a:bodyPr>
          <a:lstStyle/>
          <a:p>
            <a:pPr>
              <a:buClr>
                <a:schemeClr val="tx1"/>
              </a:buClr>
            </a:pPr>
            <a:r>
              <a:rPr lang="en-US" sz="2200" dirty="0" err="1" smtClean="0">
                <a:latin typeface="+mj-lt"/>
                <a:cs typeface="Arial" pitchFamily="34" charset="0"/>
              </a:rPr>
              <a:t>Padmasambhava</a:t>
            </a:r>
            <a:r>
              <a:rPr lang="en-US" sz="2200" dirty="0" smtClean="0">
                <a:latin typeface="+mj-lt"/>
                <a:cs typeface="Arial" pitchFamily="34" charset="0"/>
              </a:rPr>
              <a:t> physically visited, blessed, concealed </a:t>
            </a:r>
            <a:r>
              <a:rPr lang="en-US" sz="2200" dirty="0" smtClean="0">
                <a:latin typeface="+mj-lt"/>
                <a:cs typeface="Arial" pitchFamily="34" charset="0"/>
              </a:rPr>
              <a:t>treasures </a:t>
            </a:r>
            <a:r>
              <a:rPr lang="en-US" sz="2200" dirty="0" smtClean="0">
                <a:latin typeface="+mj-lt"/>
                <a:cs typeface="Arial" pitchFamily="34" charset="0"/>
              </a:rPr>
              <a:t>and left physical </a:t>
            </a:r>
            <a:r>
              <a:rPr lang="en-US" sz="2200" dirty="0" smtClean="0">
                <a:latin typeface="+mj-lt"/>
                <a:cs typeface="Arial" pitchFamily="34" charset="0"/>
              </a:rPr>
              <a:t>imprints </a:t>
            </a:r>
          </a:p>
          <a:p>
            <a:pPr>
              <a:buClr>
                <a:schemeClr val="tx1"/>
              </a:buClr>
            </a:pPr>
            <a:r>
              <a:rPr lang="en-US" sz="2200" dirty="0" smtClean="0">
                <a:latin typeface="+mj-lt"/>
                <a:cs typeface="Arial" pitchFamily="34" charset="0"/>
              </a:rPr>
              <a:t>He </a:t>
            </a:r>
            <a:r>
              <a:rPr lang="en-US" sz="2200" dirty="0" smtClean="0">
                <a:latin typeface="+mj-lt"/>
                <a:cs typeface="Arial" pitchFamily="34" charset="0"/>
              </a:rPr>
              <a:t>tamed the local deities and mandated them to guard the treasure teachings</a:t>
            </a:r>
          </a:p>
          <a:p>
            <a:pPr>
              <a:buClr>
                <a:schemeClr val="tx1"/>
              </a:buClr>
            </a:pPr>
            <a:r>
              <a:rPr lang="en-US" sz="2200" dirty="0" smtClean="0">
                <a:latin typeface="+mj-lt"/>
                <a:cs typeface="Arial" pitchFamily="34" charset="0"/>
              </a:rPr>
              <a:t>He bu</a:t>
            </a:r>
            <a:r>
              <a:rPr lang="en-US" sz="2200" dirty="0" smtClean="0">
                <a:latin typeface="+mj-lt"/>
                <a:cs typeface="Arial" pitchFamily="34" charset="0"/>
              </a:rPr>
              <a:t>ilt and/or </a:t>
            </a:r>
            <a:r>
              <a:rPr lang="en-US" sz="2200" dirty="0" smtClean="0">
                <a:latin typeface="+mj-lt"/>
                <a:cs typeface="Arial" pitchFamily="34" charset="0"/>
              </a:rPr>
              <a:t>renovated</a:t>
            </a:r>
            <a:r>
              <a:rPr lang="en-US" sz="2200" dirty="0" smtClean="0">
                <a:latin typeface="+mj-lt"/>
                <a:cs typeface="Arial" pitchFamily="34" charset="0"/>
              </a:rPr>
              <a:t> temples </a:t>
            </a:r>
            <a:r>
              <a:rPr lang="en-US" sz="2200" dirty="0" smtClean="0">
                <a:latin typeface="+mj-lt"/>
                <a:cs typeface="Arial" pitchFamily="34" charset="0"/>
              </a:rPr>
              <a:t>and </a:t>
            </a:r>
            <a:r>
              <a:rPr lang="en-US" sz="2200" dirty="0" err="1" smtClean="0">
                <a:latin typeface="+mj-lt"/>
                <a:cs typeface="Arial" pitchFamily="34" charset="0"/>
              </a:rPr>
              <a:t>stupas</a:t>
            </a:r>
            <a:r>
              <a:rPr lang="en-US" sz="2200" dirty="0" smtClean="0">
                <a:latin typeface="+mj-lt"/>
                <a:cs typeface="Arial" pitchFamily="34" charset="0"/>
              </a:rPr>
              <a:t> </a:t>
            </a:r>
            <a:endParaRPr lang="en-US" sz="2200" dirty="0" smtClean="0">
              <a:latin typeface="+mj-lt"/>
              <a:cs typeface="Arial" pitchFamily="34" charset="0"/>
            </a:endParaRPr>
          </a:p>
          <a:p>
            <a:pPr>
              <a:buClr>
                <a:schemeClr val="tx1"/>
              </a:buClr>
            </a:pPr>
            <a:r>
              <a:rPr lang="en-US" sz="2200" dirty="0" smtClean="0">
                <a:latin typeface="+mj-lt"/>
                <a:cs typeface="Arial" pitchFamily="34" charset="0"/>
              </a:rPr>
              <a:t>He </a:t>
            </a:r>
            <a:r>
              <a:rPr lang="en-US" sz="2200" dirty="0" smtClean="0">
                <a:latin typeface="+mj-lt"/>
                <a:cs typeface="Arial" pitchFamily="34" charset="0"/>
              </a:rPr>
              <a:t>meditated himself and taught his root disciples who also attained enlightenment in these places</a:t>
            </a:r>
          </a:p>
          <a:p>
            <a:pPr>
              <a:buClr>
                <a:schemeClr val="tx1"/>
              </a:buClr>
            </a:pPr>
            <a:r>
              <a:rPr lang="en-US" sz="2200" dirty="0" smtClean="0">
                <a:latin typeface="+mj-lt"/>
                <a:cs typeface="Arial" pitchFamily="34" charset="0"/>
              </a:rPr>
              <a:t>Many </a:t>
            </a:r>
            <a:r>
              <a:rPr lang="en-US" sz="2200" i="1" dirty="0" err="1" smtClean="0">
                <a:latin typeface="+mj-lt"/>
                <a:cs typeface="Arial" pitchFamily="34" charset="0"/>
              </a:rPr>
              <a:t>tertons</a:t>
            </a:r>
            <a:r>
              <a:rPr lang="en-US" sz="2200" dirty="0" smtClean="0">
                <a:latin typeface="+mj-lt"/>
                <a:cs typeface="Arial" pitchFamily="34" charset="0"/>
              </a:rPr>
              <a:t> came and discovered </a:t>
            </a:r>
            <a:r>
              <a:rPr lang="en-US" sz="2200" i="1" dirty="0" err="1" smtClean="0">
                <a:latin typeface="+mj-lt"/>
                <a:cs typeface="Arial" pitchFamily="34" charset="0"/>
              </a:rPr>
              <a:t>ters</a:t>
            </a:r>
            <a:r>
              <a:rPr lang="en-US" sz="2200" dirty="0" smtClean="0">
                <a:latin typeface="+mj-lt"/>
                <a:cs typeface="Arial" pitchFamily="34" charset="0"/>
              </a:rPr>
              <a:t> as prophesied by </a:t>
            </a:r>
            <a:r>
              <a:rPr lang="en-US" sz="2200" dirty="0" smtClean="0">
                <a:latin typeface="+mj-lt"/>
                <a:cs typeface="Arial" pitchFamily="34" charset="0"/>
              </a:rPr>
              <a:t>him </a:t>
            </a:r>
            <a:endParaRPr lang="en-US" sz="2200" dirty="0" smtClean="0">
              <a:latin typeface="+mj-lt"/>
              <a:cs typeface="Arial" pitchFamily="34" charset="0"/>
            </a:endParaRPr>
          </a:p>
          <a:p>
            <a:pPr>
              <a:buClr>
                <a:schemeClr val="tx1"/>
              </a:buClr>
            </a:pPr>
            <a:r>
              <a:rPr lang="en-US" sz="2200" dirty="0" smtClean="0">
                <a:latin typeface="+mj-lt"/>
                <a:cs typeface="Arial" pitchFamily="34" charset="0"/>
              </a:rPr>
              <a:t>Numerous other Buddhist masters from all traditions have visited and practiced in these sites for </a:t>
            </a:r>
            <a:r>
              <a:rPr lang="en-US" sz="2200" dirty="0" smtClean="0">
                <a:latin typeface="+mj-lt"/>
                <a:cs typeface="Arial" pitchFamily="34" charset="0"/>
              </a:rPr>
              <a:t>centuries</a:t>
            </a:r>
          </a:p>
          <a:p>
            <a:pPr>
              <a:buClr>
                <a:schemeClr val="tx1"/>
              </a:buClr>
            </a:pPr>
            <a:r>
              <a:rPr lang="en-US" sz="2200" dirty="0" smtClean="0">
                <a:latin typeface="+mj-lt"/>
                <a:cs typeface="Arial" pitchFamily="34" charset="0"/>
              </a:rPr>
              <a:t>Bhutan </a:t>
            </a:r>
            <a:r>
              <a:rPr lang="en-US" sz="2200" dirty="0">
                <a:latin typeface="+mj-lt"/>
                <a:cs typeface="Arial" pitchFamily="34" charset="0"/>
              </a:rPr>
              <a:t>is dotted with numerous sacred sites of Guru, Guru temples, Guru </a:t>
            </a:r>
            <a:r>
              <a:rPr lang="en-US" sz="2200" dirty="0" err="1">
                <a:latin typeface="+mj-lt"/>
                <a:cs typeface="Arial" pitchFamily="34" charset="0"/>
              </a:rPr>
              <a:t>Thongdroel</a:t>
            </a:r>
            <a:r>
              <a:rPr lang="en-US" sz="2200" dirty="0">
                <a:latin typeface="+mj-lt"/>
                <a:cs typeface="Arial" pitchFamily="34" charset="0"/>
              </a:rPr>
              <a:t> and Guru statues etc.</a:t>
            </a:r>
          </a:p>
          <a:p>
            <a:pPr>
              <a:buClr>
                <a:schemeClr val="tx1"/>
              </a:buClr>
            </a:pPr>
            <a:r>
              <a:rPr lang="en-US" sz="2200" dirty="0" smtClean="0">
                <a:latin typeface="+mj-lt"/>
                <a:cs typeface="Arial" pitchFamily="34" charset="0"/>
              </a:rPr>
              <a:t>His footprints are still intact and his teachings echo throughout the last </a:t>
            </a:r>
            <a:r>
              <a:rPr lang="en-US" sz="2200" dirty="0" err="1" smtClean="0">
                <a:latin typeface="+mj-lt"/>
                <a:cs typeface="Arial" pitchFamily="34" charset="0"/>
              </a:rPr>
              <a:t>Vajrayana</a:t>
            </a:r>
            <a:r>
              <a:rPr lang="en-US" sz="2200" dirty="0" smtClean="0">
                <a:latin typeface="+mj-lt"/>
                <a:cs typeface="Arial" pitchFamily="34" charset="0"/>
              </a:rPr>
              <a:t> kingdom of Bhutan</a:t>
            </a:r>
            <a:endParaRPr lang="en-US" sz="2200" dirty="0" smtClean="0">
              <a:latin typeface="+mj-lt"/>
              <a:cs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pPr lvl="0"/>
            <a:r>
              <a:rPr lang="en-US" sz="3400" b="1" dirty="0" err="1" smtClean="0">
                <a:solidFill>
                  <a:schemeClr val="tx1"/>
                </a:solidFill>
                <a:latin typeface="Arial" pitchFamily="34" charset="0"/>
                <a:cs typeface="Arial" pitchFamily="34" charset="0"/>
              </a:rPr>
              <a:t>Tashi</a:t>
            </a:r>
            <a:r>
              <a:rPr lang="en-US" sz="3400" b="1" dirty="0" smtClean="0">
                <a:solidFill>
                  <a:schemeClr val="tx1"/>
                </a:solidFill>
                <a:latin typeface="Arial" pitchFamily="34" charset="0"/>
                <a:cs typeface="Arial" pitchFamily="34" charset="0"/>
              </a:rPr>
              <a:t> </a:t>
            </a:r>
            <a:r>
              <a:rPr lang="en-US" sz="3400" b="1" dirty="0" err="1" smtClean="0">
                <a:solidFill>
                  <a:schemeClr val="tx1"/>
                </a:solidFill>
                <a:latin typeface="Arial" pitchFamily="34" charset="0"/>
                <a:cs typeface="Arial" pitchFamily="34" charset="0"/>
              </a:rPr>
              <a:t>Delek</a:t>
            </a:r>
            <a:r>
              <a:rPr lang="en-US" sz="3400" b="1" dirty="0" smtClean="0">
                <a:solidFill>
                  <a:schemeClr val="tx1"/>
                </a:solidFill>
                <a:latin typeface="Arial" pitchFamily="34" charset="0"/>
                <a:cs typeface="Arial" pitchFamily="34" charset="0"/>
              </a:rPr>
              <a:t> – Thank you</a:t>
            </a:r>
            <a:endParaRPr lang="en-US" sz="3400" b="1" dirty="0">
              <a:solidFill>
                <a:schemeClr val="tx1"/>
              </a:solidFill>
              <a:latin typeface="Arial" pitchFamily="34" charset="0"/>
              <a:cs typeface="Arial" pitchFamily="34" charset="0"/>
            </a:endParaRPr>
          </a:p>
        </p:txBody>
      </p:sp>
      <p:pic>
        <p:nvPicPr>
          <p:cNvPr id="4" name="Content Placeholder 3" descr="Padmasambhava.jpg"/>
          <p:cNvPicPr>
            <a:picLocks noGrp="1" noChangeAspect="1"/>
          </p:cNvPicPr>
          <p:nvPr>
            <p:ph sz="quarter" idx="1"/>
          </p:nvPr>
        </p:nvPicPr>
        <p:blipFill>
          <a:blip r:embed="rId3" cstate="print"/>
          <a:stretch>
            <a:fillRect/>
          </a:stretch>
        </p:blipFill>
        <p:spPr>
          <a:xfrm>
            <a:off x="0" y="1318096"/>
            <a:ext cx="9144000" cy="5844704"/>
          </a:xfrm>
          <a:prstGeom prst="rect">
            <a:avLst/>
          </a:prstGeom>
        </p:spPr>
      </p:pic>
      <p:sp>
        <p:nvSpPr>
          <p:cNvPr id="5" name="Content Placeholder 2"/>
          <p:cNvSpPr txBox="1">
            <a:spLocks/>
          </p:cNvSpPr>
          <p:nvPr/>
        </p:nvSpPr>
        <p:spPr>
          <a:xfrm>
            <a:off x="457200" y="1600200"/>
            <a:ext cx="4191000" cy="52578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endParaRPr kumimoji="0" lang="en-US" sz="2800" b="0" i="0" u="none" strike="noStrike" kern="1200" cap="none" spc="0" normalizeH="0" baseline="0" noProof="0" dirty="0" smtClean="0">
              <a:ln>
                <a:noFill/>
              </a:ln>
              <a:solidFill>
                <a:schemeClr val="tx1"/>
              </a:solidFill>
              <a:effectLst/>
              <a:uLnTx/>
              <a:uFillTx/>
              <a:latin typeface="Sanskrit Diacritic" pitchFamily="18" charset="0"/>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800" b="0" i="0" u="none" strike="noStrike" kern="1200" cap="none" spc="0" normalizeH="0" baseline="0" noProof="0" dirty="0" smtClean="0">
              <a:ln>
                <a:noFill/>
              </a:ln>
              <a:solidFill>
                <a:schemeClr val="tx1"/>
              </a:solidFill>
              <a:effectLst/>
              <a:uLnTx/>
              <a:uFillTx/>
              <a:latin typeface="Sanskrit Diacritic" pitchFamily="18" charset="0"/>
              <a:ea typeface="+mn-ea"/>
              <a:cs typeface="+mn-cs"/>
            </a:endParaRPr>
          </a:p>
        </p:txBody>
      </p:sp>
      <p:sp>
        <p:nvSpPr>
          <p:cNvPr id="6" name="Content Placeholder 2"/>
          <p:cNvSpPr txBox="1">
            <a:spLocks/>
          </p:cNvSpPr>
          <p:nvPr/>
        </p:nvSpPr>
        <p:spPr>
          <a:xfrm>
            <a:off x="304800" y="1143000"/>
            <a:ext cx="8610600" cy="1752600"/>
          </a:xfrm>
          <a:prstGeom prst="rect">
            <a:avLst/>
          </a:prstGeom>
        </p:spPr>
        <p:txBody>
          <a:bodyPr vert="horz">
            <a:normAutofit fontScale="92500" lnSpcReduction="20000"/>
          </a:bodyPr>
          <a:lstStyle/>
          <a:p>
            <a:pPr marL="320040" lvl="0" indent="-320040">
              <a:spcBef>
                <a:spcPts val="700"/>
              </a:spcBef>
              <a:buClr>
                <a:schemeClr val="accent2"/>
              </a:buClr>
              <a:buSzPct val="60000"/>
              <a:defRPr/>
            </a:pPr>
            <a:endParaRPr lang="en-US" sz="2400" dirty="0" smtClean="0">
              <a:latin typeface="Arial" pitchFamily="34" charset="0"/>
              <a:cs typeface="Arial" pitchFamily="34" charset="0"/>
            </a:endParaRPr>
          </a:p>
          <a:p>
            <a:pPr lvl="0">
              <a:spcBef>
                <a:spcPts val="700"/>
              </a:spcBef>
              <a:buClr>
                <a:schemeClr val="accent2"/>
              </a:buClr>
              <a:buSzPct val="60000"/>
              <a:defRPr/>
            </a:pPr>
            <a:r>
              <a:rPr lang="en-US" sz="2600" dirty="0" smtClean="0">
                <a:latin typeface="Arial" pitchFamily="34" charset="0"/>
                <a:cs typeface="Arial" pitchFamily="34" charset="0"/>
              </a:rPr>
              <a:t>“For anyone, man or woman, who has faith in me, I, the lotus born, has never departed – I sleep on their threshold.”</a:t>
            </a:r>
          </a:p>
          <a:p>
            <a:pPr lvl="0">
              <a:spcBef>
                <a:spcPts val="700"/>
              </a:spcBef>
              <a:buClr>
                <a:schemeClr val="accent2"/>
              </a:buClr>
              <a:buSzPct val="60000"/>
              <a:defRPr/>
            </a:pPr>
            <a:endParaRPr lang="en-US" sz="2400" dirty="0" smtClean="0">
              <a:latin typeface="Arial" pitchFamily="34" charset="0"/>
              <a:cs typeface="Arial" pitchFamily="34" charset="0"/>
            </a:endParaRPr>
          </a:p>
          <a:p>
            <a:pPr lvl="0" algn="r">
              <a:spcBef>
                <a:spcPts val="700"/>
              </a:spcBef>
              <a:buClr>
                <a:schemeClr val="accent2"/>
              </a:buClr>
              <a:buSzPct val="60000"/>
              <a:defRP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Padmasambhava</a:t>
            </a:r>
            <a:endParaRPr kumimoji="0" lang="en-US" sz="2900" b="0" i="0" u="none" strike="noStrike" kern="1200" cap="none" spc="0" normalizeH="0" baseline="0" noProof="0" dirty="0" smtClean="0">
              <a:ln>
                <a:noFill/>
              </a:ln>
              <a:solidFill>
                <a:schemeClr val="tx1"/>
              </a:solidFill>
              <a:effectLst/>
              <a:uLnTx/>
              <a:uFillTx/>
              <a:latin typeface="Sanskrit Diacritic" pitchFamily="18" charset="0"/>
              <a:ea typeface="+mn-ea"/>
              <a:cs typeface="+mn-cs"/>
            </a:endParaRPr>
          </a:p>
        </p:txBody>
      </p:sp>
      <p:sp>
        <p:nvSpPr>
          <p:cNvPr id="7" name="Content Placeholder 2"/>
          <p:cNvSpPr txBox="1">
            <a:spLocks/>
          </p:cNvSpPr>
          <p:nvPr/>
        </p:nvSpPr>
        <p:spPr>
          <a:xfrm>
            <a:off x="6908800" y="6770914"/>
            <a:ext cx="2209800" cy="4572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lang="en-US" sz="1400" dirty="0" smtClean="0">
                <a:latin typeface="+mj-lt"/>
                <a:cs typeface="Arial" pitchFamily="34" charset="0"/>
              </a:rPr>
              <a:t>©  Wikimedia Commons</a:t>
            </a:r>
            <a:endParaRPr kumimoji="0" lang="en-US" sz="1400" b="0" i="0" u="none" strike="noStrike" kern="1200" cap="none" spc="0" normalizeH="0" baseline="0" noProof="0" dirty="0" smtClean="0">
              <a:ln>
                <a:noFill/>
              </a:ln>
              <a:solidFill>
                <a:schemeClr val="tx1"/>
              </a:solidFill>
              <a:effectLst/>
              <a:uLnTx/>
              <a:uFillTx/>
              <a:latin typeface="+mj-lt"/>
              <a:ea typeface="+mn-ea"/>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914400"/>
          </a:xfrm>
        </p:spPr>
        <p:txBody>
          <a:bodyPr>
            <a:noAutofit/>
          </a:bodyPr>
          <a:lstStyle/>
          <a:p>
            <a:r>
              <a:rPr lang="en-US" sz="3100" b="1" dirty="0" smtClean="0">
                <a:solidFill>
                  <a:schemeClr val="tx1"/>
                </a:solidFill>
                <a:cs typeface="Arial" pitchFamily="34" charset="0"/>
              </a:rPr>
              <a:t>Background &amp; s</a:t>
            </a:r>
            <a:r>
              <a:rPr lang="en-US" sz="3100" b="1" dirty="0" smtClean="0">
                <a:solidFill>
                  <a:schemeClr val="tx1"/>
                </a:solidFill>
                <a:cs typeface="Arial" pitchFamily="34" charset="0"/>
              </a:rPr>
              <a:t>ignificance of </a:t>
            </a:r>
            <a:r>
              <a:rPr lang="en-US" sz="3100" b="1" dirty="0" err="1" smtClean="0">
                <a:solidFill>
                  <a:schemeClr val="tx1"/>
                </a:solidFill>
                <a:cs typeface="Arial" pitchFamily="34" charset="0"/>
              </a:rPr>
              <a:t>Padmasambhava</a:t>
            </a:r>
            <a:r>
              <a:rPr lang="en-US" sz="3100" b="1" dirty="0" smtClean="0">
                <a:solidFill>
                  <a:schemeClr val="tx1"/>
                </a:solidFill>
                <a:cs typeface="Arial" pitchFamily="34" charset="0"/>
              </a:rPr>
              <a:t> in Bhutan</a:t>
            </a:r>
            <a:endParaRPr lang="en-US" sz="3100" b="1" dirty="0">
              <a:solidFill>
                <a:schemeClr val="tx1"/>
              </a:solidFill>
              <a:cs typeface="Arial" pitchFamily="34" charset="0"/>
            </a:endParaRPr>
          </a:p>
        </p:txBody>
      </p:sp>
      <p:pic>
        <p:nvPicPr>
          <p:cNvPr id="4" name="Content Placeholder 3" descr="HMKJGNW.jpg"/>
          <p:cNvPicPr>
            <a:picLocks noGrp="1" noChangeAspect="1"/>
          </p:cNvPicPr>
          <p:nvPr>
            <p:ph sz="quarter" idx="1"/>
          </p:nvPr>
        </p:nvPicPr>
        <p:blipFill>
          <a:blip r:embed="rId3" cstate="print"/>
          <a:stretch>
            <a:fillRect/>
          </a:stretch>
        </p:blipFill>
        <p:spPr>
          <a:xfrm>
            <a:off x="571500" y="1524000"/>
            <a:ext cx="8039100" cy="5359400"/>
          </a:xfrm>
          <a:prstGeom prst="rect">
            <a:avLst/>
          </a:prstGeom>
        </p:spPr>
      </p:pic>
      <p:sp>
        <p:nvSpPr>
          <p:cNvPr id="5" name="Content Placeholder 2"/>
          <p:cNvSpPr txBox="1">
            <a:spLocks/>
          </p:cNvSpPr>
          <p:nvPr/>
        </p:nvSpPr>
        <p:spPr>
          <a:xfrm>
            <a:off x="4572000" y="6629400"/>
            <a:ext cx="4038600" cy="381000"/>
          </a:xfrm>
          <a:prstGeom prst="rect">
            <a:avLst/>
          </a:prstGeom>
        </p:spPr>
        <p:txBody>
          <a:bodyPr vert="horz">
            <a:normAutofit fontScale="77500" lnSpcReduction="20000"/>
          </a:bodyPr>
          <a:lstStyle/>
          <a:p>
            <a:pPr lvl="0">
              <a:spcBef>
                <a:spcPts val="700"/>
              </a:spcBef>
              <a:buClr>
                <a:schemeClr val="accent2"/>
              </a:buClr>
              <a:buSzPct val="60000"/>
              <a:defRPr/>
            </a:pPr>
            <a:r>
              <a:rPr lang="en-US" sz="1400" dirty="0" smtClean="0">
                <a:solidFill>
                  <a:schemeClr val="bg1"/>
                </a:solidFill>
                <a:latin typeface="Arial" pitchFamily="34" charset="0"/>
                <a:cs typeface="Arial" pitchFamily="34" charset="0"/>
              </a:rPr>
              <a:t>© </a:t>
            </a:r>
            <a:r>
              <a:rPr lang="en-US" sz="1400" dirty="0" err="1" smtClean="0">
                <a:solidFill>
                  <a:schemeClr val="bg1"/>
                </a:solidFill>
                <a:latin typeface="Arial" pitchFamily="34" charset="0"/>
                <a:cs typeface="Arial" pitchFamily="34" charset="0"/>
              </a:rPr>
              <a:t>HisMajestyKingJigmeGesarNamgyel</a:t>
            </a:r>
            <a:r>
              <a:rPr lang="en-US" sz="1400" dirty="0" smtClean="0">
                <a:solidFill>
                  <a:schemeClr val="bg1"/>
                </a:solidFill>
                <a:latin typeface="Arial" pitchFamily="34" charset="0"/>
                <a:cs typeface="Arial" pitchFamily="34" charset="0"/>
              </a:rPr>
              <a:t> </a:t>
            </a:r>
            <a:r>
              <a:rPr lang="en-US" sz="1400" dirty="0" err="1" smtClean="0">
                <a:solidFill>
                  <a:schemeClr val="bg1"/>
                </a:solidFill>
                <a:latin typeface="Arial" pitchFamily="34" charset="0"/>
                <a:cs typeface="Arial" pitchFamily="34" charset="0"/>
              </a:rPr>
              <a:t>Wangchuck</a:t>
            </a:r>
            <a:r>
              <a:rPr lang="en-US" sz="1400" dirty="0" smtClean="0">
                <a:solidFill>
                  <a:schemeClr val="bg1"/>
                </a:solidFill>
                <a:latin typeface="Arial" pitchFamily="34" charset="0"/>
                <a:cs typeface="Arial" pitchFamily="34" charset="0"/>
              </a:rPr>
              <a:t>/</a:t>
            </a:r>
            <a:r>
              <a:rPr lang="en-US" sz="1400" dirty="0" err="1" smtClean="0">
                <a:solidFill>
                  <a:schemeClr val="bg1"/>
                </a:solidFill>
                <a:latin typeface="Arial" pitchFamily="34" charset="0"/>
                <a:cs typeface="Arial" pitchFamily="34" charset="0"/>
              </a:rPr>
              <a:t>facebook</a:t>
            </a:r>
            <a:endParaRPr kumimoji="0" lang="en-US" sz="1400" b="0" i="0" u="none" strike="noStrike" kern="1200" cap="none" spc="0" normalizeH="0" baseline="0" noProof="0" dirty="0" smtClean="0">
              <a:ln>
                <a:noFill/>
              </a:ln>
              <a:solidFill>
                <a:schemeClr val="bg1"/>
              </a:solidFill>
              <a:effectLst/>
              <a:uLnTx/>
              <a:uFillTx/>
              <a:latin typeface="Sanskrit Diacritic" pitchFamily="18" charset="0"/>
              <a:ea typeface="+mn-ea"/>
              <a:cs typeface="+mn-cs"/>
            </a:endParaRPr>
          </a:p>
        </p:txBody>
      </p:sp>
      <p:sp>
        <p:nvSpPr>
          <p:cNvPr id="3" name="Rectangle 2"/>
          <p:cNvSpPr/>
          <p:nvPr/>
        </p:nvSpPr>
        <p:spPr>
          <a:xfrm>
            <a:off x="609600" y="1600200"/>
            <a:ext cx="3962400" cy="1200329"/>
          </a:xfrm>
          <a:prstGeom prst="rect">
            <a:avLst/>
          </a:prstGeom>
        </p:spPr>
        <p:txBody>
          <a:bodyPr wrap="square">
            <a:spAutoFit/>
          </a:bodyPr>
          <a:lstStyle/>
          <a:p>
            <a:pPr>
              <a:buSzPct val="100000"/>
            </a:pPr>
            <a:r>
              <a:rPr lang="en-US" dirty="0">
                <a:latin typeface="Arial" pitchFamily="34" charset="0"/>
                <a:cs typeface="Arial" pitchFamily="34" charset="0"/>
              </a:rPr>
              <a:t>The ultimate source of refuge, power, peace, happiness, health, wellbeing, enlightenment – peasant up to the </a:t>
            </a:r>
            <a:r>
              <a:rPr lang="en-US" dirty="0" smtClean="0">
                <a:latin typeface="Arial" pitchFamily="34" charset="0"/>
                <a:cs typeface="Arial" pitchFamily="34" charset="0"/>
              </a:rPr>
              <a:t>king.</a:t>
            </a:r>
            <a:endParaRPr lang="en-US"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990600"/>
          </a:xfrm>
        </p:spPr>
        <p:txBody>
          <a:bodyPr>
            <a:normAutofit/>
          </a:bodyPr>
          <a:lstStyle/>
          <a:p>
            <a:pPr marL="320040" lvl="0" indent="-320040">
              <a:spcBef>
                <a:spcPts val="700"/>
              </a:spcBef>
              <a:defRPr/>
            </a:pPr>
            <a:r>
              <a:rPr lang="en-US" sz="3400" b="1" dirty="0" smtClean="0">
                <a:solidFill>
                  <a:schemeClr val="tx1"/>
                </a:solidFill>
                <a:cs typeface="Arial" pitchFamily="34" charset="0"/>
              </a:rPr>
              <a:t>Significance - w</a:t>
            </a:r>
            <a:r>
              <a:rPr lang="en-US" sz="3400" b="1" dirty="0" smtClean="0">
                <a:solidFill>
                  <a:schemeClr val="tx1"/>
                </a:solidFill>
                <a:latin typeface="Arial" pitchFamily="34" charset="0"/>
                <a:cs typeface="Arial" pitchFamily="34" charset="0"/>
              </a:rPr>
              <a:t>hat the scholars say?</a:t>
            </a:r>
          </a:p>
        </p:txBody>
      </p:sp>
      <p:sp>
        <p:nvSpPr>
          <p:cNvPr id="3" name="Content Placeholder 2"/>
          <p:cNvSpPr>
            <a:spLocks noGrp="1"/>
          </p:cNvSpPr>
          <p:nvPr>
            <p:ph sz="quarter" idx="1"/>
          </p:nvPr>
        </p:nvSpPr>
        <p:spPr>
          <a:xfrm>
            <a:off x="609600" y="1600200"/>
            <a:ext cx="8153400" cy="4953000"/>
          </a:xfrm>
        </p:spPr>
        <p:txBody>
          <a:bodyPr>
            <a:normAutofit/>
          </a:bodyPr>
          <a:lstStyle/>
          <a:p>
            <a:pPr marL="0" indent="0">
              <a:buNone/>
            </a:pPr>
            <a:r>
              <a:rPr lang="en-US" sz="2400" dirty="0" smtClean="0">
                <a:latin typeface="+mj-lt"/>
                <a:cs typeface="Arial" pitchFamily="34" charset="0"/>
              </a:rPr>
              <a:t>“The </a:t>
            </a:r>
            <a:r>
              <a:rPr lang="en-US" sz="2400" dirty="0" smtClean="0">
                <a:latin typeface="+mj-lt"/>
              </a:rPr>
              <a:t>Bhutanese world is imbued with </a:t>
            </a:r>
            <a:r>
              <a:rPr lang="en-US" sz="2400" dirty="0" err="1" smtClean="0">
                <a:latin typeface="+mj-lt"/>
              </a:rPr>
              <a:t>Padmasambhava’s</a:t>
            </a:r>
            <a:r>
              <a:rPr lang="en-US" sz="2400" dirty="0" smtClean="0">
                <a:latin typeface="+mj-lt"/>
              </a:rPr>
              <a:t> presence ─ the history, culture and nature are but a reflection of his actions.</a:t>
            </a:r>
            <a:r>
              <a:rPr lang="en-US" sz="2400" dirty="0" smtClean="0">
                <a:latin typeface="+mj-lt"/>
                <a:cs typeface="Arial" pitchFamily="34" charset="0"/>
              </a:rPr>
              <a:t>” </a:t>
            </a:r>
          </a:p>
          <a:p>
            <a:pPr algn="r">
              <a:buNone/>
            </a:pPr>
            <a:r>
              <a:rPr lang="en-US" sz="2400" dirty="0" smtClean="0">
                <a:latin typeface="+mj-lt"/>
              </a:rPr>
              <a:t>		</a:t>
            </a:r>
            <a:r>
              <a:rPr lang="en-US" sz="2400" dirty="0" smtClean="0"/>
              <a:t> (</a:t>
            </a:r>
            <a:r>
              <a:rPr lang="en-US" sz="2400" dirty="0" err="1" smtClean="0"/>
              <a:t>Phuntsho</a:t>
            </a:r>
            <a:r>
              <a:rPr lang="en-US" sz="2400" dirty="0" smtClean="0"/>
              <a:t> 2015)</a:t>
            </a:r>
          </a:p>
          <a:p>
            <a:pPr marL="0" indent="0">
              <a:buNone/>
            </a:pPr>
            <a:endParaRPr lang="en-US" sz="2400" dirty="0" smtClean="0">
              <a:latin typeface="+mj-lt"/>
            </a:endParaRPr>
          </a:p>
          <a:p>
            <a:pPr marL="0" indent="0">
              <a:buNone/>
            </a:pPr>
            <a:r>
              <a:rPr lang="en-US" sz="2400" dirty="0" err="1" smtClean="0">
                <a:latin typeface="+mj-lt"/>
              </a:rPr>
              <a:t>Padmasambhava</a:t>
            </a:r>
            <a:r>
              <a:rPr lang="en-US" sz="2400" dirty="0" smtClean="0">
                <a:latin typeface="+mj-lt"/>
              </a:rPr>
              <a:t> bestowed spiritual, social, cultural, intellectual, political and legal legacies to Bhutan, which are still being followed today.”</a:t>
            </a:r>
          </a:p>
          <a:p>
            <a:pPr>
              <a:buNone/>
            </a:pPr>
            <a:r>
              <a:rPr lang="en-US" sz="2400" dirty="0" smtClean="0">
                <a:latin typeface="+mj-lt"/>
              </a:rPr>
              <a:t>							   </a:t>
            </a:r>
            <a:r>
              <a:rPr lang="en-US" sz="2400" dirty="0" smtClean="0">
                <a:latin typeface="+mj-lt"/>
              </a:rPr>
              <a:t>    </a:t>
            </a:r>
            <a:r>
              <a:rPr lang="en-US" sz="2400" dirty="0" smtClean="0"/>
              <a:t>(</a:t>
            </a:r>
            <a:r>
              <a:rPr lang="en-US" sz="2400" dirty="0" err="1" smtClean="0"/>
              <a:t>Tobgay</a:t>
            </a:r>
            <a:r>
              <a:rPr lang="en-US" sz="2400" dirty="0" smtClean="0"/>
              <a:t> 2016)</a:t>
            </a:r>
            <a:endParaRPr lang="en-US" sz="2400" dirty="0" smtClean="0">
              <a:cs typeface="Arial" pitchFamily="34" charset="0"/>
            </a:endParaRPr>
          </a:p>
          <a:p>
            <a:pPr>
              <a:buClrTx/>
              <a:buFont typeface="Wingdings" pitchFamily="2" charset="2"/>
              <a:buChar char="q"/>
            </a:pPr>
            <a:endParaRPr lang="en-US" sz="2800" dirty="0" smtClean="0">
              <a:latin typeface="Sanskrit Diacritic" pitchFamily="18" charset="0"/>
            </a:endParaRPr>
          </a:p>
          <a:p>
            <a:endParaRPr lang="en-US" sz="2800" dirty="0" smtClean="0">
              <a:latin typeface="Sanskrit Diacritic"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600200"/>
            <a:ext cx="8229600" cy="5257800"/>
          </a:xfrm>
        </p:spPr>
        <p:txBody>
          <a:bodyPr>
            <a:normAutofit fontScale="92500" lnSpcReduction="10000"/>
          </a:bodyPr>
          <a:lstStyle/>
          <a:p>
            <a:pPr marL="0" indent="0">
              <a:buNone/>
            </a:pPr>
            <a:r>
              <a:rPr lang="en-US" sz="2400" dirty="0" smtClean="0">
                <a:latin typeface="+mj-lt"/>
                <a:cs typeface="Arial" pitchFamily="34" charset="0"/>
              </a:rPr>
              <a:t>“Guru Rinpoche…………….</a:t>
            </a:r>
            <a:r>
              <a:rPr lang="en-US" sz="2400" dirty="0" smtClean="0">
                <a:latin typeface="+mj-lt"/>
              </a:rPr>
              <a:t>traces his journeys in </a:t>
            </a:r>
            <a:r>
              <a:rPr lang="en-US" sz="2400" u="sng" dirty="0" smtClean="0">
                <a:latin typeface="+mj-lt"/>
              </a:rPr>
              <a:t>Kashmir, Pakistan</a:t>
            </a:r>
            <a:r>
              <a:rPr lang="en-US" sz="2400" u="sng" dirty="0" smtClean="0">
                <a:latin typeface="+mj-lt"/>
              </a:rPr>
              <a:t>, </a:t>
            </a:r>
            <a:r>
              <a:rPr lang="en-US" sz="2400" u="sng" dirty="0" smtClean="0">
                <a:latin typeface="+mj-lt"/>
              </a:rPr>
              <a:t>Xinjiang, Tajikistan, </a:t>
            </a:r>
            <a:r>
              <a:rPr lang="en-US" sz="2400" u="sng" dirty="0" err="1" smtClean="0">
                <a:latin typeface="+mj-lt"/>
              </a:rPr>
              <a:t>Zhangzhung</a:t>
            </a:r>
            <a:r>
              <a:rPr lang="en-US" sz="2400" u="sng" dirty="0" smtClean="0">
                <a:latin typeface="+mj-lt"/>
              </a:rPr>
              <a:t>, Nepal, Bhutan and Tibet and many parts of India</a:t>
            </a:r>
            <a:r>
              <a:rPr lang="en-US" sz="2400" dirty="0" smtClean="0">
                <a:latin typeface="+mj-lt"/>
              </a:rPr>
              <a:t>. The hagiography mentions Guru’s journey further afield into </a:t>
            </a:r>
            <a:r>
              <a:rPr lang="en-US" sz="2400" u="sng" dirty="0" smtClean="0">
                <a:latin typeface="+mj-lt"/>
              </a:rPr>
              <a:t>China, Mongolia,  Lanka and Cannibal Lands</a:t>
            </a:r>
            <a:r>
              <a:rPr lang="en-US" sz="2400" dirty="0" smtClean="0">
                <a:latin typeface="+mj-lt"/>
              </a:rPr>
              <a:t>, though I was unable to make out whether it was physical or metaphysical</a:t>
            </a:r>
            <a:r>
              <a:rPr lang="en-US" sz="2400" dirty="0" smtClean="0">
                <a:latin typeface="+mj-lt"/>
                <a:cs typeface="Arial" pitchFamily="34" charset="0"/>
              </a:rPr>
              <a:t>.” </a:t>
            </a:r>
            <a:r>
              <a:rPr lang="en-US" sz="2400" dirty="0" smtClean="0"/>
              <a:t>	</a:t>
            </a:r>
          </a:p>
          <a:p>
            <a:pPr algn="r">
              <a:buNone/>
            </a:pPr>
            <a:r>
              <a:rPr lang="en-US" sz="2400" dirty="0" smtClean="0"/>
              <a:t>	</a:t>
            </a:r>
            <a:r>
              <a:rPr lang="en-US" sz="2400" dirty="0" smtClean="0"/>
              <a:t>(</a:t>
            </a:r>
            <a:r>
              <a:rPr lang="en-US" sz="2400" dirty="0" err="1" smtClean="0"/>
              <a:t>Ura</a:t>
            </a:r>
            <a:r>
              <a:rPr lang="en-US" sz="2400" dirty="0" smtClean="0"/>
              <a:t> 2016) </a:t>
            </a:r>
          </a:p>
          <a:p>
            <a:pPr algn="r">
              <a:buNone/>
            </a:pPr>
            <a:endParaRPr lang="en-US" sz="2400" dirty="0" smtClean="0">
              <a:latin typeface="Arial" pitchFamily="34" charset="0"/>
              <a:cs typeface="Arial" pitchFamily="34" charset="0"/>
            </a:endParaRPr>
          </a:p>
          <a:p>
            <a:pPr algn="r">
              <a:buNone/>
            </a:pPr>
            <a:endParaRPr lang="en-US" sz="2400" dirty="0" smtClean="0">
              <a:latin typeface="Arial" pitchFamily="34" charset="0"/>
              <a:cs typeface="Arial" pitchFamily="34" charset="0"/>
            </a:endParaRPr>
          </a:p>
          <a:p>
            <a:pPr algn="r">
              <a:buNone/>
            </a:pPr>
            <a:endParaRPr lang="en-US" sz="2400" dirty="0" smtClean="0">
              <a:latin typeface="Arial" pitchFamily="34" charset="0"/>
              <a:cs typeface="Arial" pitchFamily="34" charset="0"/>
            </a:endParaRPr>
          </a:p>
          <a:p>
            <a:pPr marL="0" indent="0">
              <a:buNone/>
            </a:pPr>
            <a:r>
              <a:rPr lang="en-US" sz="2400" dirty="0">
                <a:latin typeface="+mj-lt"/>
              </a:rPr>
              <a:t>“Guru </a:t>
            </a:r>
            <a:r>
              <a:rPr lang="en-US" sz="2400" dirty="0" err="1">
                <a:latin typeface="+mj-lt"/>
              </a:rPr>
              <a:t>Padmasambhava</a:t>
            </a:r>
            <a:r>
              <a:rPr lang="en-US" sz="2400" dirty="0">
                <a:latin typeface="+mj-lt"/>
              </a:rPr>
              <a:t> travelled from Northwest India through </a:t>
            </a:r>
            <a:r>
              <a:rPr lang="en-US" sz="2400" dirty="0" err="1">
                <a:latin typeface="+mj-lt"/>
              </a:rPr>
              <a:t>Lahaul-Spiti</a:t>
            </a:r>
            <a:r>
              <a:rPr lang="en-US" sz="2400" dirty="0">
                <a:latin typeface="+mj-lt"/>
              </a:rPr>
              <a:t>, Himachal Pradesh, </a:t>
            </a:r>
            <a:r>
              <a:rPr lang="en-US" sz="2400" dirty="0" err="1">
                <a:latin typeface="+mj-lt"/>
              </a:rPr>
              <a:t>Ladakh</a:t>
            </a:r>
            <a:r>
              <a:rPr lang="en-US" sz="2400" dirty="0">
                <a:latin typeface="+mj-lt"/>
              </a:rPr>
              <a:t>, </a:t>
            </a:r>
            <a:r>
              <a:rPr lang="en-US" sz="2400" u="sng" dirty="0">
                <a:latin typeface="+mj-lt"/>
              </a:rPr>
              <a:t>Tibet, Nepal, Sikkim, Bhutan, and </a:t>
            </a:r>
            <a:r>
              <a:rPr lang="en-US" sz="2400" u="sng" dirty="0" err="1">
                <a:latin typeface="+mj-lt"/>
              </a:rPr>
              <a:t>Arunchal</a:t>
            </a:r>
            <a:r>
              <a:rPr lang="en-US" sz="2400" u="sng" dirty="0">
                <a:latin typeface="+mj-lt"/>
              </a:rPr>
              <a:t> Pradesh</a:t>
            </a:r>
            <a:r>
              <a:rPr lang="en-US" sz="2400" dirty="0">
                <a:latin typeface="+mj-lt"/>
              </a:rPr>
              <a:t> and firmly established Buddhism in these lands.”</a:t>
            </a:r>
          </a:p>
          <a:p>
            <a:pPr marL="0" indent="0">
              <a:buNone/>
            </a:pPr>
            <a:r>
              <a:rPr lang="en-US" sz="2800" dirty="0"/>
              <a:t>						</a:t>
            </a:r>
            <a:r>
              <a:rPr lang="en-US" sz="2800" dirty="0" smtClean="0"/>
              <a:t>    </a:t>
            </a:r>
            <a:r>
              <a:rPr lang="en-US" sz="2400" dirty="0"/>
              <a:t>(</a:t>
            </a:r>
            <a:r>
              <a:rPr lang="en-US" sz="2400" dirty="0" err="1"/>
              <a:t>Hollmann</a:t>
            </a:r>
            <a:r>
              <a:rPr lang="en-US" sz="2400" dirty="0"/>
              <a:t> 2007)</a:t>
            </a:r>
          </a:p>
          <a:p>
            <a:pPr marL="0" indent="0">
              <a:buClrTx/>
              <a:buNone/>
            </a:pPr>
            <a:endParaRPr lang="en-US" sz="2800" dirty="0" smtClean="0">
              <a:latin typeface="Sanskrit Diacritic" pitchFamily="18" charset="0"/>
            </a:endParaRPr>
          </a:p>
          <a:p>
            <a:endParaRPr lang="en-US" sz="2800" dirty="0" smtClean="0">
              <a:latin typeface="Sanskrit Diacritic" pitchFamily="18" charset="0"/>
            </a:endParaRPr>
          </a:p>
        </p:txBody>
      </p:sp>
      <p:pic>
        <p:nvPicPr>
          <p:cNvPr id="5" name="Picture 4" descr="Guru Footprint.jpg"/>
          <p:cNvPicPr>
            <a:picLocks noChangeAspect="1"/>
          </p:cNvPicPr>
          <p:nvPr/>
        </p:nvPicPr>
        <p:blipFill>
          <a:blip r:embed="rId3" cstate="print"/>
          <a:stretch>
            <a:fillRect/>
          </a:stretch>
        </p:blipFill>
        <p:spPr>
          <a:xfrm rot="1222208">
            <a:off x="5782318" y="3348943"/>
            <a:ext cx="958673" cy="13262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533400" y="228600"/>
            <a:ext cx="8153400" cy="990600"/>
          </a:xfrm>
        </p:spPr>
        <p:txBody>
          <a:bodyPr>
            <a:normAutofit/>
          </a:bodyPr>
          <a:lstStyle/>
          <a:p>
            <a:pPr marL="320040" lvl="0" indent="-320040">
              <a:spcBef>
                <a:spcPts val="700"/>
              </a:spcBef>
              <a:defRPr/>
            </a:pPr>
            <a:r>
              <a:rPr lang="en-US" sz="3400" b="1" dirty="0" smtClean="0">
                <a:solidFill>
                  <a:schemeClr val="tx1"/>
                </a:solidFill>
                <a:latin typeface="Arial" pitchFamily="34" charset="0"/>
                <a:cs typeface="Arial" pitchFamily="34" charset="0"/>
              </a:rPr>
              <a:t>Tracing </a:t>
            </a:r>
            <a:r>
              <a:rPr lang="en-US" sz="3400" b="1" dirty="0" err="1" smtClean="0">
                <a:solidFill>
                  <a:schemeClr val="tx1"/>
                </a:solidFill>
                <a:latin typeface="Arial" pitchFamily="34" charset="0"/>
                <a:cs typeface="Arial" pitchFamily="34" charset="0"/>
              </a:rPr>
              <a:t>Padmasambhava’s</a:t>
            </a:r>
            <a:r>
              <a:rPr lang="en-US" sz="3400" b="1" dirty="0" smtClean="0">
                <a:solidFill>
                  <a:schemeClr val="tx1"/>
                </a:solidFill>
                <a:latin typeface="Arial" pitchFamily="34" charset="0"/>
                <a:cs typeface="Arial" pitchFamily="34" charset="0"/>
              </a:rPr>
              <a:t> journeys</a:t>
            </a:r>
          </a:p>
        </p:txBody>
      </p:sp>
      <p:pic>
        <p:nvPicPr>
          <p:cNvPr id="4" name="Picture 3" descr="Guru Footprint.jpg"/>
          <p:cNvPicPr>
            <a:picLocks noChangeAspect="1"/>
          </p:cNvPicPr>
          <p:nvPr/>
        </p:nvPicPr>
        <p:blipFill>
          <a:blip r:embed="rId3" cstate="print"/>
          <a:stretch>
            <a:fillRect/>
          </a:stretch>
        </p:blipFill>
        <p:spPr>
          <a:xfrm rot="19613877" flipH="1">
            <a:off x="5057876" y="3645131"/>
            <a:ext cx="990250" cy="1318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990600"/>
          </a:xfrm>
        </p:spPr>
        <p:txBody>
          <a:bodyPr>
            <a:normAutofit/>
          </a:bodyPr>
          <a:lstStyle/>
          <a:p>
            <a:pPr marL="320040" lvl="0" indent="-320040">
              <a:spcBef>
                <a:spcPts val="700"/>
              </a:spcBef>
              <a:defRPr/>
            </a:pPr>
            <a:r>
              <a:rPr lang="en-US" sz="3400" b="1" dirty="0" smtClean="0">
                <a:solidFill>
                  <a:schemeClr val="tx1"/>
                </a:solidFill>
                <a:latin typeface="Arial" pitchFamily="34" charset="0"/>
                <a:cs typeface="Arial" pitchFamily="34" charset="0"/>
              </a:rPr>
              <a:t>Tracing </a:t>
            </a:r>
            <a:r>
              <a:rPr lang="en-US" sz="3400" b="1" dirty="0" err="1" smtClean="0">
                <a:solidFill>
                  <a:schemeClr val="tx1"/>
                </a:solidFill>
                <a:latin typeface="Arial" pitchFamily="34" charset="0"/>
                <a:cs typeface="Arial" pitchFamily="34" charset="0"/>
              </a:rPr>
              <a:t>Padmasambhava’s</a:t>
            </a:r>
            <a:r>
              <a:rPr lang="en-US" sz="3400" b="1" dirty="0" smtClean="0">
                <a:solidFill>
                  <a:schemeClr val="tx1"/>
                </a:solidFill>
                <a:latin typeface="Arial" pitchFamily="34" charset="0"/>
                <a:cs typeface="Arial" pitchFamily="34" charset="0"/>
              </a:rPr>
              <a:t> journeys</a:t>
            </a:r>
          </a:p>
        </p:txBody>
      </p:sp>
      <p:sp>
        <p:nvSpPr>
          <p:cNvPr id="3" name="Content Placeholder 2"/>
          <p:cNvSpPr>
            <a:spLocks noGrp="1"/>
          </p:cNvSpPr>
          <p:nvPr>
            <p:ph sz="quarter" idx="1"/>
          </p:nvPr>
        </p:nvSpPr>
        <p:spPr>
          <a:xfrm>
            <a:off x="457200" y="1600200"/>
            <a:ext cx="8229600" cy="4953000"/>
          </a:xfrm>
        </p:spPr>
        <p:txBody>
          <a:bodyPr>
            <a:normAutofit/>
          </a:bodyPr>
          <a:lstStyle/>
          <a:p>
            <a:pPr>
              <a:buClrTx/>
              <a:buSzPct val="100000"/>
              <a:buFont typeface="Wingdings" pitchFamily="2" charset="2"/>
              <a:buChar char="q"/>
            </a:pPr>
            <a:endParaRPr lang="en-US" sz="2400" dirty="0" smtClean="0">
              <a:latin typeface="Arial" pitchFamily="34" charset="0"/>
              <a:cs typeface="Arial" pitchFamily="34" charset="0"/>
            </a:endParaRPr>
          </a:p>
          <a:p>
            <a:pPr>
              <a:buClrTx/>
              <a:buFont typeface="Wingdings" pitchFamily="2" charset="2"/>
              <a:buChar char="q"/>
            </a:pPr>
            <a:endParaRPr lang="en-US" sz="2800" dirty="0" smtClean="0">
              <a:latin typeface="Sanskrit Diacritic" pitchFamily="18" charset="0"/>
            </a:endParaRPr>
          </a:p>
          <a:p>
            <a:endParaRPr lang="en-US" sz="2800" dirty="0" smtClean="0">
              <a:latin typeface="Sanskrit Diacritic" pitchFamily="18" charset="0"/>
            </a:endParaRPr>
          </a:p>
        </p:txBody>
      </p:sp>
      <p:pic>
        <p:nvPicPr>
          <p:cNvPr id="4" name="Picture 3" descr="world map.png"/>
          <p:cNvPicPr>
            <a:picLocks noChangeAspect="1"/>
          </p:cNvPicPr>
          <p:nvPr/>
        </p:nvPicPr>
        <p:blipFill>
          <a:blip r:embed="rId3" cstate="print"/>
          <a:stretch>
            <a:fillRect/>
          </a:stretch>
        </p:blipFill>
        <p:spPr>
          <a:xfrm>
            <a:off x="-1057507" y="1524000"/>
            <a:ext cx="10277707" cy="5334000"/>
          </a:xfrm>
          <a:prstGeom prst="rect">
            <a:avLst/>
          </a:prstGeom>
        </p:spPr>
      </p:pic>
      <p:cxnSp>
        <p:nvCxnSpPr>
          <p:cNvPr id="8" name="Curved Connector 7"/>
          <p:cNvCxnSpPr/>
          <p:nvPr/>
        </p:nvCxnSpPr>
        <p:spPr>
          <a:xfrm rot="16200000" flipH="1">
            <a:off x="3657600" y="2667000"/>
            <a:ext cx="914400" cy="914400"/>
          </a:xfrm>
          <a:prstGeom prst="curvedConnector3">
            <a:avLst>
              <a:gd name="adj1" fmla="val 50000"/>
            </a:avLst>
          </a:prstGeom>
          <a:ln w="127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10800000" flipV="1">
            <a:off x="3200400" y="2438400"/>
            <a:ext cx="381000" cy="3048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a:off x="3657600" y="2590800"/>
            <a:ext cx="1066800" cy="609600"/>
          </a:xfrm>
          <a:prstGeom prst="curvedConnector3">
            <a:avLst>
              <a:gd name="adj1" fmla="val 50000"/>
            </a:avLst>
          </a:prstGeom>
          <a:ln w="127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flipV="1">
            <a:off x="3505200" y="1524000"/>
            <a:ext cx="1219200" cy="990600"/>
          </a:xfrm>
          <a:prstGeom prst="curvedConnector3">
            <a:avLst>
              <a:gd name="adj1" fmla="val 50000"/>
            </a:avLst>
          </a:prstGeom>
          <a:ln w="127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flipV="1">
            <a:off x="4724400" y="2743200"/>
            <a:ext cx="838200" cy="533400"/>
          </a:xfrm>
          <a:prstGeom prst="curvedConnector3">
            <a:avLst>
              <a:gd name="adj1" fmla="val 50000"/>
            </a:avLst>
          </a:prstGeom>
          <a:ln w="127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rot="5400000" flipH="1" flipV="1">
            <a:off x="5448300" y="1866900"/>
            <a:ext cx="1066800" cy="685800"/>
          </a:xfrm>
          <a:prstGeom prst="curvedConnector3">
            <a:avLst>
              <a:gd name="adj1" fmla="val 50000"/>
            </a:avLst>
          </a:prstGeom>
          <a:ln w="127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rot="16200000" flipV="1">
            <a:off x="3276600" y="2133601"/>
            <a:ext cx="457200" cy="304800"/>
          </a:xfrm>
          <a:prstGeom prst="curvedConnector3">
            <a:avLst>
              <a:gd name="adj1" fmla="val 50000"/>
            </a:avLst>
          </a:prstGeom>
          <a:ln w="127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8" name="Curved Connector 27"/>
          <p:cNvCxnSpPr/>
          <p:nvPr/>
        </p:nvCxnSpPr>
        <p:spPr>
          <a:xfrm rot="10800000" flipV="1">
            <a:off x="2819401" y="2514602"/>
            <a:ext cx="685801" cy="76198"/>
          </a:xfrm>
          <a:prstGeom prst="curvedConnector3">
            <a:avLst>
              <a:gd name="adj1" fmla="val 50000"/>
            </a:avLst>
          </a:prstGeom>
          <a:ln w="127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flipV="1">
            <a:off x="3733800" y="2438400"/>
            <a:ext cx="685800" cy="76202"/>
          </a:xfrm>
          <a:prstGeom prst="curvedConnector3">
            <a:avLst>
              <a:gd name="adj1" fmla="val 50000"/>
            </a:avLst>
          </a:prstGeom>
          <a:ln w="127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rot="5400000">
            <a:off x="3733800" y="3886200"/>
            <a:ext cx="1447800" cy="533400"/>
          </a:xfrm>
          <a:prstGeom prst="curvedConnector3">
            <a:avLst>
              <a:gd name="adj1" fmla="val 50000"/>
            </a:avLst>
          </a:prstGeom>
          <a:ln w="127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p:nvPr/>
        </p:nvCxnSpPr>
        <p:spPr>
          <a:xfrm rot="10800000">
            <a:off x="4800600" y="2362200"/>
            <a:ext cx="609602" cy="304802"/>
          </a:xfrm>
          <a:prstGeom prst="curvedConnector3">
            <a:avLst>
              <a:gd name="adj1" fmla="val 50000"/>
            </a:avLst>
          </a:prstGeom>
          <a:ln w="127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8" name="Curved Connector 47"/>
          <p:cNvCxnSpPr/>
          <p:nvPr/>
        </p:nvCxnSpPr>
        <p:spPr>
          <a:xfrm rot="5400000">
            <a:off x="5257800" y="2895600"/>
            <a:ext cx="457200" cy="304800"/>
          </a:xfrm>
          <a:prstGeom prst="curvedConnector3">
            <a:avLst>
              <a:gd name="adj1" fmla="val 50000"/>
            </a:avLst>
          </a:prstGeom>
          <a:ln w="127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6" name="Curved Connector 55"/>
          <p:cNvCxnSpPr/>
          <p:nvPr/>
        </p:nvCxnSpPr>
        <p:spPr>
          <a:xfrm>
            <a:off x="4343400" y="5105400"/>
            <a:ext cx="2286000" cy="1219200"/>
          </a:xfrm>
          <a:prstGeom prst="curvedConnector3">
            <a:avLst>
              <a:gd name="adj1" fmla="val 50000"/>
            </a:avLst>
          </a:prstGeom>
          <a:ln w="127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Curved Connector 59"/>
          <p:cNvCxnSpPr/>
          <p:nvPr/>
        </p:nvCxnSpPr>
        <p:spPr>
          <a:xfrm rot="16200000" flipH="1">
            <a:off x="4305300" y="4076700"/>
            <a:ext cx="2133600" cy="533400"/>
          </a:xfrm>
          <a:prstGeom prst="curvedConnector3">
            <a:avLst>
              <a:gd name="adj1" fmla="val 50000"/>
            </a:avLst>
          </a:prstGeom>
          <a:ln w="127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20040" lvl="0" indent="-320040">
              <a:spcBef>
                <a:spcPts val="700"/>
              </a:spcBef>
              <a:defRPr/>
            </a:pPr>
            <a:r>
              <a:rPr lang="en-US" sz="3400" b="1" dirty="0" smtClean="0">
                <a:solidFill>
                  <a:schemeClr val="tx1"/>
                </a:solidFill>
                <a:latin typeface="Arial" pitchFamily="34" charset="0"/>
                <a:cs typeface="Arial" pitchFamily="34" charset="0"/>
              </a:rPr>
              <a:t>Did </a:t>
            </a:r>
            <a:r>
              <a:rPr lang="en-US" sz="3400" b="1" dirty="0" err="1" smtClean="0">
                <a:solidFill>
                  <a:schemeClr val="tx1"/>
                </a:solidFill>
                <a:latin typeface="Arial" pitchFamily="34" charset="0"/>
                <a:cs typeface="Arial" pitchFamily="34" charset="0"/>
              </a:rPr>
              <a:t>Padmasambhava</a:t>
            </a:r>
            <a:r>
              <a:rPr lang="en-US" sz="3400" b="1" dirty="0" smtClean="0">
                <a:solidFill>
                  <a:schemeClr val="tx1"/>
                </a:solidFill>
                <a:latin typeface="Arial" pitchFamily="34" charset="0"/>
                <a:cs typeface="Arial" pitchFamily="34" charset="0"/>
              </a:rPr>
              <a:t> visit Bhutan?</a:t>
            </a:r>
          </a:p>
        </p:txBody>
      </p:sp>
      <p:sp>
        <p:nvSpPr>
          <p:cNvPr id="3" name="Content Placeholder 2"/>
          <p:cNvSpPr>
            <a:spLocks noGrp="1"/>
          </p:cNvSpPr>
          <p:nvPr>
            <p:ph sz="quarter" idx="1"/>
          </p:nvPr>
        </p:nvSpPr>
        <p:spPr>
          <a:xfrm>
            <a:off x="533400" y="1524000"/>
            <a:ext cx="8153400" cy="4953000"/>
          </a:xfrm>
        </p:spPr>
        <p:txBody>
          <a:bodyPr>
            <a:normAutofit/>
          </a:bodyPr>
          <a:lstStyle/>
          <a:p>
            <a:pPr marL="0" indent="0">
              <a:buClrTx/>
              <a:buNone/>
            </a:pPr>
            <a:r>
              <a:rPr lang="en-US" sz="2300" dirty="0">
                <a:latin typeface="+mj-lt"/>
              </a:rPr>
              <a:t>“Guru Rinpoche travelled the length and breadth of the country and that Bhutan is indeed a sacred land practicing the teachings of the sacred </a:t>
            </a:r>
            <a:r>
              <a:rPr lang="en-US" sz="2300" dirty="0" err="1">
                <a:latin typeface="+mj-lt"/>
              </a:rPr>
              <a:t>Vajrayana</a:t>
            </a:r>
            <a:r>
              <a:rPr lang="en-US" sz="2300" dirty="0">
                <a:latin typeface="+mj-lt"/>
              </a:rPr>
              <a:t> tradition.”</a:t>
            </a:r>
          </a:p>
          <a:p>
            <a:pPr algn="r">
              <a:buClrTx/>
              <a:buNone/>
            </a:pPr>
            <a:r>
              <a:rPr lang="en-US" sz="2300" dirty="0"/>
              <a:t>(</a:t>
            </a:r>
            <a:r>
              <a:rPr lang="en-US" sz="2300" dirty="0" err="1"/>
              <a:t>Dorji</a:t>
            </a:r>
            <a:r>
              <a:rPr lang="en-US" sz="2300" dirty="0"/>
              <a:t> 2016)</a:t>
            </a:r>
          </a:p>
          <a:p>
            <a:pPr marL="0" indent="0">
              <a:buNone/>
            </a:pPr>
            <a:r>
              <a:rPr lang="en-US" sz="2300" dirty="0" smtClean="0">
                <a:latin typeface="+mj-lt"/>
                <a:cs typeface="Arial" pitchFamily="34" charset="0"/>
              </a:rPr>
              <a:t>“</a:t>
            </a:r>
            <a:r>
              <a:rPr lang="en-US" sz="2300" dirty="0" smtClean="0">
                <a:latin typeface="+mj-lt"/>
                <a:cs typeface="Arial" pitchFamily="34" charset="0"/>
              </a:rPr>
              <a:t>Close to the middle of the eighth century, Bhutan was blessed to receive repeated visits and stays of Guru Rinpoche……….. From </a:t>
            </a:r>
            <a:r>
              <a:rPr lang="en-US" sz="2300" dirty="0" err="1" smtClean="0">
                <a:latin typeface="+mj-lt"/>
                <a:cs typeface="Arial" pitchFamily="34" charset="0"/>
              </a:rPr>
              <a:t>Singye</a:t>
            </a:r>
            <a:r>
              <a:rPr lang="en-US" sz="2300" dirty="0" smtClean="0">
                <a:latin typeface="+mj-lt"/>
                <a:cs typeface="Arial" pitchFamily="34" charset="0"/>
              </a:rPr>
              <a:t> </a:t>
            </a:r>
            <a:r>
              <a:rPr lang="en-US" sz="2300" dirty="0" err="1" smtClean="0">
                <a:latin typeface="+mj-lt"/>
                <a:cs typeface="Arial" pitchFamily="34" charset="0"/>
              </a:rPr>
              <a:t>Dzong</a:t>
            </a:r>
            <a:r>
              <a:rPr lang="en-US" sz="2300" dirty="0" smtClean="0">
                <a:latin typeface="+mj-lt"/>
                <a:cs typeface="Arial" pitchFamily="34" charset="0"/>
              </a:rPr>
              <a:t>, </a:t>
            </a:r>
            <a:r>
              <a:rPr lang="en-US" sz="2300" dirty="0" err="1" smtClean="0">
                <a:latin typeface="+mj-lt"/>
                <a:cs typeface="Arial" pitchFamily="34" charset="0"/>
              </a:rPr>
              <a:t>Gomphu</a:t>
            </a:r>
            <a:r>
              <a:rPr lang="en-US" sz="2300" dirty="0" smtClean="0">
                <a:latin typeface="+mj-lt"/>
                <a:cs typeface="Arial" pitchFamily="34" charset="0"/>
              </a:rPr>
              <a:t> </a:t>
            </a:r>
            <a:r>
              <a:rPr lang="en-US" sz="2300" dirty="0" err="1" smtClean="0">
                <a:latin typeface="+mj-lt"/>
                <a:cs typeface="Arial" pitchFamily="34" charset="0"/>
              </a:rPr>
              <a:t>Kora</a:t>
            </a:r>
            <a:r>
              <a:rPr lang="en-US" sz="2300" dirty="0" smtClean="0">
                <a:latin typeface="+mj-lt"/>
                <a:cs typeface="Arial" pitchFamily="34" charset="0"/>
              </a:rPr>
              <a:t>, and </a:t>
            </a:r>
            <a:r>
              <a:rPr lang="en-US" sz="2300" dirty="0" err="1" smtClean="0">
                <a:latin typeface="+mj-lt"/>
                <a:cs typeface="Arial" pitchFamily="34" charset="0"/>
              </a:rPr>
              <a:t>Omkar</a:t>
            </a:r>
            <a:r>
              <a:rPr lang="en-US" sz="2300" dirty="0" smtClean="0">
                <a:latin typeface="+mj-lt"/>
                <a:cs typeface="Arial" pitchFamily="34" charset="0"/>
              </a:rPr>
              <a:t> Drag in the East; </a:t>
            </a:r>
            <a:r>
              <a:rPr lang="en-US" sz="2300" dirty="0" err="1" smtClean="0">
                <a:latin typeface="+mj-lt"/>
                <a:cs typeface="Arial" pitchFamily="34" charset="0"/>
              </a:rPr>
              <a:t>Nabji</a:t>
            </a:r>
            <a:r>
              <a:rPr lang="en-US" sz="2300" dirty="0" smtClean="0">
                <a:latin typeface="+mj-lt"/>
                <a:cs typeface="Arial" pitchFamily="34" charset="0"/>
              </a:rPr>
              <a:t> in </a:t>
            </a:r>
            <a:r>
              <a:rPr lang="en-US" sz="2300" dirty="0" err="1" smtClean="0">
                <a:latin typeface="+mj-lt"/>
                <a:cs typeface="Arial" pitchFamily="34" charset="0"/>
              </a:rPr>
              <a:t>Tongsa</a:t>
            </a:r>
            <a:r>
              <a:rPr lang="en-US" sz="2300" dirty="0" smtClean="0">
                <a:latin typeface="+mj-lt"/>
                <a:cs typeface="Arial" pitchFamily="34" charset="0"/>
              </a:rPr>
              <a:t> and </a:t>
            </a:r>
            <a:r>
              <a:rPr lang="en-US" sz="2300" dirty="0" err="1" smtClean="0">
                <a:latin typeface="+mj-lt"/>
                <a:cs typeface="Arial" pitchFamily="34" charset="0"/>
              </a:rPr>
              <a:t>Kurjey</a:t>
            </a:r>
            <a:r>
              <a:rPr lang="en-US" sz="2300" dirty="0" smtClean="0">
                <a:latin typeface="+mj-lt"/>
                <a:cs typeface="Arial" pitchFamily="34" charset="0"/>
              </a:rPr>
              <a:t> in </a:t>
            </a:r>
            <a:r>
              <a:rPr lang="en-US" sz="2300" dirty="0" err="1" smtClean="0">
                <a:latin typeface="+mj-lt"/>
                <a:cs typeface="Arial" pitchFamily="34" charset="0"/>
              </a:rPr>
              <a:t>Bumthang</a:t>
            </a:r>
            <a:r>
              <a:rPr lang="en-US" sz="2300" dirty="0" smtClean="0">
                <a:latin typeface="+mj-lt"/>
                <a:cs typeface="Arial" pitchFamily="34" charset="0"/>
              </a:rPr>
              <a:t> in the centre; </a:t>
            </a:r>
            <a:r>
              <a:rPr lang="en-US" sz="2300" dirty="0" err="1" smtClean="0">
                <a:latin typeface="+mj-lt"/>
                <a:cs typeface="Arial" pitchFamily="34" charset="0"/>
              </a:rPr>
              <a:t>Paro</a:t>
            </a:r>
            <a:r>
              <a:rPr lang="en-US" sz="2300" dirty="0" smtClean="0">
                <a:latin typeface="+mj-lt"/>
                <a:cs typeface="Arial" pitchFamily="34" charset="0"/>
              </a:rPr>
              <a:t> </a:t>
            </a:r>
            <a:r>
              <a:rPr lang="en-US" sz="2300" dirty="0" err="1" smtClean="0">
                <a:latin typeface="+mj-lt"/>
                <a:cs typeface="Arial" pitchFamily="34" charset="0"/>
              </a:rPr>
              <a:t>Takstsang</a:t>
            </a:r>
            <a:r>
              <a:rPr lang="en-US" sz="2300" dirty="0" smtClean="0">
                <a:latin typeface="+mj-lt"/>
                <a:cs typeface="Arial" pitchFamily="34" charset="0"/>
              </a:rPr>
              <a:t> in the West, Bhutan has been blessed by him with numerous holy sites where he meditated, and gave teachings to guide the people of that time as well as the future generations.” </a:t>
            </a:r>
          </a:p>
          <a:p>
            <a:pPr algn="r">
              <a:buNone/>
            </a:pPr>
            <a:r>
              <a:rPr lang="en-US" sz="2300" dirty="0" smtClean="0">
                <a:latin typeface="+mj-lt"/>
              </a:rPr>
              <a:t>	</a:t>
            </a:r>
            <a:r>
              <a:rPr lang="en-US" sz="2300" dirty="0" smtClean="0">
                <a:latin typeface="+mj-lt"/>
              </a:rPr>
              <a:t>(</a:t>
            </a:r>
            <a:r>
              <a:rPr lang="en-US" sz="2200" dirty="0" err="1" smtClean="0"/>
              <a:t>Dasho</a:t>
            </a:r>
            <a:r>
              <a:rPr lang="en-US" sz="2200" dirty="0" smtClean="0"/>
              <a:t> </a:t>
            </a:r>
            <a:r>
              <a:rPr lang="en-US" sz="2200" dirty="0" err="1" smtClean="0"/>
              <a:t>Tshering</a:t>
            </a:r>
            <a:r>
              <a:rPr lang="en-US" sz="2200" dirty="0" smtClean="0"/>
              <a:t> </a:t>
            </a:r>
            <a:r>
              <a:rPr lang="en-US" sz="2200" dirty="0" err="1" smtClean="0"/>
              <a:t>Tobgay</a:t>
            </a:r>
            <a:r>
              <a:rPr lang="en-US" sz="2200" dirty="0" smtClean="0"/>
              <a:t> 2016</a:t>
            </a:r>
            <a:r>
              <a:rPr lang="en-US" sz="2300" dirty="0" smtClean="0"/>
              <a:t>)</a:t>
            </a:r>
            <a:endParaRPr lang="en-US" sz="2300" dirty="0" smtClean="0">
              <a:cs typeface="Arial" pitchFamily="34" charset="0"/>
            </a:endParaRPr>
          </a:p>
          <a:p>
            <a:pPr>
              <a:buClrTx/>
              <a:buNone/>
            </a:pPr>
            <a:endParaRPr lang="en-US" sz="2300" dirty="0" smtClean="0">
              <a:latin typeface="+mj-lt"/>
            </a:endParaRPr>
          </a:p>
          <a:p>
            <a:endParaRPr lang="en-US" sz="2800" dirty="0" smtClean="0">
              <a:latin typeface="Sanskrit Diacritic"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00" b="1" dirty="0" smtClean="0">
                <a:solidFill>
                  <a:schemeClr val="tx1"/>
                </a:solidFill>
                <a:latin typeface="Arial" pitchFamily="34" charset="0"/>
                <a:cs typeface="Arial" pitchFamily="34" charset="0"/>
              </a:rPr>
              <a:t/>
            </a:r>
            <a:br>
              <a:rPr lang="en-US" sz="3100" b="1" dirty="0" smtClean="0">
                <a:solidFill>
                  <a:schemeClr val="tx1"/>
                </a:solidFill>
                <a:latin typeface="Arial" pitchFamily="34" charset="0"/>
                <a:cs typeface="Arial" pitchFamily="34" charset="0"/>
              </a:rPr>
            </a:br>
            <a:r>
              <a:rPr lang="en-US" sz="3100" b="1" dirty="0" smtClean="0">
                <a:solidFill>
                  <a:schemeClr val="tx1"/>
                </a:solidFill>
                <a:latin typeface="Arial" pitchFamily="34" charset="0"/>
                <a:cs typeface="Arial" pitchFamily="34" charset="0"/>
              </a:rPr>
              <a:t>What the </a:t>
            </a:r>
            <a:r>
              <a:rPr lang="en-US" sz="3100" b="1" dirty="0" smtClean="0">
                <a:solidFill>
                  <a:schemeClr val="tx1"/>
                </a:solidFill>
                <a:latin typeface="Arial" pitchFamily="34" charset="0"/>
                <a:cs typeface="Arial" pitchFamily="34" charset="0"/>
              </a:rPr>
              <a:t>treasure texts say?</a:t>
            </a:r>
            <a:r>
              <a:rPr lang="en-US" sz="3100" dirty="0" smtClean="0">
                <a:solidFill>
                  <a:schemeClr val="tx1"/>
                </a:solidFill>
                <a:latin typeface="Arial" pitchFamily="34" charset="0"/>
                <a:cs typeface="Arial" pitchFamily="34" charset="0"/>
              </a:rPr>
              <a:t/>
            </a:r>
            <a:br>
              <a:rPr lang="en-US" sz="3100" dirty="0" smtClean="0">
                <a:solidFill>
                  <a:schemeClr val="tx1"/>
                </a:solidFill>
                <a:latin typeface="Arial" pitchFamily="34" charset="0"/>
                <a:cs typeface="Arial" pitchFamily="34" charset="0"/>
              </a:rPr>
            </a:br>
            <a:endParaRPr lang="en-US" sz="3100" b="1"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a:xfrm>
            <a:off x="533400" y="1524000"/>
            <a:ext cx="8458200" cy="4876800"/>
          </a:xfrm>
        </p:spPr>
        <p:txBody>
          <a:bodyPr>
            <a:noAutofit/>
          </a:bodyPr>
          <a:lstStyle/>
          <a:p>
            <a:pPr marL="0" indent="0">
              <a:buNone/>
            </a:pPr>
            <a:r>
              <a:rPr lang="en-US" sz="2300" dirty="0" smtClean="0">
                <a:latin typeface="+mj-lt"/>
              </a:rPr>
              <a:t>From the text </a:t>
            </a:r>
            <a:r>
              <a:rPr lang="en-US" sz="2300" i="1" dirty="0" smtClean="0">
                <a:latin typeface="+mj-lt"/>
              </a:rPr>
              <a:t>Mind accomplishment that bears the seal of secrecy</a:t>
            </a:r>
            <a:r>
              <a:rPr lang="en-US" sz="2300" dirty="0" smtClean="0">
                <a:latin typeface="+mj-lt"/>
              </a:rPr>
              <a:t> (</a:t>
            </a:r>
            <a:r>
              <a:rPr lang="en-US" sz="2300" i="1" dirty="0" smtClean="0">
                <a:latin typeface="+mj-lt"/>
              </a:rPr>
              <a:t>thugs </a:t>
            </a:r>
            <a:r>
              <a:rPr lang="en-US" sz="2300" i="1" dirty="0" err="1" smtClean="0">
                <a:latin typeface="+mj-lt"/>
              </a:rPr>
              <a:t>sgrub</a:t>
            </a:r>
            <a:r>
              <a:rPr lang="en-US" sz="2300" i="1" dirty="0" smtClean="0">
                <a:latin typeface="+mj-lt"/>
              </a:rPr>
              <a:t> </a:t>
            </a:r>
            <a:r>
              <a:rPr lang="en-US" sz="2300" i="1" dirty="0" err="1" smtClean="0">
                <a:latin typeface="+mj-lt"/>
              </a:rPr>
              <a:t>gsang</a:t>
            </a:r>
            <a:r>
              <a:rPr lang="en-US" sz="2300" i="1" dirty="0" smtClean="0">
                <a:latin typeface="+mj-lt"/>
              </a:rPr>
              <a:t> </a:t>
            </a:r>
            <a:r>
              <a:rPr lang="en-US" sz="2300" i="1" dirty="0" err="1" smtClean="0">
                <a:latin typeface="+mj-lt"/>
              </a:rPr>
              <a:t>ba</a:t>
            </a:r>
            <a:r>
              <a:rPr lang="en-US" sz="2300" i="1" dirty="0" smtClean="0">
                <a:latin typeface="+mj-lt"/>
              </a:rPr>
              <a:t> </a:t>
            </a:r>
            <a:r>
              <a:rPr lang="en-US" sz="2300" i="1" dirty="0" err="1" smtClean="0">
                <a:latin typeface="+mj-lt"/>
              </a:rPr>
              <a:t>rgya</a:t>
            </a:r>
            <a:r>
              <a:rPr lang="en-US" sz="2300" i="1" dirty="0" smtClean="0">
                <a:latin typeface="+mj-lt"/>
              </a:rPr>
              <a:t> can</a:t>
            </a:r>
            <a:r>
              <a:rPr lang="en-US" sz="2300" dirty="0" smtClean="0">
                <a:latin typeface="+mj-lt"/>
              </a:rPr>
              <a:t>) states: </a:t>
            </a:r>
          </a:p>
          <a:p>
            <a:pPr>
              <a:buNone/>
            </a:pPr>
            <a:r>
              <a:rPr lang="en-US" sz="2300" dirty="0" smtClean="0">
                <a:latin typeface="+mj-lt"/>
              </a:rPr>
              <a:t>	</a:t>
            </a:r>
          </a:p>
          <a:p>
            <a:pPr>
              <a:buNone/>
            </a:pPr>
            <a:r>
              <a:rPr lang="en-US" sz="2300" dirty="0" smtClean="0">
                <a:latin typeface="+mj-lt"/>
              </a:rPr>
              <a:t>	“A place [in Bhutan] that I have not set my foot on, </a:t>
            </a:r>
          </a:p>
          <a:p>
            <a:pPr>
              <a:buNone/>
            </a:pPr>
            <a:r>
              <a:rPr lang="en-US" sz="2300" dirty="0" smtClean="0">
                <a:latin typeface="+mj-lt"/>
              </a:rPr>
              <a:t>	Even the size of a horse-shoe or sesame is not there!” 								</a:t>
            </a:r>
          </a:p>
          <a:p>
            <a:pPr marL="0" indent="0">
              <a:buNone/>
            </a:pPr>
            <a:r>
              <a:rPr lang="en-US" sz="2300" dirty="0" smtClean="0">
                <a:latin typeface="+mj-lt"/>
              </a:rPr>
              <a:t>From the </a:t>
            </a:r>
            <a:r>
              <a:rPr lang="en-US" sz="2300" i="1" dirty="0" smtClean="0">
                <a:latin typeface="+mj-lt"/>
              </a:rPr>
              <a:t>Religious history of southern dragon (</a:t>
            </a:r>
            <a:r>
              <a:rPr lang="en-US" sz="2300" i="1" dirty="0" err="1" smtClean="0">
                <a:latin typeface="+mj-lt"/>
              </a:rPr>
              <a:t>lho</a:t>
            </a:r>
            <a:r>
              <a:rPr lang="en-US" sz="2300" i="1" dirty="0" smtClean="0">
                <a:latin typeface="+mj-lt"/>
              </a:rPr>
              <a:t> ‘</a:t>
            </a:r>
            <a:r>
              <a:rPr lang="en-US" sz="2300" i="1" dirty="0" err="1" smtClean="0">
                <a:latin typeface="+mj-lt"/>
              </a:rPr>
              <a:t>brug</a:t>
            </a:r>
            <a:r>
              <a:rPr lang="en-US" sz="2300" i="1" dirty="0" smtClean="0">
                <a:latin typeface="+mj-lt"/>
              </a:rPr>
              <a:t> </a:t>
            </a:r>
            <a:r>
              <a:rPr lang="en-US" sz="2300" i="1" dirty="0" err="1" smtClean="0">
                <a:latin typeface="+mj-lt"/>
              </a:rPr>
              <a:t>chos</a:t>
            </a:r>
            <a:r>
              <a:rPr lang="en-US" sz="2300" i="1" dirty="0" smtClean="0">
                <a:latin typeface="+mj-lt"/>
              </a:rPr>
              <a:t> ‘</a:t>
            </a:r>
            <a:r>
              <a:rPr lang="en-US" sz="2300" i="1" dirty="0" err="1" smtClean="0">
                <a:latin typeface="+mj-lt"/>
              </a:rPr>
              <a:t>byung</a:t>
            </a:r>
            <a:r>
              <a:rPr lang="en-US" sz="2300" i="1" dirty="0" smtClean="0">
                <a:latin typeface="+mj-lt"/>
              </a:rPr>
              <a:t>), </a:t>
            </a:r>
            <a:r>
              <a:rPr lang="en-US" sz="2300" dirty="0" smtClean="0">
                <a:latin typeface="+mj-lt"/>
              </a:rPr>
              <a:t>Guru </a:t>
            </a:r>
            <a:r>
              <a:rPr lang="en-US" sz="2300" dirty="0" err="1" smtClean="0">
                <a:latin typeface="+mj-lt"/>
              </a:rPr>
              <a:t>Rinpoche</a:t>
            </a:r>
            <a:r>
              <a:rPr lang="en-US" sz="2300" dirty="0" smtClean="0">
                <a:latin typeface="+mj-lt"/>
              </a:rPr>
              <a:t> stated: </a:t>
            </a:r>
          </a:p>
          <a:p>
            <a:pPr>
              <a:buNone/>
            </a:pPr>
            <a:endParaRPr lang="en-US" sz="2300" dirty="0" smtClean="0">
              <a:latin typeface="+mj-lt"/>
            </a:endParaRPr>
          </a:p>
          <a:p>
            <a:pPr>
              <a:buNone/>
            </a:pPr>
            <a:r>
              <a:rPr lang="en-US" sz="2300" dirty="0" smtClean="0">
                <a:latin typeface="+mj-lt"/>
              </a:rPr>
              <a:t>	“Just by traveling there, one would find the path [to liberation], </a:t>
            </a:r>
          </a:p>
          <a:p>
            <a:pPr>
              <a:buNone/>
            </a:pPr>
            <a:r>
              <a:rPr lang="en-US" sz="2300" dirty="0" smtClean="0">
                <a:latin typeface="+mj-lt"/>
              </a:rPr>
              <a:t>	My followers, who practice the dharma, </a:t>
            </a:r>
          </a:p>
          <a:p>
            <a:pPr>
              <a:buNone/>
            </a:pPr>
            <a:r>
              <a:rPr lang="en-US" sz="2300" dirty="0" smtClean="0">
                <a:latin typeface="+mj-lt"/>
              </a:rPr>
              <a:t>	Flee to the southern gorges, the hidden sacred land!”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0"/>
            <a:ext cx="1371600" cy="12954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00" b="1" dirty="0" smtClean="0">
                <a:solidFill>
                  <a:schemeClr val="tx1"/>
                </a:solidFill>
                <a:latin typeface="Arial" pitchFamily="34" charset="0"/>
                <a:cs typeface="Arial" pitchFamily="34" charset="0"/>
              </a:rPr>
              <a:t/>
            </a:r>
            <a:br>
              <a:rPr lang="en-US" sz="3100" b="1" dirty="0" smtClean="0">
                <a:solidFill>
                  <a:schemeClr val="tx1"/>
                </a:solidFill>
                <a:latin typeface="Arial" pitchFamily="34" charset="0"/>
                <a:cs typeface="Arial" pitchFamily="34" charset="0"/>
              </a:rPr>
            </a:br>
            <a:r>
              <a:rPr lang="en-US" sz="3100" b="1" dirty="0" smtClean="0">
                <a:solidFill>
                  <a:schemeClr val="tx1"/>
                </a:solidFill>
                <a:latin typeface="Arial" pitchFamily="34" charset="0"/>
                <a:cs typeface="Arial" pitchFamily="34" charset="0"/>
              </a:rPr>
              <a:t>What the </a:t>
            </a:r>
            <a:r>
              <a:rPr lang="en-US" sz="3100" b="1" dirty="0" smtClean="0">
                <a:solidFill>
                  <a:schemeClr val="tx1"/>
                </a:solidFill>
                <a:latin typeface="Arial" pitchFamily="34" charset="0"/>
                <a:cs typeface="Arial" pitchFamily="34" charset="0"/>
              </a:rPr>
              <a:t>treasure texts say?</a:t>
            </a:r>
            <a:r>
              <a:rPr lang="en-US" sz="3100" dirty="0" smtClean="0">
                <a:solidFill>
                  <a:schemeClr val="tx1"/>
                </a:solidFill>
                <a:latin typeface="Arial" pitchFamily="34" charset="0"/>
                <a:cs typeface="Arial" pitchFamily="34" charset="0"/>
              </a:rPr>
              <a:t/>
            </a:r>
            <a:br>
              <a:rPr lang="en-US" sz="3100" dirty="0" smtClean="0">
                <a:solidFill>
                  <a:schemeClr val="tx1"/>
                </a:solidFill>
                <a:latin typeface="Arial" pitchFamily="34" charset="0"/>
                <a:cs typeface="Arial" pitchFamily="34" charset="0"/>
              </a:rPr>
            </a:br>
            <a:endParaRPr lang="en-US" sz="3100" b="1"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a:xfrm>
            <a:off x="533400" y="1600200"/>
            <a:ext cx="8229600" cy="4876800"/>
          </a:xfrm>
        </p:spPr>
        <p:txBody>
          <a:bodyPr>
            <a:normAutofit/>
          </a:bodyPr>
          <a:lstStyle/>
          <a:p>
            <a:pPr marL="0" indent="0">
              <a:buNone/>
            </a:pPr>
            <a:r>
              <a:rPr lang="en-US" sz="2300" i="1" dirty="0" smtClean="0">
                <a:latin typeface="+mj-lt"/>
              </a:rPr>
              <a:t>The lamp that illuminates all prophecies (lung </a:t>
            </a:r>
            <a:r>
              <a:rPr lang="en-US" sz="2300" i="1" dirty="0" err="1" smtClean="0">
                <a:latin typeface="+mj-lt"/>
              </a:rPr>
              <a:t>bstan</a:t>
            </a:r>
            <a:r>
              <a:rPr lang="en-US" sz="2300" i="1" dirty="0" smtClean="0">
                <a:latin typeface="+mj-lt"/>
              </a:rPr>
              <a:t> kun </a:t>
            </a:r>
            <a:r>
              <a:rPr lang="en-US" sz="2300" i="1" dirty="0" err="1" smtClean="0">
                <a:latin typeface="+mj-lt"/>
              </a:rPr>
              <a:t>gsal</a:t>
            </a:r>
            <a:r>
              <a:rPr lang="en-US" sz="2300" i="1" dirty="0" smtClean="0">
                <a:latin typeface="+mj-lt"/>
              </a:rPr>
              <a:t> </a:t>
            </a:r>
            <a:r>
              <a:rPr lang="en-US" sz="2300" i="1" dirty="0" err="1" smtClean="0">
                <a:latin typeface="+mj-lt"/>
              </a:rPr>
              <a:t>sgron</a:t>
            </a:r>
            <a:r>
              <a:rPr lang="en-US" sz="2300" i="1" dirty="0" smtClean="0">
                <a:latin typeface="+mj-lt"/>
              </a:rPr>
              <a:t> me</a:t>
            </a:r>
            <a:r>
              <a:rPr lang="en-US" sz="2300" dirty="0" smtClean="0">
                <a:latin typeface="+mj-lt"/>
              </a:rPr>
              <a:t>) says: </a:t>
            </a:r>
          </a:p>
          <a:p>
            <a:pPr marL="0" indent="0">
              <a:buNone/>
            </a:pPr>
            <a:endParaRPr lang="en-US" sz="2300" dirty="0" smtClean="0">
              <a:latin typeface="+mj-lt"/>
            </a:endParaRPr>
          </a:p>
          <a:p>
            <a:pPr marL="0" indent="0">
              <a:buNone/>
            </a:pPr>
            <a:r>
              <a:rPr lang="en-US" sz="2300" dirty="0" smtClean="0">
                <a:latin typeface="+mj-lt"/>
              </a:rPr>
              <a:t>“At the border between Mon and Tibet, there are four [greater] hidden lands, </a:t>
            </a:r>
            <a:r>
              <a:rPr lang="en-US" sz="2300" dirty="0" smtClean="0">
                <a:latin typeface="+mj-lt"/>
              </a:rPr>
              <a:t>eight </a:t>
            </a:r>
            <a:r>
              <a:rPr lang="en-US" sz="2300" dirty="0" smtClean="0">
                <a:latin typeface="+mj-lt"/>
              </a:rPr>
              <a:t>lesser hidden lands, and ten thousand sub-hidden lands, I, </a:t>
            </a:r>
            <a:r>
              <a:rPr lang="en-US" sz="2300" dirty="0" err="1" smtClean="0">
                <a:latin typeface="+mj-lt"/>
              </a:rPr>
              <a:t>Padmasambhava</a:t>
            </a:r>
            <a:r>
              <a:rPr lang="en-US" sz="2300" dirty="0" smtClean="0">
                <a:latin typeface="+mj-lt"/>
              </a:rPr>
              <a:t>, concealed them as they will be of use in future!”</a:t>
            </a:r>
          </a:p>
          <a:p>
            <a:pPr marL="0" indent="0">
              <a:buNone/>
            </a:pPr>
            <a:endParaRPr lang="en-US" sz="2300" dirty="0" smtClean="0">
              <a:latin typeface="+mj-lt"/>
            </a:endParaRPr>
          </a:p>
          <a:p>
            <a:pPr marL="0" indent="0">
              <a:buNone/>
            </a:pPr>
            <a:r>
              <a:rPr lang="en-US" sz="2300" dirty="0" err="1" smtClean="0">
                <a:latin typeface="+mj-lt"/>
              </a:rPr>
              <a:t>Thinley</a:t>
            </a:r>
            <a:r>
              <a:rPr lang="en-US" sz="2300" dirty="0" smtClean="0">
                <a:latin typeface="+mj-lt"/>
              </a:rPr>
              <a:t> (2016) states that the undeceiving and indestructible words of the scriptures thus confirm Bhutan as </a:t>
            </a:r>
            <a:r>
              <a:rPr lang="en-US" sz="2300" i="1" u="sng" dirty="0" err="1" smtClean="0">
                <a:latin typeface="+mj-lt"/>
              </a:rPr>
              <a:t>sbas</a:t>
            </a:r>
            <a:r>
              <a:rPr lang="en-US" sz="2300" i="1" u="sng" dirty="0" smtClean="0">
                <a:latin typeface="+mj-lt"/>
              </a:rPr>
              <a:t> </a:t>
            </a:r>
            <a:r>
              <a:rPr lang="en-US" sz="2300" i="1" u="sng" dirty="0" err="1" smtClean="0">
                <a:latin typeface="+mj-lt"/>
              </a:rPr>
              <a:t>yul</a:t>
            </a:r>
            <a:r>
              <a:rPr lang="en-US" sz="2300" dirty="0" smtClean="0">
                <a:latin typeface="+mj-lt"/>
              </a:rPr>
              <a:t>.</a:t>
            </a:r>
            <a:r>
              <a:rPr lang="en-US" sz="2400" dirty="0" smtClean="0">
                <a:latin typeface="+mj-lt"/>
              </a:rPr>
              <a:t>				</a:t>
            </a:r>
          </a:p>
          <a:p>
            <a:pPr marL="0" indent="0">
              <a:buNone/>
            </a:pPr>
            <a:r>
              <a:rPr lang="en-US" sz="2400" dirty="0" smtClean="0">
                <a:latin typeface="+mj-lt"/>
              </a:rPr>
              <a:t>				</a:t>
            </a:r>
            <a:r>
              <a:rPr lang="en-US" sz="2400" dirty="0" smtClean="0"/>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0"/>
            <a:ext cx="1371600" cy="12954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42068</TotalTime>
  <Words>2386</Words>
  <Application>Microsoft Office PowerPoint</Application>
  <PresentationFormat>On-screen Show (4:3)</PresentationFormat>
  <Paragraphs>237</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Median</vt:lpstr>
      <vt:lpstr>ISBS Inaugural Conference 2019</vt:lpstr>
      <vt:lpstr>Introduction: Questions?</vt:lpstr>
      <vt:lpstr>Background &amp; significance of Padmasambhava in Bhutan</vt:lpstr>
      <vt:lpstr>Significance - what the scholars say?</vt:lpstr>
      <vt:lpstr>Tracing Padmasambhava’s journeys</vt:lpstr>
      <vt:lpstr>Tracing Padmasambhava’s journeys</vt:lpstr>
      <vt:lpstr>Did Padmasambhava visit Bhutan?</vt:lpstr>
      <vt:lpstr> What the treasure texts say? </vt:lpstr>
      <vt:lpstr> What the treasure texts say? </vt:lpstr>
      <vt:lpstr> Padmasambhava’s visits to Bhutan</vt:lpstr>
      <vt:lpstr> Padmasambhava’s time in Bhutan </vt:lpstr>
      <vt:lpstr>Padmasambhava’s routes into Bhutan</vt:lpstr>
      <vt:lpstr> Padmasambhava’s major roles in Bhutan </vt:lpstr>
      <vt:lpstr>Padmasambhava’s sacred sites in Bhutan</vt:lpstr>
      <vt:lpstr> Other places Padmasambhava visited </vt:lpstr>
      <vt:lpstr>Padmasambhava’s teachings in Bhutan</vt:lpstr>
      <vt:lpstr>Bhutanese disciples of Padmasambhava</vt:lpstr>
      <vt:lpstr>Coming of tertons – fulfilling the prophecies</vt:lpstr>
      <vt:lpstr>Ter discovery by tertons in Bhutan</vt:lpstr>
      <vt:lpstr>Conclusions: thus the sacred geography </vt:lpstr>
      <vt:lpstr>Tashi Delek –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we need to modernize the teachings of the Buddha to make them relevant today?</dc:title>
  <dc:creator>tshering</dc:creator>
  <cp:lastModifiedBy>USER</cp:lastModifiedBy>
  <cp:revision>886</cp:revision>
  <dcterms:created xsi:type="dcterms:W3CDTF">2015-08-14T07:46:40Z</dcterms:created>
  <dcterms:modified xsi:type="dcterms:W3CDTF">2019-01-05T18:45:25Z</dcterms:modified>
</cp:coreProperties>
</file>