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89" r:id="rId3"/>
    <p:sldId id="259" r:id="rId4"/>
    <p:sldId id="260" r:id="rId5"/>
    <p:sldId id="261" r:id="rId6"/>
    <p:sldId id="263" r:id="rId7"/>
    <p:sldId id="337" r:id="rId8"/>
    <p:sldId id="338" r:id="rId9"/>
    <p:sldId id="340" r:id="rId10"/>
    <p:sldId id="284" r:id="rId11"/>
    <p:sldId id="347" r:id="rId12"/>
    <p:sldId id="272" r:id="rId13"/>
    <p:sldId id="342" r:id="rId14"/>
    <p:sldId id="343" r:id="rId15"/>
    <p:sldId id="344" r:id="rId16"/>
    <p:sldId id="273" r:id="rId17"/>
    <p:sldId id="341" r:id="rId18"/>
    <p:sldId id="346" r:id="rId19"/>
    <p:sldId id="334" r:id="rId20"/>
    <p:sldId id="285" r:id="rId21"/>
    <p:sldId id="348" r:id="rId22"/>
    <p:sldId id="258" r:id="rId23"/>
    <p:sldId id="262"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p:restoredTop sz="94636"/>
  </p:normalViewPr>
  <p:slideViewPr>
    <p:cSldViewPr snapToGrid="0" snapToObjects="1">
      <p:cViewPr varScale="1">
        <p:scale>
          <a:sx n="54" d="100"/>
          <a:sy n="54" d="100"/>
        </p:scale>
        <p:origin x="208"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F2C3F-15B7-A046-A097-2621B9D40CC3}" type="datetimeFigureOut">
              <a:rPr lang="en-GB" smtClean="0"/>
              <a:t>15/01/2019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536C4-5C67-E041-ADE9-EF1C8C5DA6BD}" type="slidenum">
              <a:rPr lang="en-GB" smtClean="0"/>
              <a:t>‹#›</a:t>
            </a:fld>
            <a:endParaRPr lang="en-GB"/>
          </a:p>
        </p:txBody>
      </p:sp>
    </p:spTree>
    <p:extLst>
      <p:ext uri="{BB962C8B-B14F-4D97-AF65-F5344CB8AC3E}">
        <p14:creationId xmlns:p14="http://schemas.microsoft.com/office/powerpoint/2010/main" val="267202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685800" y="1143000"/>
            <a:ext cx="5486400" cy="30861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As Comaroff and Comaroff remind us, “youth tend everywhere to occupy the innovative, uncharted borderlands along which the global meets the local.” Similarly, sociologist Paul Willis suggests that “youth are the foot soldiers of modernity.” In my presentation today, I will be presenting my research on one particular aspect of culture and society that is being shaped and negotiated in school : disability. </a:t>
            </a:r>
          </a:p>
        </p:txBody>
      </p:sp>
    </p:spTree>
    <p:extLst>
      <p:ext uri="{BB962C8B-B14F-4D97-AF65-F5344CB8AC3E}">
        <p14:creationId xmlns:p14="http://schemas.microsoft.com/office/powerpoint/2010/main" val="12846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B375-F17B-CA4A-9A10-04F975CC00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862A0C-6055-E646-8662-387C3ABC9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FECDC5-6394-5143-A640-A23CD76B6CA8}"/>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5" name="Footer Placeholder 4">
            <a:extLst>
              <a:ext uri="{FF2B5EF4-FFF2-40B4-BE49-F238E27FC236}">
                <a16:creationId xmlns:a16="http://schemas.microsoft.com/office/drawing/2014/main" id="{918DAD26-481D-D04E-B99F-3EB402AA7E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FE3B46-BFA2-2942-948D-5BB952986CDA}"/>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314078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0D9A-B2BB-F341-B7FD-CB01DFB3D1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9F7DE5-E2AE-ED4E-AB10-01B8C1E930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1F226-473D-6643-A4ED-9CC60306D269}"/>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5" name="Footer Placeholder 4">
            <a:extLst>
              <a:ext uri="{FF2B5EF4-FFF2-40B4-BE49-F238E27FC236}">
                <a16:creationId xmlns:a16="http://schemas.microsoft.com/office/drawing/2014/main" id="{EE18D159-E1A7-F24A-B6EB-04F29940F4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D2B88C-2E60-1749-B924-5029E4EFEE16}"/>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379553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0B52F-6395-A140-9513-8E4B95B88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AA5AA-6709-5645-B5AB-8B69E47D48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613973-63D4-8F41-B46F-DEC223706BFC}"/>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5" name="Footer Placeholder 4">
            <a:extLst>
              <a:ext uri="{FF2B5EF4-FFF2-40B4-BE49-F238E27FC236}">
                <a16:creationId xmlns:a16="http://schemas.microsoft.com/office/drawing/2014/main" id="{1A95C307-CD1A-A74B-AB7A-B2B08FC78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FACAA-9A0F-7746-8C25-DBDCEE7728C2}"/>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3969211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9" name="Image"/>
          <p:cNvSpPr>
            <a:spLocks noGrp="1"/>
          </p:cNvSpPr>
          <p:nvPr>
            <p:ph type="pic" sz="half" idx="13"/>
          </p:nvPr>
        </p:nvSpPr>
        <p:spPr>
          <a:xfrm>
            <a:off x="6096000" y="3384353"/>
            <a:ext cx="5738813" cy="3062883"/>
          </a:xfrm>
          <a:prstGeom prst="rect">
            <a:avLst/>
          </a:prstGeom>
        </p:spPr>
        <p:txBody>
          <a:bodyPr lIns="91439" tIns="45719" rIns="91439" bIns="45719" anchor="t">
            <a:noAutofit/>
          </a:bodyPr>
          <a:lstStyle/>
          <a:p>
            <a:endParaRPr/>
          </a:p>
        </p:txBody>
      </p:sp>
      <p:sp>
        <p:nvSpPr>
          <p:cNvPr id="100" name="Image"/>
          <p:cNvSpPr>
            <a:spLocks noGrp="1"/>
          </p:cNvSpPr>
          <p:nvPr>
            <p:ph type="pic" idx="14"/>
          </p:nvPr>
        </p:nvSpPr>
        <p:spPr>
          <a:xfrm>
            <a:off x="345281" y="312541"/>
            <a:ext cx="5738813" cy="6134695"/>
          </a:xfrm>
          <a:prstGeom prst="rect">
            <a:avLst/>
          </a:prstGeom>
        </p:spPr>
        <p:txBody>
          <a:bodyPr lIns="91439" tIns="45719" rIns="91439" bIns="45719" anchor="t">
            <a:noAutofit/>
          </a:bodyPr>
          <a:lstStyle/>
          <a:p>
            <a:endParaRPr/>
          </a:p>
        </p:txBody>
      </p:sp>
      <p:sp>
        <p:nvSpPr>
          <p:cNvPr id="101" name="Image"/>
          <p:cNvSpPr>
            <a:spLocks noGrp="1"/>
          </p:cNvSpPr>
          <p:nvPr>
            <p:ph type="pic" sz="half" idx="15"/>
          </p:nvPr>
        </p:nvSpPr>
        <p:spPr>
          <a:xfrm>
            <a:off x="6096000" y="312541"/>
            <a:ext cx="5738813" cy="3062883"/>
          </a:xfrm>
          <a:prstGeom prst="rect">
            <a:avLst/>
          </a:prstGeom>
        </p:spPr>
        <p:txBody>
          <a:bodyPr lIns="91439" tIns="45719" rIns="91439" bIns="45719" anchor="t">
            <a:noAutofit/>
          </a:bodyPr>
          <a:lstStyle/>
          <a:p>
            <a:endParaRPr/>
          </a:p>
        </p:txBody>
      </p:sp>
      <p:sp>
        <p:nvSpPr>
          <p:cNvPr id="102"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extLst>
      <p:ext uri="{BB962C8B-B14F-4D97-AF65-F5344CB8AC3E}">
        <p14:creationId xmlns:p14="http://schemas.microsoft.com/office/powerpoint/2010/main" val="37261673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30AB-7165-6E4D-AEB1-027B360C45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C3D46B-4F6F-0747-A7F5-DCDB34634E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B8F64-52B1-AB49-9556-889A68C99D7A}"/>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5" name="Footer Placeholder 4">
            <a:extLst>
              <a:ext uri="{FF2B5EF4-FFF2-40B4-BE49-F238E27FC236}">
                <a16:creationId xmlns:a16="http://schemas.microsoft.com/office/drawing/2014/main" id="{548ACA23-0EE2-5845-9579-8D3FE7F02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4CC357-C6F4-5046-BBAF-EAF305C9B2DC}"/>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424830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0172-895D-6748-9764-D3D84F602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6EE1E3-3371-D84C-83BF-C48B538327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46A44B-7E64-CD40-8B67-C70EA6E0AC52}"/>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5" name="Footer Placeholder 4">
            <a:extLst>
              <a:ext uri="{FF2B5EF4-FFF2-40B4-BE49-F238E27FC236}">
                <a16:creationId xmlns:a16="http://schemas.microsoft.com/office/drawing/2014/main" id="{1DD50940-F7F4-D84C-9954-D1C7A2D76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32957-A97C-A040-8C1B-A96D0CAFF596}"/>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243897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8AF1-3FE6-3C4E-898F-BF1DFE0EC4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900A7D-D4F3-764B-8CFB-C657FCEE22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5093AA-C7C3-BE42-8BF7-02AE095418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35D590-8D6F-8540-8CD5-ABE310F1C4C0}"/>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6" name="Footer Placeholder 5">
            <a:extLst>
              <a:ext uri="{FF2B5EF4-FFF2-40B4-BE49-F238E27FC236}">
                <a16:creationId xmlns:a16="http://schemas.microsoft.com/office/drawing/2014/main" id="{92D174DB-2FC9-9543-B577-C653D0ED7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B43089-5BDB-E445-9D52-D08EF3617CBE}"/>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424607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0884-4E6B-C24C-A8D3-4905566A24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3BDD22-D4C4-4240-A6B5-EFC45DC935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4758E5-FDDF-3B43-830D-085FCBABD0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E0A191-8FAC-9F47-A47C-559444226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609040-9D18-0D4A-8DCE-D1E520A2BA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70028B-5C93-9A49-9C8C-A5FD6316DB23}"/>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8" name="Footer Placeholder 7">
            <a:extLst>
              <a:ext uri="{FF2B5EF4-FFF2-40B4-BE49-F238E27FC236}">
                <a16:creationId xmlns:a16="http://schemas.microsoft.com/office/drawing/2014/main" id="{8BA5D044-DDB2-9444-8363-9D3EB8A699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3DFA7E-6139-DC4D-B23A-7193ED7B60B6}"/>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289165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2F03-14B7-E04C-9FF6-31BE2479CC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3C27C0-DC0B-3C4E-AE6A-5F7AAB05418E}"/>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4" name="Footer Placeholder 3">
            <a:extLst>
              <a:ext uri="{FF2B5EF4-FFF2-40B4-BE49-F238E27FC236}">
                <a16:creationId xmlns:a16="http://schemas.microsoft.com/office/drawing/2014/main" id="{48718510-6C68-6E40-97D5-E8A450B206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BF4B48-D6CA-B24F-BB56-FDCB80DE4E57}"/>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50999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60848-0952-3842-A1FA-6413AC8069F2}"/>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3" name="Footer Placeholder 2">
            <a:extLst>
              <a:ext uri="{FF2B5EF4-FFF2-40B4-BE49-F238E27FC236}">
                <a16:creationId xmlns:a16="http://schemas.microsoft.com/office/drawing/2014/main" id="{2420A053-744D-314E-A824-CD99999E53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0235D9-BB9A-CF41-9005-332C24221DE4}"/>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246248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61FB-86A9-9145-85D7-7589036D0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ADE46C-BFB7-E145-9263-A75F37E9D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BB7D61-BE1E-7B48-BDB2-681624EDA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24B922-2357-4F43-8B37-A8BFEB59F6D8}"/>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6" name="Footer Placeholder 5">
            <a:extLst>
              <a:ext uri="{FF2B5EF4-FFF2-40B4-BE49-F238E27FC236}">
                <a16:creationId xmlns:a16="http://schemas.microsoft.com/office/drawing/2014/main" id="{9D9A8028-69FF-4048-975A-79DC309747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83C06-327D-CE42-BEC4-68BC10AA70DB}"/>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278792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FEAF-9E92-D24C-9F84-65A5DD7B8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7CDA25-5BA4-734F-9911-2D4B80D13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303F87-7099-8247-8CAF-5BDFF6295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2EDE6B-92E5-2B48-B844-4B0484C559DD}"/>
              </a:ext>
            </a:extLst>
          </p:cNvPr>
          <p:cNvSpPr>
            <a:spLocks noGrp="1"/>
          </p:cNvSpPr>
          <p:nvPr>
            <p:ph type="dt" sz="half" idx="10"/>
          </p:nvPr>
        </p:nvSpPr>
        <p:spPr/>
        <p:txBody>
          <a:bodyPr/>
          <a:lstStyle/>
          <a:p>
            <a:fld id="{98CAD8D4-9DBC-EA44-AE8F-4CC856AF8E36}" type="datetimeFigureOut">
              <a:rPr lang="en-GB" smtClean="0"/>
              <a:t>15/01/2019</a:t>
            </a:fld>
            <a:endParaRPr lang="en-GB"/>
          </a:p>
        </p:txBody>
      </p:sp>
      <p:sp>
        <p:nvSpPr>
          <p:cNvPr id="6" name="Footer Placeholder 5">
            <a:extLst>
              <a:ext uri="{FF2B5EF4-FFF2-40B4-BE49-F238E27FC236}">
                <a16:creationId xmlns:a16="http://schemas.microsoft.com/office/drawing/2014/main" id="{E6EF6708-C1F2-CC4E-97FC-D50235BC30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124B89-4677-F14C-A694-87CC9ACAE559}"/>
              </a:ext>
            </a:extLst>
          </p:cNvPr>
          <p:cNvSpPr>
            <a:spLocks noGrp="1"/>
          </p:cNvSpPr>
          <p:nvPr>
            <p:ph type="sldNum" sz="quarter" idx="12"/>
          </p:nvPr>
        </p:nvSpPr>
        <p:spPr/>
        <p:txBody>
          <a:bodyPr/>
          <a:lstStyle/>
          <a:p>
            <a:fld id="{BC036054-C160-B54C-9FD1-019D87728710}" type="slidenum">
              <a:rPr lang="en-GB" smtClean="0"/>
              <a:t>‹#›</a:t>
            </a:fld>
            <a:endParaRPr lang="en-GB"/>
          </a:p>
        </p:txBody>
      </p:sp>
    </p:spTree>
    <p:extLst>
      <p:ext uri="{BB962C8B-B14F-4D97-AF65-F5344CB8AC3E}">
        <p14:creationId xmlns:p14="http://schemas.microsoft.com/office/powerpoint/2010/main" val="222780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CDA97D-4A9A-9440-B869-E70F23FA3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956797-ADAE-1941-A644-DB5B89707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54B5DE-D20A-2B40-907B-1F57463F0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AD8D4-9DBC-EA44-AE8F-4CC856AF8E36}" type="datetimeFigureOut">
              <a:rPr lang="en-GB" smtClean="0"/>
              <a:t>15/01/2019</a:t>
            </a:fld>
            <a:endParaRPr lang="en-GB"/>
          </a:p>
        </p:txBody>
      </p:sp>
      <p:sp>
        <p:nvSpPr>
          <p:cNvPr id="5" name="Footer Placeholder 4">
            <a:extLst>
              <a:ext uri="{FF2B5EF4-FFF2-40B4-BE49-F238E27FC236}">
                <a16:creationId xmlns:a16="http://schemas.microsoft.com/office/drawing/2014/main" id="{EFC2310E-4292-BC49-8BE3-8241FA8F3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43CD05-70BC-9044-9B95-0D1A26E47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36054-C160-B54C-9FD1-019D87728710}" type="slidenum">
              <a:rPr lang="en-GB" smtClean="0"/>
              <a:t>‹#›</a:t>
            </a:fld>
            <a:endParaRPr lang="en-GB"/>
          </a:p>
        </p:txBody>
      </p:sp>
    </p:spTree>
    <p:extLst>
      <p:ext uri="{BB962C8B-B14F-4D97-AF65-F5344CB8AC3E}">
        <p14:creationId xmlns:p14="http://schemas.microsoft.com/office/powerpoint/2010/main" val="3248354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0697-6E76-ED46-90F2-15ADE59A375E}"/>
              </a:ext>
            </a:extLst>
          </p:cNvPr>
          <p:cNvSpPr>
            <a:spLocks noGrp="1"/>
          </p:cNvSpPr>
          <p:nvPr>
            <p:ph type="ctrTitle"/>
          </p:nvPr>
        </p:nvSpPr>
        <p:spPr>
          <a:xfrm>
            <a:off x="2667000" y="1839686"/>
            <a:ext cx="6858000" cy="1241822"/>
          </a:xfrm>
        </p:spPr>
        <p:txBody>
          <a:bodyPr/>
          <a:lstStyle/>
          <a:p>
            <a:r>
              <a:rPr lang="en-US" b="1" dirty="0"/>
              <a:t>Education in Bhutan</a:t>
            </a:r>
          </a:p>
        </p:txBody>
      </p:sp>
      <p:sp>
        <p:nvSpPr>
          <p:cNvPr id="3" name="Subtitle 2">
            <a:extLst>
              <a:ext uri="{FF2B5EF4-FFF2-40B4-BE49-F238E27FC236}">
                <a16:creationId xmlns:a16="http://schemas.microsoft.com/office/drawing/2014/main" id="{6AEAD3D5-B259-1A43-A16E-B134084CAC39}"/>
              </a:ext>
            </a:extLst>
          </p:cNvPr>
          <p:cNvSpPr>
            <a:spLocks noGrp="1"/>
          </p:cNvSpPr>
          <p:nvPr>
            <p:ph type="subTitle" idx="1"/>
          </p:nvPr>
        </p:nvSpPr>
        <p:spPr>
          <a:xfrm>
            <a:off x="2667000" y="3081508"/>
            <a:ext cx="6858000" cy="1241822"/>
          </a:xfrm>
        </p:spPr>
        <p:txBody>
          <a:bodyPr>
            <a:normAutofit fontScale="70000" lnSpcReduction="20000"/>
          </a:bodyPr>
          <a:lstStyle/>
          <a:p>
            <a:r>
              <a:rPr lang="en-US" dirty="0"/>
              <a:t>Culture, Schooling, and Gross National Happiness</a:t>
            </a:r>
          </a:p>
          <a:p>
            <a:endParaRPr lang="en-US" dirty="0"/>
          </a:p>
          <a:p>
            <a:r>
              <a:rPr lang="en-US" dirty="0" err="1"/>
              <a:t>Dr</a:t>
            </a:r>
            <a:r>
              <a:rPr lang="en-US" dirty="0"/>
              <a:t> Matthew Schuelka</a:t>
            </a:r>
          </a:p>
          <a:p>
            <a:r>
              <a:rPr lang="en-US" i="1" dirty="0"/>
              <a:t>University of Birmingham</a:t>
            </a:r>
          </a:p>
        </p:txBody>
      </p:sp>
      <p:pic>
        <p:nvPicPr>
          <p:cNvPr id="5" name="Picture 4">
            <a:extLst>
              <a:ext uri="{FF2B5EF4-FFF2-40B4-BE49-F238E27FC236}">
                <a16:creationId xmlns:a16="http://schemas.microsoft.com/office/drawing/2014/main" id="{4755BF1D-27EA-D84D-A97F-59E6B5B24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0739" y="3429000"/>
            <a:ext cx="4359910" cy="3183210"/>
          </a:xfrm>
          <a:prstGeom prst="rect">
            <a:avLst/>
          </a:prstGeom>
        </p:spPr>
      </p:pic>
    </p:spTree>
    <p:extLst>
      <p:ext uri="{BB962C8B-B14F-4D97-AF65-F5344CB8AC3E}">
        <p14:creationId xmlns:p14="http://schemas.microsoft.com/office/powerpoint/2010/main" val="165798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8265-64B1-EC4E-89AB-F95C69948F41}"/>
              </a:ext>
            </a:extLst>
          </p:cNvPr>
          <p:cNvSpPr>
            <a:spLocks noGrp="1"/>
          </p:cNvSpPr>
          <p:nvPr>
            <p:ph type="title"/>
          </p:nvPr>
        </p:nvSpPr>
        <p:spPr/>
        <p:txBody>
          <a:bodyPr/>
          <a:lstStyle/>
          <a:p>
            <a:r>
              <a:rPr lang="en-US" dirty="0"/>
              <a:t>Case Study: The Role of Schools and Teachers in Bhutanese Society</a:t>
            </a:r>
          </a:p>
        </p:txBody>
      </p:sp>
      <p:sp>
        <p:nvSpPr>
          <p:cNvPr id="3" name="Content Placeholder 2">
            <a:extLst>
              <a:ext uri="{FF2B5EF4-FFF2-40B4-BE49-F238E27FC236}">
                <a16:creationId xmlns:a16="http://schemas.microsoft.com/office/drawing/2014/main" id="{6F68CBAA-A851-AA45-8AA5-6D96D9B37107}"/>
              </a:ext>
            </a:extLst>
          </p:cNvPr>
          <p:cNvSpPr>
            <a:spLocks noGrp="1"/>
          </p:cNvSpPr>
          <p:nvPr>
            <p:ph idx="1"/>
          </p:nvPr>
        </p:nvSpPr>
        <p:spPr/>
        <p:txBody>
          <a:bodyPr>
            <a:normAutofit lnSpcReduction="10000"/>
          </a:bodyPr>
          <a:lstStyle/>
          <a:p>
            <a:r>
              <a:rPr lang="en-US" dirty="0"/>
              <a:t>Various promising initiatives around Education for Gross National Happiness </a:t>
            </a:r>
          </a:p>
          <a:p>
            <a:r>
              <a:rPr lang="en-US" dirty="0"/>
              <a:t>Teachers did not view their role as a role-model or mentor to students, rather as a ‘deliverer of learning content’</a:t>
            </a:r>
          </a:p>
          <a:p>
            <a:r>
              <a:rPr lang="en-US" dirty="0"/>
              <a:t>When asked about introducing more ‘Bhutanese values’                   and other non-cognitive skills into their teaching and              curriculum, teachers supported the idea, but only                                      in formal arrangements</a:t>
            </a:r>
          </a:p>
          <a:p>
            <a:pPr marL="0" indent="0">
              <a:buNone/>
            </a:pPr>
            <a:endParaRPr lang="en-US" dirty="0"/>
          </a:p>
          <a:p>
            <a:r>
              <a:rPr lang="en-US" dirty="0"/>
              <a:t>(</a:t>
            </a:r>
            <a:r>
              <a:rPr lang="en-GB" dirty="0"/>
              <a:t>British Academy #PM160061) </a:t>
            </a:r>
            <a:endParaRPr lang="en-GB" dirty="0">
              <a:effectLst/>
            </a:endParaRPr>
          </a:p>
          <a:p>
            <a:endParaRPr lang="en-US" dirty="0"/>
          </a:p>
        </p:txBody>
      </p:sp>
    </p:spTree>
    <p:extLst>
      <p:ext uri="{BB962C8B-B14F-4D97-AF65-F5344CB8AC3E}">
        <p14:creationId xmlns:p14="http://schemas.microsoft.com/office/powerpoint/2010/main" val="14076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9576-DB04-8243-A45F-B6E065998E1B}"/>
              </a:ext>
            </a:extLst>
          </p:cNvPr>
          <p:cNvSpPr>
            <a:spLocks noGrp="1"/>
          </p:cNvSpPr>
          <p:nvPr>
            <p:ph type="title"/>
          </p:nvPr>
        </p:nvSpPr>
        <p:spPr/>
        <p:txBody>
          <a:bodyPr/>
          <a:lstStyle/>
          <a:p>
            <a:r>
              <a:rPr lang="en-GB" dirty="0"/>
              <a:t>Early Take-Aways from the Toyota Foundation Project...</a:t>
            </a:r>
          </a:p>
        </p:txBody>
      </p:sp>
      <p:sp>
        <p:nvSpPr>
          <p:cNvPr id="5" name="TextBox 4">
            <a:extLst>
              <a:ext uri="{FF2B5EF4-FFF2-40B4-BE49-F238E27FC236}">
                <a16:creationId xmlns:a16="http://schemas.microsoft.com/office/drawing/2014/main" id="{608360FC-FD7D-4C49-9B09-9030435C0975}"/>
              </a:ext>
            </a:extLst>
          </p:cNvPr>
          <p:cNvSpPr txBox="1"/>
          <p:nvPr/>
        </p:nvSpPr>
        <p:spPr>
          <a:xfrm>
            <a:off x="1188308" y="5796366"/>
            <a:ext cx="9802684" cy="646331"/>
          </a:xfrm>
          <a:prstGeom prst="rect">
            <a:avLst/>
          </a:prstGeom>
          <a:noFill/>
        </p:spPr>
        <p:txBody>
          <a:bodyPr wrap="none" rtlCol="0">
            <a:spAutoFit/>
          </a:bodyPr>
          <a:lstStyle/>
          <a:p>
            <a:r>
              <a:rPr lang="en-GB" i="1" dirty="0"/>
              <a:t>Educational Values for a Sustainable Society: Head, Hands, Heart and Happiness in Bhutan and Beyond </a:t>
            </a:r>
            <a:endParaRPr lang="en-GB" dirty="0">
              <a:effectLst/>
            </a:endParaRPr>
          </a:p>
          <a:p>
            <a:r>
              <a:rPr lang="en-GB" dirty="0"/>
              <a:t>(D17-R-0362)</a:t>
            </a:r>
          </a:p>
        </p:txBody>
      </p:sp>
    </p:spTree>
    <p:extLst>
      <p:ext uri="{BB962C8B-B14F-4D97-AF65-F5344CB8AC3E}">
        <p14:creationId xmlns:p14="http://schemas.microsoft.com/office/powerpoint/2010/main" val="188851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2F5E-B18E-4142-A757-2B7813C0E60B}"/>
              </a:ext>
            </a:extLst>
          </p:cNvPr>
          <p:cNvSpPr>
            <a:spLocks noGrp="1"/>
          </p:cNvSpPr>
          <p:nvPr>
            <p:ph type="title"/>
          </p:nvPr>
        </p:nvSpPr>
        <p:spPr/>
        <p:txBody>
          <a:bodyPr/>
          <a:lstStyle/>
          <a:p>
            <a:r>
              <a:rPr lang="en-US" dirty="0"/>
              <a:t>Access / Inputs</a:t>
            </a:r>
          </a:p>
        </p:txBody>
      </p:sp>
      <p:sp>
        <p:nvSpPr>
          <p:cNvPr id="3" name="Content Placeholder 2">
            <a:extLst>
              <a:ext uri="{FF2B5EF4-FFF2-40B4-BE49-F238E27FC236}">
                <a16:creationId xmlns:a16="http://schemas.microsoft.com/office/drawing/2014/main" id="{6B2C3AEE-6048-A141-A825-EA1100BBF2FA}"/>
              </a:ext>
            </a:extLst>
          </p:cNvPr>
          <p:cNvSpPr>
            <a:spLocks noGrp="1"/>
          </p:cNvSpPr>
          <p:nvPr>
            <p:ph idx="1"/>
          </p:nvPr>
        </p:nvSpPr>
        <p:spPr/>
        <p:txBody>
          <a:bodyPr>
            <a:normAutofit/>
          </a:bodyPr>
          <a:lstStyle/>
          <a:p>
            <a:r>
              <a:rPr lang="en-US" dirty="0"/>
              <a:t>The ‘Resource Trap’ : “If we had more, we could do more with these children”</a:t>
            </a:r>
          </a:p>
          <a:p>
            <a:r>
              <a:rPr lang="en-US" dirty="0"/>
              <a:t>Teachers are not taught to teach all students</a:t>
            </a:r>
          </a:p>
          <a:p>
            <a:r>
              <a:rPr lang="en-US" dirty="0"/>
              <a:t>Curriculum: “How can we teach 21</a:t>
            </a:r>
            <a:r>
              <a:rPr lang="en-US" baseline="30000" dirty="0"/>
              <a:t>st</a:t>
            </a:r>
            <a:r>
              <a:rPr lang="en-US" dirty="0"/>
              <a:t> century pedagogy with 20</a:t>
            </a:r>
            <a:r>
              <a:rPr lang="en-US" baseline="30000" dirty="0"/>
              <a:t>th</a:t>
            </a:r>
            <a:r>
              <a:rPr lang="en-US" dirty="0"/>
              <a:t> century curriculum?” (Teacher)</a:t>
            </a:r>
          </a:p>
          <a:p>
            <a:endParaRPr lang="en-US" dirty="0"/>
          </a:p>
          <a:p>
            <a:endParaRPr lang="en-US" dirty="0"/>
          </a:p>
        </p:txBody>
      </p:sp>
    </p:spTree>
    <p:extLst>
      <p:ext uri="{BB962C8B-B14F-4D97-AF65-F5344CB8AC3E}">
        <p14:creationId xmlns:p14="http://schemas.microsoft.com/office/powerpoint/2010/main" val="290804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F0CA6-059B-D244-8263-FA9FE8F666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8266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FAB91-DC06-DB4D-866D-6233F15426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01390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945EBB-2B5F-E74D-8E89-B1E000FC90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965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28CFB6-19EF-7B4E-9F42-BA3AFF8154D8}"/>
              </a:ext>
            </a:extLst>
          </p:cNvPr>
          <p:cNvSpPr>
            <a:spLocks noGrp="1"/>
          </p:cNvSpPr>
          <p:nvPr>
            <p:ph type="title"/>
          </p:nvPr>
        </p:nvSpPr>
        <p:spPr/>
        <p:txBody>
          <a:bodyPr/>
          <a:lstStyle/>
          <a:p>
            <a:r>
              <a:rPr lang="en-US" dirty="0"/>
              <a:t>Process / Quality </a:t>
            </a:r>
          </a:p>
        </p:txBody>
      </p:sp>
      <p:sp>
        <p:nvSpPr>
          <p:cNvPr id="5" name="Content Placeholder 4">
            <a:extLst>
              <a:ext uri="{FF2B5EF4-FFF2-40B4-BE49-F238E27FC236}">
                <a16:creationId xmlns:a16="http://schemas.microsoft.com/office/drawing/2014/main" id="{0AA29149-F7E1-4443-BD07-52F890249349}"/>
              </a:ext>
            </a:extLst>
          </p:cNvPr>
          <p:cNvSpPr>
            <a:spLocks noGrp="1"/>
          </p:cNvSpPr>
          <p:nvPr>
            <p:ph idx="1"/>
          </p:nvPr>
        </p:nvSpPr>
        <p:spPr/>
        <p:txBody>
          <a:bodyPr/>
          <a:lstStyle/>
          <a:p>
            <a:r>
              <a:rPr lang="en-US" dirty="0"/>
              <a:t>Highly competitive school culture</a:t>
            </a:r>
          </a:p>
          <a:p>
            <a:r>
              <a:rPr lang="en-US" dirty="0"/>
              <a:t>Students are viewed as either ‘clever’ or ’lazy’</a:t>
            </a:r>
          </a:p>
          <a:p>
            <a:r>
              <a:rPr lang="en-US" dirty="0"/>
              <a:t>Little to no room for student diversity of learning (or otherwise)</a:t>
            </a:r>
          </a:p>
          <a:p>
            <a:endParaRPr lang="en-US" dirty="0"/>
          </a:p>
        </p:txBody>
      </p:sp>
    </p:spTree>
    <p:extLst>
      <p:ext uri="{BB962C8B-B14F-4D97-AF65-F5344CB8AC3E}">
        <p14:creationId xmlns:p14="http://schemas.microsoft.com/office/powerpoint/2010/main" val="49012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67D53-DFAC-094E-B7D6-87EF67465B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12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99C6-B236-314B-A1DF-D58091AD5E79}"/>
              </a:ext>
            </a:extLst>
          </p:cNvPr>
          <p:cNvSpPr>
            <a:spLocks noGrp="1"/>
          </p:cNvSpPr>
          <p:nvPr>
            <p:ph type="title"/>
          </p:nvPr>
        </p:nvSpPr>
        <p:spPr/>
        <p:txBody>
          <a:bodyPr/>
          <a:lstStyle/>
          <a:p>
            <a:r>
              <a:rPr lang="en-US" dirty="0"/>
              <a:t>Focus Group Excerpt</a:t>
            </a:r>
          </a:p>
        </p:txBody>
      </p:sp>
      <p:sp>
        <p:nvSpPr>
          <p:cNvPr id="3" name="Content Placeholder 2">
            <a:extLst>
              <a:ext uri="{FF2B5EF4-FFF2-40B4-BE49-F238E27FC236}">
                <a16:creationId xmlns:a16="http://schemas.microsoft.com/office/drawing/2014/main" id="{63F4B3F0-35D1-5944-B0AC-C3FC55703CA6}"/>
              </a:ext>
            </a:extLst>
          </p:cNvPr>
          <p:cNvSpPr>
            <a:spLocks noGrp="1"/>
          </p:cNvSpPr>
          <p:nvPr>
            <p:ph idx="1"/>
          </p:nvPr>
        </p:nvSpPr>
        <p:spPr>
          <a:xfrm>
            <a:off x="838200" y="1441342"/>
            <a:ext cx="10515600" cy="5238427"/>
          </a:xfrm>
        </p:spPr>
        <p:txBody>
          <a:bodyPr>
            <a:normAutofit fontScale="92500" lnSpcReduction="10000"/>
          </a:bodyPr>
          <a:lstStyle/>
          <a:p>
            <a:pPr lvl="1">
              <a:lnSpc>
                <a:spcPct val="120000"/>
              </a:lnSpc>
              <a:spcBef>
                <a:spcPts val="0"/>
              </a:spcBef>
              <a:spcAft>
                <a:spcPts val="640"/>
              </a:spcAft>
            </a:pPr>
            <a:r>
              <a:rPr lang="en-US" dirty="0"/>
              <a:t>Me: Are you ever afraid in the classroom?</a:t>
            </a:r>
          </a:p>
          <a:p>
            <a:pPr lvl="1">
              <a:lnSpc>
                <a:spcPct val="120000"/>
              </a:lnSpc>
              <a:spcBef>
                <a:spcPts val="0"/>
              </a:spcBef>
              <a:spcAft>
                <a:spcPts val="640"/>
              </a:spcAft>
            </a:pPr>
            <a:r>
              <a:rPr lang="en-US" dirty="0"/>
              <a:t>Students: Yes Sir. </a:t>
            </a:r>
          </a:p>
          <a:p>
            <a:pPr lvl="1">
              <a:lnSpc>
                <a:spcPct val="120000"/>
              </a:lnSpc>
              <a:spcBef>
                <a:spcPts val="0"/>
              </a:spcBef>
              <a:spcAft>
                <a:spcPts val="640"/>
              </a:spcAft>
            </a:pPr>
            <a:r>
              <a:rPr lang="en-US" dirty="0"/>
              <a:t>Me: Is that helpful or is it better if you weren’t afraid of the teachers? </a:t>
            </a:r>
          </a:p>
          <a:p>
            <a:pPr lvl="1">
              <a:lnSpc>
                <a:spcPct val="120000"/>
              </a:lnSpc>
              <a:spcBef>
                <a:spcPts val="0"/>
              </a:spcBef>
              <a:spcAft>
                <a:spcPts val="640"/>
              </a:spcAft>
            </a:pPr>
            <a:r>
              <a:rPr lang="en-US" dirty="0"/>
              <a:t>Students: Helpful</a:t>
            </a:r>
          </a:p>
          <a:p>
            <a:pPr lvl="1">
              <a:lnSpc>
                <a:spcPct val="120000"/>
              </a:lnSpc>
              <a:spcBef>
                <a:spcPts val="0"/>
              </a:spcBef>
              <a:spcAft>
                <a:spcPts val="640"/>
              </a:spcAft>
            </a:pPr>
            <a:r>
              <a:rPr lang="en-US" dirty="0"/>
              <a:t>Me: Helpful?</a:t>
            </a:r>
          </a:p>
          <a:p>
            <a:pPr lvl="1">
              <a:lnSpc>
                <a:spcPct val="120000"/>
              </a:lnSpc>
              <a:spcBef>
                <a:spcPts val="0"/>
              </a:spcBef>
              <a:spcAft>
                <a:spcPts val="640"/>
              </a:spcAft>
            </a:pPr>
            <a:r>
              <a:rPr lang="en-US" dirty="0"/>
              <a:t>Students: Yes Sir. </a:t>
            </a:r>
          </a:p>
          <a:p>
            <a:pPr lvl="1">
              <a:lnSpc>
                <a:spcPct val="120000"/>
              </a:lnSpc>
              <a:spcBef>
                <a:spcPts val="0"/>
              </a:spcBef>
              <a:spcAft>
                <a:spcPts val="640"/>
              </a:spcAft>
            </a:pPr>
            <a:r>
              <a:rPr lang="en-US" dirty="0"/>
              <a:t>Student 3: If teachers are not strict, the students are talking when teachers are trying to teach the other students, are making lots of noise, disturbing by throwing papers. If the teachers are strict, they will concentrate on studies. </a:t>
            </a:r>
          </a:p>
          <a:p>
            <a:pPr lvl="1">
              <a:lnSpc>
                <a:spcPct val="120000"/>
              </a:lnSpc>
              <a:spcBef>
                <a:spcPts val="0"/>
              </a:spcBef>
              <a:spcAft>
                <a:spcPts val="640"/>
              </a:spcAft>
            </a:pPr>
            <a:r>
              <a:rPr lang="en-US" dirty="0"/>
              <a:t>Me: What happens when you answer a question wrong? </a:t>
            </a:r>
          </a:p>
          <a:p>
            <a:pPr lvl="1">
              <a:lnSpc>
                <a:spcPct val="120000"/>
              </a:lnSpc>
              <a:spcBef>
                <a:spcPts val="0"/>
              </a:spcBef>
              <a:spcAft>
                <a:spcPts val="640"/>
              </a:spcAft>
            </a:pPr>
            <a:r>
              <a:rPr lang="en-US" dirty="0"/>
              <a:t>Student 4: You feel nervous.</a:t>
            </a:r>
          </a:p>
          <a:p>
            <a:pPr lvl="1">
              <a:lnSpc>
                <a:spcPct val="120000"/>
              </a:lnSpc>
              <a:spcBef>
                <a:spcPts val="0"/>
              </a:spcBef>
              <a:spcAft>
                <a:spcPts val="640"/>
              </a:spcAft>
            </a:pPr>
            <a:r>
              <a:rPr lang="en-US" dirty="0"/>
              <a:t>Student 5: It is better not to make a mistake than to try. </a:t>
            </a:r>
          </a:p>
        </p:txBody>
      </p:sp>
    </p:spTree>
    <p:extLst>
      <p:ext uri="{BB962C8B-B14F-4D97-AF65-F5344CB8AC3E}">
        <p14:creationId xmlns:p14="http://schemas.microsoft.com/office/powerpoint/2010/main" val="241818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9EBF-A6AD-5545-83D5-7A0E1F7173DC}"/>
              </a:ext>
            </a:extLst>
          </p:cNvPr>
          <p:cNvSpPr>
            <a:spLocks noGrp="1"/>
          </p:cNvSpPr>
          <p:nvPr>
            <p:ph type="title"/>
          </p:nvPr>
        </p:nvSpPr>
        <p:spPr/>
        <p:txBody>
          <a:bodyPr/>
          <a:lstStyle/>
          <a:p>
            <a:r>
              <a:rPr lang="en-US" dirty="0"/>
              <a:t>Utility / Outputs</a:t>
            </a:r>
          </a:p>
        </p:txBody>
      </p:sp>
      <p:sp>
        <p:nvSpPr>
          <p:cNvPr id="3" name="Content Placeholder 2">
            <a:extLst>
              <a:ext uri="{FF2B5EF4-FFF2-40B4-BE49-F238E27FC236}">
                <a16:creationId xmlns:a16="http://schemas.microsoft.com/office/drawing/2014/main" id="{0AFF5EAC-C879-0E4F-B22C-2A56784ED3E8}"/>
              </a:ext>
            </a:extLst>
          </p:cNvPr>
          <p:cNvSpPr>
            <a:spLocks noGrp="1"/>
          </p:cNvSpPr>
          <p:nvPr>
            <p:ph idx="1"/>
          </p:nvPr>
        </p:nvSpPr>
        <p:spPr/>
        <p:txBody>
          <a:bodyPr/>
          <a:lstStyle/>
          <a:p>
            <a:r>
              <a:rPr lang="en-US" dirty="0"/>
              <a:t>At the upper end, school provides academic skills but little else: ”our students are taught to take exams, but they don’t learn anything” (Teacher)</a:t>
            </a:r>
          </a:p>
          <a:p>
            <a:r>
              <a:rPr lang="en-US" dirty="0"/>
              <a:t>Anemic technical and vocational education system</a:t>
            </a:r>
          </a:p>
          <a:p>
            <a:r>
              <a:rPr lang="en-US" dirty="0"/>
              <a:t>Little opportunity for youth with disabilities particularly</a:t>
            </a:r>
          </a:p>
          <a:p>
            <a:r>
              <a:rPr lang="en-US" dirty="0"/>
              <a:t>High unemployment rates for youth</a:t>
            </a:r>
          </a:p>
        </p:txBody>
      </p:sp>
    </p:spTree>
    <p:extLst>
      <p:ext uri="{BB962C8B-B14F-4D97-AF65-F5344CB8AC3E}">
        <p14:creationId xmlns:p14="http://schemas.microsoft.com/office/powerpoint/2010/main" val="303687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40DBA0-EC1B-2F40-A9B3-51AE2AAEDF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158" name="&quot;…youth tend everywhere to occupy the innovative, unchartered borderlands along which the global meets the local&quot;…"/>
          <p:cNvSpPr txBox="1"/>
          <p:nvPr/>
        </p:nvSpPr>
        <p:spPr>
          <a:xfrm>
            <a:off x="4809642" y="4466179"/>
            <a:ext cx="4704704" cy="1900761"/>
          </a:xfrm>
          <a:prstGeom prst="rect">
            <a:avLst/>
          </a:prstGeom>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p>
            <a:pPr>
              <a:defRPr sz="2400">
                <a:solidFill>
                  <a:srgbClr val="FFFFFF"/>
                </a:solidFill>
              </a:defRPr>
            </a:pPr>
            <a:r>
              <a:rPr dirty="0">
                <a:solidFill>
                  <a:schemeClr val="bg1"/>
                </a:solidFill>
              </a:rPr>
              <a:t>"…youth tend everywhere to occupy the innovative, unchartered borderlands along which the global meets the local" </a:t>
            </a:r>
          </a:p>
          <a:p>
            <a:pPr>
              <a:defRPr sz="2400">
                <a:solidFill>
                  <a:srgbClr val="FFFFFF"/>
                </a:solidFill>
              </a:defRPr>
            </a:pPr>
            <a:r>
              <a:rPr dirty="0">
                <a:solidFill>
                  <a:schemeClr val="bg1"/>
                </a:solidFill>
              </a:rPr>
              <a:t>(</a:t>
            </a:r>
            <a:r>
              <a:rPr dirty="0" err="1">
                <a:solidFill>
                  <a:schemeClr val="bg1"/>
                </a:solidFill>
              </a:rPr>
              <a:t>Comaroff</a:t>
            </a:r>
            <a:r>
              <a:rPr dirty="0">
                <a:solidFill>
                  <a:schemeClr val="bg1"/>
                </a:solidFill>
              </a:rPr>
              <a:t> &amp; </a:t>
            </a:r>
            <a:r>
              <a:rPr dirty="0" err="1">
                <a:solidFill>
                  <a:schemeClr val="bg1"/>
                </a:solidFill>
              </a:rPr>
              <a:t>Comaroff</a:t>
            </a:r>
            <a:r>
              <a:rPr dirty="0">
                <a:solidFill>
                  <a:schemeClr val="bg1"/>
                </a:solidFill>
              </a:rPr>
              <a:t>, 2001)</a:t>
            </a:r>
          </a:p>
        </p:txBody>
      </p:sp>
    </p:spTree>
    <p:extLst>
      <p:ext uri="{BB962C8B-B14F-4D97-AF65-F5344CB8AC3E}">
        <p14:creationId xmlns:p14="http://schemas.microsoft.com/office/powerpoint/2010/main" val="342512476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28F23-E6AC-534B-BEF1-6E5B6F9764C9}"/>
              </a:ext>
            </a:extLst>
          </p:cNvPr>
          <p:cNvSpPr>
            <a:spLocks noGrp="1"/>
          </p:cNvSpPr>
          <p:nvPr>
            <p:ph type="title"/>
          </p:nvPr>
        </p:nvSpPr>
        <p:spPr/>
        <p:txBody>
          <a:bodyPr/>
          <a:lstStyle/>
          <a:p>
            <a:r>
              <a:rPr lang="en-US" dirty="0"/>
              <a:t>Recommendations for future growth</a:t>
            </a:r>
          </a:p>
        </p:txBody>
      </p:sp>
      <p:sp>
        <p:nvSpPr>
          <p:cNvPr id="3" name="Content Placeholder 2">
            <a:extLst>
              <a:ext uri="{FF2B5EF4-FFF2-40B4-BE49-F238E27FC236}">
                <a16:creationId xmlns:a16="http://schemas.microsoft.com/office/drawing/2014/main" id="{069F9D13-7FFE-8A47-8751-7AB9A4EB0680}"/>
              </a:ext>
            </a:extLst>
          </p:cNvPr>
          <p:cNvSpPr>
            <a:spLocks noGrp="1"/>
          </p:cNvSpPr>
          <p:nvPr>
            <p:ph idx="1"/>
          </p:nvPr>
        </p:nvSpPr>
        <p:spPr/>
        <p:txBody>
          <a:bodyPr>
            <a:normAutofit lnSpcReduction="10000"/>
          </a:bodyPr>
          <a:lstStyle/>
          <a:p>
            <a:r>
              <a:rPr lang="en-US" dirty="0"/>
              <a:t>Improve the quality of teachers </a:t>
            </a:r>
          </a:p>
          <a:p>
            <a:r>
              <a:rPr lang="en-US" dirty="0"/>
              <a:t>Expand inclusive provision that also supports structural changes in curriculum and pedagogy</a:t>
            </a:r>
          </a:p>
          <a:p>
            <a:r>
              <a:rPr lang="en-US" dirty="0"/>
              <a:t>Continue to increase quality of, and access to, rural schools</a:t>
            </a:r>
          </a:p>
          <a:p>
            <a:r>
              <a:rPr lang="en-US" dirty="0"/>
              <a:t>Fully embrace Gross National Happiness and its call for an                  alternative to ‘traditional’ schooling – this means a NEW ‘</a:t>
            </a:r>
            <a:r>
              <a:rPr lang="en-US" dirty="0" err="1"/>
              <a:t>Bhutanization</a:t>
            </a:r>
            <a:r>
              <a:rPr lang="en-US" dirty="0"/>
              <a:t>’ of education</a:t>
            </a:r>
          </a:p>
          <a:p>
            <a:r>
              <a:rPr lang="en-US" dirty="0"/>
              <a:t>Build the role and integration of tertiary education</a:t>
            </a:r>
          </a:p>
          <a:p>
            <a:endParaRPr lang="en-US" dirty="0"/>
          </a:p>
          <a:p>
            <a:pPr marL="0" indent="0">
              <a:buNone/>
            </a:pPr>
            <a:r>
              <a:rPr lang="en-US" dirty="0"/>
              <a:t>(Schuelka &amp; Maxwell, 2016)</a:t>
            </a:r>
          </a:p>
        </p:txBody>
      </p:sp>
    </p:spTree>
    <p:extLst>
      <p:ext uri="{BB962C8B-B14F-4D97-AF65-F5344CB8AC3E}">
        <p14:creationId xmlns:p14="http://schemas.microsoft.com/office/powerpoint/2010/main" val="2124333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4440E-014A-2548-8B25-739D82574525}"/>
              </a:ext>
            </a:extLst>
          </p:cNvPr>
          <p:cNvSpPr>
            <a:spLocks noGrp="1"/>
          </p:cNvSpPr>
          <p:nvPr>
            <p:ph idx="1"/>
          </p:nvPr>
        </p:nvSpPr>
        <p:spPr>
          <a:xfrm>
            <a:off x="8115230" y="0"/>
            <a:ext cx="4076770" cy="6858000"/>
          </a:xfrm>
        </p:spPr>
        <p:txBody>
          <a:bodyPr>
            <a:normAutofit fontScale="92500"/>
          </a:bodyPr>
          <a:lstStyle/>
          <a:p>
            <a:pPr marL="0" indent="0">
              <a:lnSpc>
                <a:spcPct val="170000"/>
              </a:lnSpc>
              <a:buNone/>
            </a:pPr>
            <a:r>
              <a:rPr lang="en-GB" sz="1800" dirty="0"/>
              <a:t>“</a:t>
            </a:r>
            <a:r>
              <a:rPr lang="en-US" sz="1800" dirty="0"/>
              <a:t>But what we have to do is being an educated person, we have to convey the message to our own parents. We have to convey them and we have to help them. We are not supposed to go and fight with them. We have to take our culture with us because our culture is identity of our country. And it’s in our hands to save it. And we have to go with the modern technologies because we have to compete with the other modern world. So it’s all in our hand…it’s somewhat like understanding and belief that we need to create and we must give a very strong support to our own creation.” </a:t>
            </a:r>
          </a:p>
          <a:p>
            <a:pPr marL="0" indent="0">
              <a:lnSpc>
                <a:spcPct val="170000"/>
              </a:lnSpc>
              <a:buNone/>
            </a:pPr>
            <a:r>
              <a:rPr lang="en-US" sz="1800" dirty="0"/>
              <a:t>(Student, Age 9)</a:t>
            </a:r>
            <a:endParaRPr lang="en-GB" sz="1800" dirty="0"/>
          </a:p>
        </p:txBody>
      </p:sp>
      <p:pic>
        <p:nvPicPr>
          <p:cNvPr id="4" name="Picture Placeholder 5">
            <a:extLst>
              <a:ext uri="{FF2B5EF4-FFF2-40B4-BE49-F238E27FC236}">
                <a16:creationId xmlns:a16="http://schemas.microsoft.com/office/drawing/2014/main" id="{D98C0AD9-914B-8947-97E1-EAE4B9B2382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834060"/>
            <a:ext cx="7900478" cy="5189880"/>
          </a:xfrm>
          <a:prstGeom prst="rect">
            <a:avLst/>
          </a:prstGeom>
        </p:spPr>
      </p:pic>
    </p:spTree>
    <p:extLst>
      <p:ext uri="{BB962C8B-B14F-4D97-AF65-F5344CB8AC3E}">
        <p14:creationId xmlns:p14="http://schemas.microsoft.com/office/powerpoint/2010/main" val="1995530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ACA2-7188-004C-B5F3-6A1D573BF1A2}"/>
              </a:ext>
            </a:extLst>
          </p:cNvPr>
          <p:cNvSpPr>
            <a:spLocks noGrp="1"/>
          </p:cNvSpPr>
          <p:nvPr>
            <p:ph type="title"/>
          </p:nvPr>
        </p:nvSpPr>
        <p:spPr/>
        <p:txBody>
          <a:bodyPr/>
          <a:lstStyle/>
          <a:p>
            <a:r>
              <a:rPr lang="en-GB" dirty="0"/>
              <a:t>Outline of Research Engagement with Bhutan that Informs this Presentation</a:t>
            </a:r>
          </a:p>
        </p:txBody>
      </p:sp>
      <p:sp>
        <p:nvSpPr>
          <p:cNvPr id="4" name="Text Placeholder 3">
            <a:extLst>
              <a:ext uri="{FF2B5EF4-FFF2-40B4-BE49-F238E27FC236}">
                <a16:creationId xmlns:a16="http://schemas.microsoft.com/office/drawing/2014/main" id="{1D58209F-18A4-094E-9A36-EFEF20FA8AC3}"/>
              </a:ext>
            </a:extLst>
          </p:cNvPr>
          <p:cNvSpPr>
            <a:spLocks noGrp="1"/>
          </p:cNvSpPr>
          <p:nvPr>
            <p:ph type="body" idx="1"/>
          </p:nvPr>
        </p:nvSpPr>
        <p:spPr>
          <a:xfrm>
            <a:off x="839788" y="1681163"/>
            <a:ext cx="5157787" cy="442105"/>
          </a:xfrm>
        </p:spPr>
        <p:txBody>
          <a:bodyPr/>
          <a:lstStyle/>
          <a:p>
            <a:r>
              <a:rPr lang="en-GB" dirty="0"/>
              <a:t>Work in Bhutan</a:t>
            </a:r>
          </a:p>
        </p:txBody>
      </p:sp>
      <p:sp>
        <p:nvSpPr>
          <p:cNvPr id="3" name="Content Placeholder 2">
            <a:extLst>
              <a:ext uri="{FF2B5EF4-FFF2-40B4-BE49-F238E27FC236}">
                <a16:creationId xmlns:a16="http://schemas.microsoft.com/office/drawing/2014/main" id="{AF364481-17CC-934A-BB15-9887E210812C}"/>
              </a:ext>
            </a:extLst>
          </p:cNvPr>
          <p:cNvSpPr>
            <a:spLocks noGrp="1"/>
          </p:cNvSpPr>
          <p:nvPr>
            <p:ph sz="half" idx="2"/>
          </p:nvPr>
        </p:nvSpPr>
        <p:spPr>
          <a:xfrm>
            <a:off x="839788" y="2123268"/>
            <a:ext cx="5157787" cy="4369607"/>
          </a:xfrm>
        </p:spPr>
        <p:txBody>
          <a:bodyPr>
            <a:noAutofit/>
          </a:bodyPr>
          <a:lstStyle/>
          <a:p>
            <a:pPr>
              <a:spcBef>
                <a:spcPts val="400"/>
              </a:spcBef>
            </a:pPr>
            <a:r>
              <a:rPr lang="en-GB" sz="1200" dirty="0"/>
              <a:t>Head of Department, Social and Political Science Department, </a:t>
            </a:r>
            <a:r>
              <a:rPr lang="en-GB" sz="1200" b="1" dirty="0"/>
              <a:t>Royal </a:t>
            </a:r>
            <a:r>
              <a:rPr lang="en-GB" sz="1200" b="1" dirty="0" err="1"/>
              <a:t>Thimphu</a:t>
            </a:r>
            <a:r>
              <a:rPr lang="en-GB" sz="1200" b="1" dirty="0"/>
              <a:t> College, </a:t>
            </a:r>
            <a:r>
              <a:rPr lang="en-GB" sz="1200" dirty="0"/>
              <a:t>2012–2013 </a:t>
            </a:r>
          </a:p>
          <a:p>
            <a:pPr>
              <a:spcBef>
                <a:spcPts val="400"/>
              </a:spcBef>
            </a:pPr>
            <a:r>
              <a:rPr lang="en-GB" sz="1200" i="1" dirty="0"/>
              <a:t>Constructing disability in Bhutan: Schools, structures, policies, and global discourses, </a:t>
            </a:r>
            <a:r>
              <a:rPr lang="en-GB" sz="1200" dirty="0"/>
              <a:t>PhD Thesis, University of Minnesota, 2012–2013</a:t>
            </a:r>
          </a:p>
          <a:p>
            <a:pPr>
              <a:spcBef>
                <a:spcPts val="400"/>
              </a:spcBef>
            </a:pPr>
            <a:r>
              <a:rPr lang="en-GB" sz="1200" dirty="0"/>
              <a:t>Primary Investigator, </a:t>
            </a:r>
            <a:r>
              <a:rPr lang="en-GB" sz="1200" i="1" dirty="0"/>
              <a:t>Exploring the full potential of education: Non-cognitive skills, inclusivity, and happiness in Bhutan and England. </a:t>
            </a:r>
            <a:r>
              <a:rPr lang="en-GB" sz="1200" dirty="0"/>
              <a:t>British Academy (#PM160061). Joint project with Royal University of Bhutan, 2016–2017</a:t>
            </a:r>
          </a:p>
          <a:p>
            <a:pPr>
              <a:spcBef>
                <a:spcPts val="400"/>
              </a:spcBef>
            </a:pPr>
            <a:r>
              <a:rPr lang="en-GB" sz="1200" dirty="0"/>
              <a:t>Primary Investigator, </a:t>
            </a:r>
            <a:r>
              <a:rPr lang="en-GB" sz="1200" i="1" dirty="0"/>
              <a:t>Educational Values for a Sustainable Society: Head, Hands, Heart and Happiness in Bhutan and Beyond. </a:t>
            </a:r>
            <a:r>
              <a:rPr lang="en-GB" sz="1200" dirty="0"/>
              <a:t>Toyota Foundation. Joint project with Nagoya University and Royal University of Bhutan, 2018–2020</a:t>
            </a:r>
          </a:p>
          <a:p>
            <a:pPr>
              <a:spcBef>
                <a:spcPts val="400"/>
              </a:spcBef>
            </a:pPr>
            <a:r>
              <a:rPr lang="en-GB" sz="1200" dirty="0"/>
              <a:t>Primary Investigator, </a:t>
            </a:r>
            <a:r>
              <a:rPr lang="en-GB" sz="1200" i="1" dirty="0"/>
              <a:t>Enhancing Mental Health, Counselling, and Wellbeing Support for University Students in Bhutan. </a:t>
            </a:r>
            <a:r>
              <a:rPr lang="en-GB" sz="1200" dirty="0"/>
              <a:t>Erasmus+ Capacity Building in the Field of Higher Education. Joint project with Royal University of Bhutan, </a:t>
            </a:r>
            <a:r>
              <a:rPr lang="en-GB" sz="1200" dirty="0" err="1"/>
              <a:t>Vrije</a:t>
            </a:r>
            <a:r>
              <a:rPr lang="en-GB" sz="1200" dirty="0"/>
              <a:t> </a:t>
            </a:r>
            <a:r>
              <a:rPr lang="en-GB" sz="1200" dirty="0" err="1"/>
              <a:t>Universiteit</a:t>
            </a:r>
            <a:r>
              <a:rPr lang="en-GB" sz="1200" dirty="0"/>
              <a:t> Brussel (Belgium), and </a:t>
            </a:r>
            <a:r>
              <a:rPr lang="en-GB" sz="1200" dirty="0" err="1"/>
              <a:t>Maiêutica</a:t>
            </a:r>
            <a:r>
              <a:rPr lang="en-GB" sz="1200" dirty="0"/>
              <a:t> </a:t>
            </a:r>
            <a:r>
              <a:rPr lang="en-GB" sz="1200" dirty="0" err="1"/>
              <a:t>Cooperativa</a:t>
            </a:r>
            <a:r>
              <a:rPr lang="en-GB" sz="1200" dirty="0"/>
              <a:t> de Ensino Superior (Portugal), 2019–2021</a:t>
            </a:r>
          </a:p>
          <a:p>
            <a:pPr>
              <a:spcBef>
                <a:spcPts val="400"/>
              </a:spcBef>
            </a:pPr>
            <a:r>
              <a:rPr lang="en-GB" sz="1200" dirty="0"/>
              <a:t>Primary Investigator, </a:t>
            </a:r>
            <a:r>
              <a:rPr lang="en-GB" sz="1200" i="1" dirty="0"/>
              <a:t>Understanding, Developing, and Supporting Meaningful Work for Youth with Disabilities in Bhutan: Networks, Communities, and Transitions</a:t>
            </a:r>
            <a:r>
              <a:rPr lang="en-GB" sz="1200" dirty="0"/>
              <a:t>. Economic and Social Research Council (Global Challenge Research Fund). Joint project with Royal University of Bhutan and University of Minnesota, 2019–2021</a:t>
            </a:r>
          </a:p>
          <a:p>
            <a:pPr marL="0" indent="0">
              <a:buNone/>
            </a:pPr>
            <a:endParaRPr lang="en-GB" sz="1200" dirty="0"/>
          </a:p>
        </p:txBody>
      </p:sp>
      <p:sp>
        <p:nvSpPr>
          <p:cNvPr id="5" name="Text Placeholder 4">
            <a:extLst>
              <a:ext uri="{FF2B5EF4-FFF2-40B4-BE49-F238E27FC236}">
                <a16:creationId xmlns:a16="http://schemas.microsoft.com/office/drawing/2014/main" id="{BFB10A41-A7BD-534E-8F53-9E778F370B78}"/>
              </a:ext>
            </a:extLst>
          </p:cNvPr>
          <p:cNvSpPr>
            <a:spLocks noGrp="1"/>
          </p:cNvSpPr>
          <p:nvPr>
            <p:ph type="body" sz="quarter" idx="3"/>
          </p:nvPr>
        </p:nvSpPr>
        <p:spPr>
          <a:xfrm>
            <a:off x="6172200" y="1681163"/>
            <a:ext cx="5183188" cy="442105"/>
          </a:xfrm>
        </p:spPr>
        <p:txBody>
          <a:bodyPr/>
          <a:lstStyle/>
          <a:p>
            <a:r>
              <a:rPr lang="en-GB" dirty="0"/>
              <a:t>Publications</a:t>
            </a:r>
          </a:p>
        </p:txBody>
      </p:sp>
      <p:sp>
        <p:nvSpPr>
          <p:cNvPr id="6" name="Content Placeholder 5">
            <a:extLst>
              <a:ext uri="{FF2B5EF4-FFF2-40B4-BE49-F238E27FC236}">
                <a16:creationId xmlns:a16="http://schemas.microsoft.com/office/drawing/2014/main" id="{C3F46592-A767-FE45-BEDA-72354D89DB03}"/>
              </a:ext>
            </a:extLst>
          </p:cNvPr>
          <p:cNvSpPr>
            <a:spLocks noGrp="1"/>
          </p:cNvSpPr>
          <p:nvPr>
            <p:ph sz="quarter" idx="4"/>
          </p:nvPr>
        </p:nvSpPr>
        <p:spPr>
          <a:xfrm>
            <a:off x="6172200" y="2123268"/>
            <a:ext cx="5183188" cy="4369607"/>
          </a:xfrm>
        </p:spPr>
        <p:txBody>
          <a:bodyPr>
            <a:noAutofit/>
          </a:bodyPr>
          <a:lstStyle/>
          <a:p>
            <a:pPr>
              <a:spcBef>
                <a:spcPts val="0"/>
              </a:spcBef>
              <a:spcAft>
                <a:spcPts val="600"/>
              </a:spcAft>
            </a:pPr>
            <a:r>
              <a:rPr lang="en-GB" sz="900" dirty="0" err="1"/>
              <a:t>Schuelka</a:t>
            </a:r>
            <a:r>
              <a:rPr lang="en-GB" sz="900" dirty="0"/>
              <a:t>, M.J., </a:t>
            </a:r>
            <a:r>
              <a:rPr lang="en-GB" sz="900" dirty="0" err="1"/>
              <a:t>Kezang</a:t>
            </a:r>
            <a:r>
              <a:rPr lang="en-GB" sz="900" dirty="0"/>
              <a:t> </a:t>
            </a:r>
            <a:r>
              <a:rPr lang="en-GB" sz="900" dirty="0" err="1"/>
              <a:t>Sherab</a:t>
            </a:r>
            <a:r>
              <a:rPr lang="en-GB" sz="900" dirty="0"/>
              <a:t> &amp; </a:t>
            </a:r>
            <a:r>
              <a:rPr lang="en-GB" sz="900" dirty="0" err="1"/>
              <a:t>Tsering</a:t>
            </a:r>
            <a:r>
              <a:rPr lang="en-GB" sz="900" dirty="0"/>
              <a:t> Y. </a:t>
            </a:r>
            <a:r>
              <a:rPr lang="en-GB" sz="900" dirty="0" err="1"/>
              <a:t>Nidup</a:t>
            </a:r>
            <a:r>
              <a:rPr lang="en-GB" sz="900" dirty="0"/>
              <a:t> (2018). Gross National Happiness, British Values, and non-cognitive skills: Teachers and curriculum in Bhutan and England. </a:t>
            </a:r>
            <a:r>
              <a:rPr lang="en-GB" sz="900" i="1" dirty="0"/>
              <a:t>Educational Review</a:t>
            </a:r>
            <a:r>
              <a:rPr lang="en-GB" sz="900" dirty="0"/>
              <a:t>. DOI: 10.1080/00131911.2018.1474175 </a:t>
            </a:r>
            <a:endParaRPr lang="en-GB" sz="900" dirty="0">
              <a:effectLst/>
            </a:endParaRPr>
          </a:p>
          <a:p>
            <a:pPr>
              <a:spcBef>
                <a:spcPts val="0"/>
              </a:spcBef>
              <a:spcAft>
                <a:spcPts val="600"/>
              </a:spcAft>
            </a:pPr>
            <a:r>
              <a:rPr lang="en-GB" sz="900" dirty="0" err="1"/>
              <a:t>Schuelka</a:t>
            </a:r>
            <a:r>
              <a:rPr lang="en-GB" sz="900" dirty="0"/>
              <a:t>, M.J. (2018). The cultural production of the ‘disabled’ person: Constructing student difference in Bhutanese schools. </a:t>
            </a:r>
            <a:r>
              <a:rPr lang="en-GB" sz="900" i="1" dirty="0"/>
              <a:t>Anthropology and Education Quarterly, </a:t>
            </a:r>
            <a:r>
              <a:rPr lang="en-GB" sz="900" dirty="0"/>
              <a:t>49(2), 183–200. </a:t>
            </a:r>
            <a:endParaRPr lang="en-GB" sz="900" dirty="0">
              <a:effectLst/>
            </a:endParaRPr>
          </a:p>
          <a:p>
            <a:pPr>
              <a:spcBef>
                <a:spcPts val="0"/>
              </a:spcBef>
              <a:spcAft>
                <a:spcPts val="600"/>
              </a:spcAft>
            </a:pPr>
            <a:r>
              <a:rPr lang="en-GB" sz="900" dirty="0" err="1"/>
              <a:t>Schuelka</a:t>
            </a:r>
            <a:r>
              <a:rPr lang="en-GB" sz="900" dirty="0"/>
              <a:t>, M.J. (2018). Advancing a comparative case study approach towards education and disability research: An example from Bhutan. In N. </a:t>
            </a:r>
            <a:r>
              <a:rPr lang="en-GB" sz="900" dirty="0" err="1"/>
              <a:t>Singal</a:t>
            </a:r>
            <a:r>
              <a:rPr lang="en-GB" sz="900" dirty="0"/>
              <a:t>, P. Lynch, and S. Johansson (Eds.), </a:t>
            </a:r>
            <a:r>
              <a:rPr lang="en-GB" sz="900" i="1" dirty="0"/>
              <a:t>Education and disability in the global south: New perspectives from Asia and Africa. </a:t>
            </a:r>
            <a:r>
              <a:rPr lang="en-GB" sz="900" dirty="0"/>
              <a:t>London: Bloomsbury. </a:t>
            </a:r>
            <a:endParaRPr lang="en-GB" sz="900" dirty="0">
              <a:effectLst/>
            </a:endParaRPr>
          </a:p>
          <a:p>
            <a:pPr>
              <a:spcBef>
                <a:spcPts val="0"/>
              </a:spcBef>
              <a:spcAft>
                <a:spcPts val="600"/>
              </a:spcAft>
            </a:pPr>
            <a:r>
              <a:rPr lang="en-GB" sz="900" dirty="0" err="1"/>
              <a:t>Schuelka</a:t>
            </a:r>
            <a:r>
              <a:rPr lang="en-GB" sz="900" dirty="0"/>
              <a:t>, M.J. (2017). Learning at the top of the world: Education policy construction</a:t>
            </a:r>
            <a:br>
              <a:rPr lang="en-GB" sz="900" dirty="0"/>
            </a:br>
            <a:r>
              <a:rPr lang="en-GB" sz="900" dirty="0"/>
              <a:t>and meaning in Bhutan. In T.D. Jules &amp; P. Ressler (Eds.), </a:t>
            </a:r>
            <a:r>
              <a:rPr lang="en-GB" sz="900" i="1" dirty="0"/>
              <a:t>Re-reading educational policy and practice in small and micro states </a:t>
            </a:r>
            <a:r>
              <a:rPr lang="en-GB" sz="900" dirty="0"/>
              <a:t>(pp. 217–236)</a:t>
            </a:r>
            <a:r>
              <a:rPr lang="en-GB" sz="900" i="1" dirty="0"/>
              <a:t>. </a:t>
            </a:r>
            <a:r>
              <a:rPr lang="en-GB" sz="900" dirty="0"/>
              <a:t>Bern: Peter Lang. </a:t>
            </a:r>
            <a:endParaRPr lang="en-GB" sz="900" dirty="0">
              <a:effectLst/>
            </a:endParaRPr>
          </a:p>
          <a:p>
            <a:pPr>
              <a:spcBef>
                <a:spcPts val="0"/>
              </a:spcBef>
              <a:spcAft>
                <a:spcPts val="600"/>
              </a:spcAft>
            </a:pPr>
            <a:r>
              <a:rPr lang="en-GB" sz="900" dirty="0"/>
              <a:t>Maxwell, T.W. &amp; </a:t>
            </a:r>
            <a:r>
              <a:rPr lang="en-GB" sz="900" dirty="0" err="1"/>
              <a:t>Schuelka</a:t>
            </a:r>
            <a:r>
              <a:rPr lang="en-GB" sz="900" dirty="0"/>
              <a:t>, M.J. (2016). Conclusion: Key outcomes, challenges, ways forward, and future research. In M.J. </a:t>
            </a:r>
            <a:r>
              <a:rPr lang="en-GB" sz="900" dirty="0" err="1"/>
              <a:t>Schuelka</a:t>
            </a:r>
            <a:r>
              <a:rPr lang="en-GB" sz="900" dirty="0"/>
              <a:t> &amp; T.W. Maxwell (Eds.), </a:t>
            </a:r>
            <a:r>
              <a:rPr lang="en-GB" sz="900" i="1" dirty="0"/>
              <a:t>Education in Bhutan: Culture, schooling, and Gross National Happiness </a:t>
            </a:r>
            <a:r>
              <a:rPr lang="en-GB" sz="900" dirty="0"/>
              <a:t>(pp. 229–239)</a:t>
            </a:r>
            <a:r>
              <a:rPr lang="en-GB" sz="900" i="1" dirty="0"/>
              <a:t>. </a:t>
            </a:r>
            <a:r>
              <a:rPr lang="en-GB" sz="900" dirty="0"/>
              <a:t>Singapore: Springer. </a:t>
            </a:r>
            <a:endParaRPr lang="en-GB" sz="900" dirty="0">
              <a:effectLst/>
            </a:endParaRPr>
          </a:p>
          <a:p>
            <a:pPr>
              <a:spcBef>
                <a:spcPts val="0"/>
              </a:spcBef>
              <a:spcAft>
                <a:spcPts val="600"/>
              </a:spcAft>
            </a:pPr>
            <a:r>
              <a:rPr lang="en-GB" sz="900" dirty="0" err="1"/>
              <a:t>Rinchen</a:t>
            </a:r>
            <a:r>
              <a:rPr lang="en-GB" sz="900" dirty="0"/>
              <a:t> </a:t>
            </a:r>
            <a:r>
              <a:rPr lang="en-GB" sz="900" dirty="0" err="1"/>
              <a:t>Dorji</a:t>
            </a:r>
            <a:r>
              <a:rPr lang="en-GB" sz="900" dirty="0"/>
              <a:t> &amp; </a:t>
            </a:r>
            <a:r>
              <a:rPr lang="en-GB" sz="900" dirty="0" err="1"/>
              <a:t>Schuelka</a:t>
            </a:r>
            <a:r>
              <a:rPr lang="en-GB" sz="900" dirty="0"/>
              <a:t>, M.J. (2016). Children with disabilities in Bhutan: Transitioning from special educational needs to inclusive education. In M.J. </a:t>
            </a:r>
            <a:r>
              <a:rPr lang="en-GB" sz="900" dirty="0" err="1"/>
              <a:t>Schuelka</a:t>
            </a:r>
            <a:r>
              <a:rPr lang="en-GB" sz="900" dirty="0"/>
              <a:t> &amp; T.W. Maxwell (Eds.), </a:t>
            </a:r>
            <a:r>
              <a:rPr lang="en-GB" sz="900" i="1" dirty="0"/>
              <a:t>Education in Bhutan: Culture, schooling, and Gross National Happiness </a:t>
            </a:r>
            <a:r>
              <a:rPr lang="en-GB" sz="900" dirty="0"/>
              <a:t>(pp. 181–198)</a:t>
            </a:r>
            <a:r>
              <a:rPr lang="en-GB" sz="900" i="1" dirty="0"/>
              <a:t>. </a:t>
            </a:r>
            <a:r>
              <a:rPr lang="en-GB" sz="900" dirty="0"/>
              <a:t>Singapore: Springer. </a:t>
            </a:r>
            <a:endParaRPr lang="en-GB" sz="900" dirty="0">
              <a:effectLst/>
            </a:endParaRPr>
          </a:p>
          <a:p>
            <a:pPr>
              <a:spcBef>
                <a:spcPts val="0"/>
              </a:spcBef>
              <a:spcAft>
                <a:spcPts val="600"/>
              </a:spcAft>
            </a:pPr>
            <a:r>
              <a:rPr lang="en-GB" sz="900" dirty="0" err="1"/>
              <a:t>Schuelka</a:t>
            </a:r>
            <a:r>
              <a:rPr lang="en-GB" sz="900" dirty="0"/>
              <a:t>, M.J. &amp; Maxwell, T.W. (2016). Education in Bhutan: Introduction. In M.J. </a:t>
            </a:r>
            <a:r>
              <a:rPr lang="en-GB" sz="900" dirty="0" err="1"/>
              <a:t>Schuelka</a:t>
            </a:r>
            <a:r>
              <a:rPr lang="en-GB" sz="900" dirty="0"/>
              <a:t> &amp; T.W. Maxwell (Eds.), </a:t>
            </a:r>
            <a:r>
              <a:rPr lang="en-GB" sz="900" i="1" dirty="0"/>
              <a:t>Education in Bhutan: Culture, schooling, and Gross National Happiness </a:t>
            </a:r>
            <a:r>
              <a:rPr lang="en-GB" sz="900" dirty="0"/>
              <a:t>(pp. 1–18)</a:t>
            </a:r>
            <a:r>
              <a:rPr lang="en-GB" sz="900" i="1" dirty="0"/>
              <a:t>. </a:t>
            </a:r>
            <a:r>
              <a:rPr lang="en-GB" sz="900" dirty="0"/>
              <a:t>Singapore: Springer. </a:t>
            </a:r>
            <a:endParaRPr lang="en-GB" sz="900" dirty="0">
              <a:effectLst/>
            </a:endParaRPr>
          </a:p>
          <a:p>
            <a:pPr>
              <a:spcBef>
                <a:spcPts val="0"/>
              </a:spcBef>
              <a:spcAft>
                <a:spcPts val="600"/>
              </a:spcAft>
            </a:pPr>
            <a:r>
              <a:rPr lang="en-GB" sz="900" dirty="0" err="1"/>
              <a:t>Schuelka</a:t>
            </a:r>
            <a:r>
              <a:rPr lang="en-GB" sz="900" dirty="0"/>
              <a:t>, M.J. (2015). The evolving construction and conceptualisation of disability in Bhutan. </a:t>
            </a:r>
            <a:r>
              <a:rPr lang="en-GB" sz="900" i="1" dirty="0"/>
              <a:t>Disability &amp; Society, </a:t>
            </a:r>
            <a:r>
              <a:rPr lang="en-GB" sz="900" dirty="0"/>
              <a:t>30(6), 820–833. </a:t>
            </a:r>
            <a:endParaRPr lang="en-GB" sz="900" dirty="0">
              <a:effectLst/>
            </a:endParaRPr>
          </a:p>
          <a:p>
            <a:pPr>
              <a:spcBef>
                <a:spcPts val="0"/>
              </a:spcBef>
              <a:spcAft>
                <a:spcPts val="600"/>
              </a:spcAft>
            </a:pPr>
            <a:r>
              <a:rPr lang="en-GB" sz="900" dirty="0" err="1"/>
              <a:t>Schuelka</a:t>
            </a:r>
            <a:r>
              <a:rPr lang="en-GB" sz="900" dirty="0"/>
              <a:t>, M.J. (2013). Education for youth with disabilities in Bhutan: Past, present, and future. </a:t>
            </a:r>
            <a:r>
              <a:rPr lang="en-GB" sz="900" i="1" dirty="0"/>
              <a:t>Bhutan Journal of Research and Development</a:t>
            </a:r>
            <a:r>
              <a:rPr lang="en-GB" sz="900" dirty="0"/>
              <a:t>, 2(1), 65–74. </a:t>
            </a:r>
            <a:endParaRPr lang="en-GB" sz="900" dirty="0">
              <a:effectLst/>
            </a:endParaRPr>
          </a:p>
          <a:p>
            <a:pPr>
              <a:spcBef>
                <a:spcPts val="0"/>
              </a:spcBef>
              <a:spcAft>
                <a:spcPts val="600"/>
              </a:spcAft>
            </a:pPr>
            <a:r>
              <a:rPr lang="en-GB" sz="900" dirty="0" err="1"/>
              <a:t>Schuelka</a:t>
            </a:r>
            <a:r>
              <a:rPr lang="en-GB" sz="900" dirty="0"/>
              <a:t>, M.J. (2013). Constructing a modern disability identity: Dilemmas of inclusive schooling in Zambia. In A. Azzopardi (Ed.), </a:t>
            </a:r>
            <a:r>
              <a:rPr lang="en-GB" sz="900" i="1" dirty="0"/>
              <a:t>Youth: Responding to lives </a:t>
            </a:r>
            <a:r>
              <a:rPr lang="en-GB" sz="900" dirty="0"/>
              <a:t>(pp. 137–152)</a:t>
            </a:r>
            <a:r>
              <a:rPr lang="en-GB" sz="900" i="1" dirty="0"/>
              <a:t>. </a:t>
            </a:r>
            <a:r>
              <a:rPr lang="en-GB" sz="900" dirty="0"/>
              <a:t>In </a:t>
            </a:r>
            <a:r>
              <a:rPr lang="en-GB" sz="900" i="1" dirty="0"/>
              <a:t>Studies in Inclusive Education </a:t>
            </a:r>
            <a:r>
              <a:rPr lang="en-GB" sz="900" dirty="0"/>
              <a:t>(Vol. 25). Rotterdam, Netherlands: Sense Publishers. </a:t>
            </a:r>
            <a:endParaRPr lang="en-GB" sz="900" dirty="0">
              <a:effectLst/>
            </a:endParaRPr>
          </a:p>
          <a:p>
            <a:pPr>
              <a:spcBef>
                <a:spcPts val="0"/>
              </a:spcBef>
              <a:spcAft>
                <a:spcPts val="600"/>
              </a:spcAft>
            </a:pPr>
            <a:r>
              <a:rPr lang="en-GB" sz="900" dirty="0" err="1"/>
              <a:t>Schuelka</a:t>
            </a:r>
            <a:r>
              <a:rPr lang="en-GB" sz="900" dirty="0"/>
              <a:t>, M.J. (2013)</a:t>
            </a:r>
            <a:r>
              <a:rPr lang="en-GB" sz="900" i="1" dirty="0"/>
              <a:t>. </a:t>
            </a:r>
            <a:r>
              <a:rPr lang="en-GB" sz="900" dirty="0"/>
              <a:t>Inclusive education in Bhutan: A small state with alternative priorities. </a:t>
            </a:r>
            <a:r>
              <a:rPr lang="en-GB" sz="900" i="1" dirty="0"/>
              <a:t>Current Issues in Comparative Education, </a:t>
            </a:r>
            <a:r>
              <a:rPr lang="en-GB" sz="900" dirty="0"/>
              <a:t>15(1), 145–156. </a:t>
            </a:r>
            <a:endParaRPr lang="en-GB" sz="900" dirty="0">
              <a:effectLst/>
            </a:endParaRPr>
          </a:p>
        </p:txBody>
      </p:sp>
    </p:spTree>
    <p:extLst>
      <p:ext uri="{BB962C8B-B14F-4D97-AF65-F5344CB8AC3E}">
        <p14:creationId xmlns:p14="http://schemas.microsoft.com/office/powerpoint/2010/main" val="2028960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DC050-7250-7C49-8B8C-DC831C46997C}"/>
              </a:ext>
            </a:extLst>
          </p:cNvPr>
          <p:cNvPicPr>
            <a:picLocks noChangeAspect="1"/>
          </p:cNvPicPr>
          <p:nvPr/>
        </p:nvPicPr>
        <p:blipFill>
          <a:blip r:embed="rId2"/>
          <a:stretch>
            <a:fillRect/>
          </a:stretch>
        </p:blipFill>
        <p:spPr>
          <a:xfrm>
            <a:off x="3866381" y="0"/>
            <a:ext cx="4459238" cy="6858000"/>
          </a:xfrm>
          <a:prstGeom prst="rect">
            <a:avLst/>
          </a:prstGeom>
        </p:spPr>
      </p:pic>
    </p:spTree>
    <p:extLst>
      <p:ext uri="{BB962C8B-B14F-4D97-AF65-F5344CB8AC3E}">
        <p14:creationId xmlns:p14="http://schemas.microsoft.com/office/powerpoint/2010/main" val="262978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20087-61F7-7B4E-8FD5-674AF4194BA1}"/>
              </a:ext>
            </a:extLst>
          </p:cNvPr>
          <p:cNvSpPr>
            <a:spLocks noGrp="1"/>
          </p:cNvSpPr>
          <p:nvPr>
            <p:ph type="title"/>
          </p:nvPr>
        </p:nvSpPr>
        <p:spPr>
          <a:xfrm>
            <a:off x="831850" y="1709738"/>
            <a:ext cx="5712641" cy="1438411"/>
          </a:xfrm>
        </p:spPr>
        <p:txBody>
          <a:bodyPr>
            <a:normAutofit fontScale="90000"/>
          </a:bodyPr>
          <a:lstStyle/>
          <a:p>
            <a:r>
              <a:rPr lang="en-US" dirty="0"/>
              <a:t>Thank you and </a:t>
            </a:r>
            <a:r>
              <a:rPr lang="en-US" dirty="0" err="1"/>
              <a:t>Tashi</a:t>
            </a:r>
            <a:r>
              <a:rPr lang="en-US" dirty="0"/>
              <a:t> </a:t>
            </a:r>
            <a:r>
              <a:rPr lang="en-US" dirty="0" err="1"/>
              <a:t>Delek</a:t>
            </a:r>
            <a:r>
              <a:rPr lang="en-US" dirty="0"/>
              <a:t>!</a:t>
            </a:r>
          </a:p>
        </p:txBody>
      </p:sp>
      <p:sp>
        <p:nvSpPr>
          <p:cNvPr id="5" name="Text Placeholder 4">
            <a:extLst>
              <a:ext uri="{FF2B5EF4-FFF2-40B4-BE49-F238E27FC236}">
                <a16:creationId xmlns:a16="http://schemas.microsoft.com/office/drawing/2014/main" id="{885AA86D-B249-3C44-9007-69252BA1105D}"/>
              </a:ext>
            </a:extLst>
          </p:cNvPr>
          <p:cNvSpPr>
            <a:spLocks noGrp="1"/>
          </p:cNvSpPr>
          <p:nvPr>
            <p:ph type="body" idx="1"/>
          </p:nvPr>
        </p:nvSpPr>
        <p:spPr>
          <a:xfrm>
            <a:off x="632474" y="4604962"/>
            <a:ext cx="6111391" cy="1500187"/>
          </a:xfrm>
        </p:spPr>
        <p:txBody>
          <a:bodyPr/>
          <a:lstStyle/>
          <a:p>
            <a:r>
              <a:rPr lang="en-US" dirty="0" err="1"/>
              <a:t>Dr</a:t>
            </a:r>
            <a:r>
              <a:rPr lang="en-US" dirty="0"/>
              <a:t> Matthew </a:t>
            </a:r>
            <a:r>
              <a:rPr lang="en-US" dirty="0" err="1"/>
              <a:t>Schuelka</a:t>
            </a:r>
            <a:endParaRPr lang="en-US" dirty="0"/>
          </a:p>
          <a:p>
            <a:r>
              <a:rPr lang="en-US" i="1" dirty="0"/>
              <a:t>University of Birmingham</a:t>
            </a:r>
          </a:p>
          <a:p>
            <a:r>
              <a:rPr lang="en-US" dirty="0" err="1"/>
              <a:t>m.schuelka@bham.ac.uk</a:t>
            </a:r>
            <a:endParaRPr lang="en-US" dirty="0"/>
          </a:p>
        </p:txBody>
      </p:sp>
      <p:sp>
        <p:nvSpPr>
          <p:cNvPr id="7" name="TextBox 6">
            <a:extLst>
              <a:ext uri="{FF2B5EF4-FFF2-40B4-BE49-F238E27FC236}">
                <a16:creationId xmlns:a16="http://schemas.microsoft.com/office/drawing/2014/main" id="{F64825E4-1BFE-A648-BD19-D308CA20882B}"/>
              </a:ext>
            </a:extLst>
          </p:cNvPr>
          <p:cNvSpPr txBox="1"/>
          <p:nvPr/>
        </p:nvSpPr>
        <p:spPr>
          <a:xfrm>
            <a:off x="5511215" y="6550223"/>
            <a:ext cx="1777859" cy="307777"/>
          </a:xfrm>
          <a:prstGeom prst="rect">
            <a:avLst/>
          </a:prstGeom>
          <a:noFill/>
        </p:spPr>
        <p:txBody>
          <a:bodyPr wrap="none" rtlCol="0">
            <a:spAutoFit/>
          </a:bodyPr>
          <a:lstStyle/>
          <a:p>
            <a:r>
              <a:rPr lang="en-US" sz="1400" dirty="0"/>
              <a:t>Photo: Clint Chapman</a:t>
            </a:r>
          </a:p>
        </p:txBody>
      </p:sp>
      <p:pic>
        <p:nvPicPr>
          <p:cNvPr id="8" name="Picture 7">
            <a:extLst>
              <a:ext uri="{FF2B5EF4-FFF2-40B4-BE49-F238E27FC236}">
                <a16:creationId xmlns:a16="http://schemas.microsoft.com/office/drawing/2014/main" id="{8165B286-72EA-1041-A64F-C3D5832349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89074" y="0"/>
            <a:ext cx="4902926" cy="6858000"/>
          </a:xfrm>
          <a:prstGeom prst="rect">
            <a:avLst/>
          </a:prstGeom>
        </p:spPr>
      </p:pic>
    </p:spTree>
    <p:extLst>
      <p:ext uri="{BB962C8B-B14F-4D97-AF65-F5344CB8AC3E}">
        <p14:creationId xmlns:p14="http://schemas.microsoft.com/office/powerpoint/2010/main" val="62768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E167-8829-D140-BB31-45EC5022EAC2}"/>
              </a:ext>
            </a:extLst>
          </p:cNvPr>
          <p:cNvSpPr>
            <a:spLocks noGrp="1"/>
          </p:cNvSpPr>
          <p:nvPr>
            <p:ph type="title"/>
          </p:nvPr>
        </p:nvSpPr>
        <p:spPr>
          <a:xfrm>
            <a:off x="262267" y="327177"/>
            <a:ext cx="3950776" cy="2932923"/>
          </a:xfrm>
        </p:spPr>
        <p:txBody>
          <a:bodyPr/>
          <a:lstStyle/>
          <a:p>
            <a:r>
              <a:rPr lang="en-US" dirty="0"/>
              <a:t>The story of Bhutanese education in two charts</a:t>
            </a:r>
          </a:p>
        </p:txBody>
      </p:sp>
      <p:pic>
        <p:nvPicPr>
          <p:cNvPr id="5" name="Picture 4">
            <a:extLst>
              <a:ext uri="{FF2B5EF4-FFF2-40B4-BE49-F238E27FC236}">
                <a16:creationId xmlns:a16="http://schemas.microsoft.com/office/drawing/2014/main" id="{2F12EBCD-6246-084E-96F7-F053CC13BB1A}"/>
              </a:ext>
            </a:extLst>
          </p:cNvPr>
          <p:cNvPicPr>
            <a:picLocks noChangeAspect="1"/>
          </p:cNvPicPr>
          <p:nvPr/>
        </p:nvPicPr>
        <p:blipFill>
          <a:blip r:embed="rId2"/>
          <a:stretch>
            <a:fillRect/>
          </a:stretch>
        </p:blipFill>
        <p:spPr>
          <a:xfrm>
            <a:off x="4475310" y="27324"/>
            <a:ext cx="7716690" cy="3608524"/>
          </a:xfrm>
          <a:prstGeom prst="rect">
            <a:avLst/>
          </a:prstGeom>
        </p:spPr>
      </p:pic>
      <p:pic>
        <p:nvPicPr>
          <p:cNvPr id="6" name="Picture 5">
            <a:extLst>
              <a:ext uri="{FF2B5EF4-FFF2-40B4-BE49-F238E27FC236}">
                <a16:creationId xmlns:a16="http://schemas.microsoft.com/office/drawing/2014/main" id="{6C528BAC-A2EB-4448-A428-AA6BB432DFF6}"/>
              </a:ext>
            </a:extLst>
          </p:cNvPr>
          <p:cNvPicPr>
            <a:picLocks noChangeAspect="1"/>
          </p:cNvPicPr>
          <p:nvPr/>
        </p:nvPicPr>
        <p:blipFill>
          <a:blip r:embed="rId3"/>
          <a:stretch>
            <a:fillRect/>
          </a:stretch>
        </p:blipFill>
        <p:spPr>
          <a:xfrm>
            <a:off x="0" y="3559952"/>
            <a:ext cx="6662057" cy="3298048"/>
          </a:xfrm>
          <a:prstGeom prst="rect">
            <a:avLst/>
          </a:prstGeom>
        </p:spPr>
      </p:pic>
      <p:sp>
        <p:nvSpPr>
          <p:cNvPr id="7" name="TextBox 6">
            <a:extLst>
              <a:ext uri="{FF2B5EF4-FFF2-40B4-BE49-F238E27FC236}">
                <a16:creationId xmlns:a16="http://schemas.microsoft.com/office/drawing/2014/main" id="{062D8EB3-5724-7044-AF1F-498D6B22F52F}"/>
              </a:ext>
            </a:extLst>
          </p:cNvPr>
          <p:cNvSpPr txBox="1"/>
          <p:nvPr/>
        </p:nvSpPr>
        <p:spPr>
          <a:xfrm>
            <a:off x="6662057" y="3763506"/>
            <a:ext cx="2873829" cy="738664"/>
          </a:xfrm>
          <a:prstGeom prst="rect">
            <a:avLst/>
          </a:prstGeom>
          <a:noFill/>
        </p:spPr>
        <p:txBody>
          <a:bodyPr wrap="square" rtlCol="0">
            <a:spAutoFit/>
          </a:bodyPr>
          <a:lstStyle/>
          <a:p>
            <a:r>
              <a:rPr lang="en-US" sz="1400" dirty="0"/>
              <a:t>(Left) Number of schools, all types</a:t>
            </a:r>
          </a:p>
          <a:p>
            <a:r>
              <a:rPr lang="en-US" sz="1400" dirty="0"/>
              <a:t>(Up) Number of pupils, all types</a:t>
            </a:r>
          </a:p>
          <a:p>
            <a:r>
              <a:rPr lang="en-US" sz="1400" dirty="0"/>
              <a:t>Source: Ministry of Education, 2017</a:t>
            </a:r>
          </a:p>
        </p:txBody>
      </p:sp>
    </p:spTree>
    <p:extLst>
      <p:ext uri="{BB962C8B-B14F-4D97-AF65-F5344CB8AC3E}">
        <p14:creationId xmlns:p14="http://schemas.microsoft.com/office/powerpoint/2010/main" val="276114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71FA-6E54-B342-89FA-EAA1234D8F0C}"/>
              </a:ext>
            </a:extLst>
          </p:cNvPr>
          <p:cNvSpPr>
            <a:spLocks noGrp="1"/>
          </p:cNvSpPr>
          <p:nvPr>
            <p:ph type="title"/>
          </p:nvPr>
        </p:nvSpPr>
        <p:spPr/>
        <p:txBody>
          <a:bodyPr/>
          <a:lstStyle/>
          <a:p>
            <a:r>
              <a:rPr lang="en-US" dirty="0"/>
              <a:t>Borrowing and Learning</a:t>
            </a:r>
          </a:p>
        </p:txBody>
      </p:sp>
      <p:sp>
        <p:nvSpPr>
          <p:cNvPr id="3" name="Content Placeholder 2">
            <a:extLst>
              <a:ext uri="{FF2B5EF4-FFF2-40B4-BE49-F238E27FC236}">
                <a16:creationId xmlns:a16="http://schemas.microsoft.com/office/drawing/2014/main" id="{F38B306F-C7FA-474B-99EF-F3ED159F23DE}"/>
              </a:ext>
            </a:extLst>
          </p:cNvPr>
          <p:cNvSpPr>
            <a:spLocks noGrp="1"/>
          </p:cNvSpPr>
          <p:nvPr>
            <p:ph idx="1"/>
          </p:nvPr>
        </p:nvSpPr>
        <p:spPr>
          <a:xfrm>
            <a:off x="838200" y="1825625"/>
            <a:ext cx="9925594" cy="4351338"/>
          </a:xfrm>
        </p:spPr>
        <p:txBody>
          <a:bodyPr>
            <a:normAutofit lnSpcReduction="10000"/>
          </a:bodyPr>
          <a:lstStyle/>
          <a:p>
            <a:r>
              <a:rPr lang="en-US" dirty="0"/>
              <a:t>Originally, Hindi curriculum (incl. teachers, books, etc.) was used, with help from Canadian Jesuits from Darjeeling, and others</a:t>
            </a:r>
          </a:p>
          <a:p>
            <a:r>
              <a:rPr lang="en-US" dirty="0"/>
              <a:t>In the 1980s, a ‘</a:t>
            </a:r>
            <a:r>
              <a:rPr lang="en-US" dirty="0" err="1"/>
              <a:t>Bhutanization</a:t>
            </a:r>
            <a:r>
              <a:rPr lang="en-US" dirty="0"/>
              <a:t>’ period began </a:t>
            </a:r>
          </a:p>
          <a:p>
            <a:r>
              <a:rPr lang="en-US" dirty="0"/>
              <a:t>Today, the Bhutanese curriculum is mostly in English, with                 some Dzongkha used </a:t>
            </a:r>
          </a:p>
          <a:p>
            <a:r>
              <a:rPr lang="en-US" dirty="0"/>
              <a:t>Royal University of Bhutan was created in 2003, breaking         away from their reliance on the University of Delhi</a:t>
            </a:r>
          </a:p>
          <a:p>
            <a:r>
              <a:rPr lang="en-US" dirty="0"/>
              <a:t>In the past 10 years, initiatives such as Early                        Childhood Education and Inclusive Education                               have taken hold</a:t>
            </a:r>
          </a:p>
        </p:txBody>
      </p:sp>
    </p:spTree>
    <p:extLst>
      <p:ext uri="{BB962C8B-B14F-4D97-AF65-F5344CB8AC3E}">
        <p14:creationId xmlns:p14="http://schemas.microsoft.com/office/powerpoint/2010/main" val="221529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C100-3E72-D649-BCFC-D9139A7AB084}"/>
              </a:ext>
            </a:extLst>
          </p:cNvPr>
          <p:cNvSpPr>
            <a:spLocks noGrp="1"/>
          </p:cNvSpPr>
          <p:nvPr>
            <p:ph type="title"/>
          </p:nvPr>
        </p:nvSpPr>
        <p:spPr/>
        <p:txBody>
          <a:bodyPr/>
          <a:lstStyle/>
          <a:p>
            <a:r>
              <a:rPr lang="en-US" dirty="0"/>
              <a:t>Successes</a:t>
            </a:r>
          </a:p>
        </p:txBody>
      </p:sp>
      <p:sp>
        <p:nvSpPr>
          <p:cNvPr id="3" name="Content Placeholder 2">
            <a:extLst>
              <a:ext uri="{FF2B5EF4-FFF2-40B4-BE49-F238E27FC236}">
                <a16:creationId xmlns:a16="http://schemas.microsoft.com/office/drawing/2014/main" id="{930423C3-3E98-6640-B8DE-E6D3294E2279}"/>
              </a:ext>
            </a:extLst>
          </p:cNvPr>
          <p:cNvSpPr>
            <a:spLocks noGrp="1"/>
          </p:cNvSpPr>
          <p:nvPr>
            <p:ph idx="1"/>
          </p:nvPr>
        </p:nvSpPr>
        <p:spPr/>
        <p:txBody>
          <a:bodyPr/>
          <a:lstStyle/>
          <a:p>
            <a:r>
              <a:rPr lang="en-US" dirty="0"/>
              <a:t>Bhutan was one of the earliest countries to meet its EFA gross enrollment targets</a:t>
            </a:r>
          </a:p>
          <a:p>
            <a:r>
              <a:rPr lang="en-US" dirty="0"/>
              <a:t>Unlike its South Asian neighbors, Bhutan has always had gender parity in schools</a:t>
            </a:r>
          </a:p>
          <a:p>
            <a:r>
              <a:rPr lang="en-US" dirty="0"/>
              <a:t>Everyone has the right to basic education (Class 10),                 according to the Bhutanese constitution</a:t>
            </a:r>
          </a:p>
          <a:p>
            <a:r>
              <a:rPr lang="en-US" dirty="0"/>
              <a:t>Increased participation from marginalized                                  populations</a:t>
            </a:r>
          </a:p>
        </p:txBody>
      </p:sp>
    </p:spTree>
    <p:extLst>
      <p:ext uri="{BB962C8B-B14F-4D97-AF65-F5344CB8AC3E}">
        <p14:creationId xmlns:p14="http://schemas.microsoft.com/office/powerpoint/2010/main" val="283881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99D6-9EC8-9447-AEFF-5629DBD32FED}"/>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2A4841CA-C485-6940-B1AB-E75B7C0A95E6}"/>
              </a:ext>
            </a:extLst>
          </p:cNvPr>
          <p:cNvSpPr>
            <a:spLocks noGrp="1"/>
          </p:cNvSpPr>
          <p:nvPr>
            <p:ph idx="1"/>
          </p:nvPr>
        </p:nvSpPr>
        <p:spPr/>
        <p:txBody>
          <a:bodyPr>
            <a:normAutofit lnSpcReduction="10000"/>
          </a:bodyPr>
          <a:lstStyle/>
          <a:p>
            <a:r>
              <a:rPr lang="en-US" dirty="0"/>
              <a:t>The push for greater school enrollment has not led to comparable resource development</a:t>
            </a:r>
          </a:p>
          <a:p>
            <a:r>
              <a:rPr lang="en-US" dirty="0"/>
              <a:t>Conservative approaches to pedagogy and curriculum </a:t>
            </a:r>
          </a:p>
          <a:p>
            <a:pPr lvl="1"/>
            <a:r>
              <a:rPr lang="en-US" dirty="0"/>
              <a:t>Teacher-centered</a:t>
            </a:r>
          </a:p>
          <a:p>
            <a:pPr lvl="1"/>
            <a:r>
              <a:rPr lang="en-US" dirty="0"/>
              <a:t>High-stakes examinations and assessments</a:t>
            </a:r>
          </a:p>
          <a:p>
            <a:pPr lvl="1"/>
            <a:r>
              <a:rPr lang="en-US" dirty="0"/>
              <a:t>Heavy reliance on poor quality textbooks</a:t>
            </a:r>
          </a:p>
          <a:p>
            <a:r>
              <a:rPr lang="en-US" dirty="0"/>
              <a:t>Increasing inequality </a:t>
            </a:r>
          </a:p>
          <a:p>
            <a:r>
              <a:rPr lang="en-US" dirty="0"/>
              <a:t>Increasing disconnect between schooling and post-school outcomes</a:t>
            </a:r>
          </a:p>
          <a:p>
            <a:r>
              <a:rPr lang="en-US" dirty="0"/>
              <a:t>Disconnect between the modern role of schooling and the traditional role of schooling</a:t>
            </a:r>
          </a:p>
        </p:txBody>
      </p:sp>
    </p:spTree>
    <p:extLst>
      <p:ext uri="{BB962C8B-B14F-4D97-AF65-F5344CB8AC3E}">
        <p14:creationId xmlns:p14="http://schemas.microsoft.com/office/powerpoint/2010/main" val="41255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F031-EF17-064A-80AA-09C4A5BBA838}"/>
              </a:ext>
            </a:extLst>
          </p:cNvPr>
          <p:cNvSpPr>
            <a:spLocks noGrp="1"/>
          </p:cNvSpPr>
          <p:nvPr>
            <p:ph type="title"/>
          </p:nvPr>
        </p:nvSpPr>
        <p:spPr>
          <a:xfrm>
            <a:off x="838200" y="365125"/>
            <a:ext cx="3051875" cy="1325563"/>
          </a:xfrm>
        </p:spPr>
        <p:txBody>
          <a:bodyPr/>
          <a:lstStyle/>
          <a:p>
            <a:r>
              <a:rPr lang="en-US" dirty="0"/>
              <a:t>What the policy says…</a:t>
            </a:r>
          </a:p>
        </p:txBody>
      </p:sp>
      <p:pic>
        <p:nvPicPr>
          <p:cNvPr id="5" name="Picture 4">
            <a:extLst>
              <a:ext uri="{FF2B5EF4-FFF2-40B4-BE49-F238E27FC236}">
                <a16:creationId xmlns:a16="http://schemas.microsoft.com/office/drawing/2014/main" id="{FBEBA3A7-1F5B-AB43-9399-9FB3E4380F3B}"/>
              </a:ext>
            </a:extLst>
          </p:cNvPr>
          <p:cNvPicPr>
            <a:picLocks noChangeAspect="1"/>
          </p:cNvPicPr>
          <p:nvPr/>
        </p:nvPicPr>
        <p:blipFill>
          <a:blip r:embed="rId2"/>
          <a:stretch>
            <a:fillRect/>
          </a:stretch>
        </p:blipFill>
        <p:spPr>
          <a:xfrm>
            <a:off x="4434623" y="435075"/>
            <a:ext cx="6482421" cy="5987849"/>
          </a:xfrm>
          <a:prstGeom prst="rect">
            <a:avLst/>
          </a:prstGeom>
        </p:spPr>
      </p:pic>
    </p:spTree>
    <p:extLst>
      <p:ext uri="{BB962C8B-B14F-4D97-AF65-F5344CB8AC3E}">
        <p14:creationId xmlns:p14="http://schemas.microsoft.com/office/powerpoint/2010/main" val="55177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507E-2709-584C-A2A9-32566DCC5B3A}"/>
              </a:ext>
            </a:extLst>
          </p:cNvPr>
          <p:cNvSpPr>
            <a:spLocks noGrp="1"/>
          </p:cNvSpPr>
          <p:nvPr>
            <p:ph type="title"/>
          </p:nvPr>
        </p:nvSpPr>
        <p:spPr>
          <a:xfrm>
            <a:off x="838200" y="365125"/>
            <a:ext cx="3005380" cy="3063875"/>
          </a:xfrm>
        </p:spPr>
        <p:txBody>
          <a:bodyPr>
            <a:normAutofit fontScale="90000"/>
          </a:bodyPr>
          <a:lstStyle/>
          <a:p>
            <a:r>
              <a:rPr lang="en-US" dirty="0"/>
              <a:t>Gross National Happiness Education Mandala</a:t>
            </a:r>
          </a:p>
        </p:txBody>
      </p:sp>
      <p:pic>
        <p:nvPicPr>
          <p:cNvPr id="4" name="Picture 3">
            <a:extLst>
              <a:ext uri="{FF2B5EF4-FFF2-40B4-BE49-F238E27FC236}">
                <a16:creationId xmlns:a16="http://schemas.microsoft.com/office/drawing/2014/main" id="{072DB889-A68D-5F4F-8702-77F85DCDCD2D}"/>
              </a:ext>
            </a:extLst>
          </p:cNvPr>
          <p:cNvPicPr>
            <a:picLocks noChangeAspect="1"/>
          </p:cNvPicPr>
          <p:nvPr/>
        </p:nvPicPr>
        <p:blipFill>
          <a:blip r:embed="rId2"/>
          <a:stretch>
            <a:fillRect/>
          </a:stretch>
        </p:blipFill>
        <p:spPr>
          <a:xfrm>
            <a:off x="4330464" y="295021"/>
            <a:ext cx="6385777" cy="6267958"/>
          </a:xfrm>
          <a:prstGeom prst="rect">
            <a:avLst/>
          </a:prstGeom>
        </p:spPr>
      </p:pic>
    </p:spTree>
    <p:extLst>
      <p:ext uri="{BB962C8B-B14F-4D97-AF65-F5344CB8AC3E}">
        <p14:creationId xmlns:p14="http://schemas.microsoft.com/office/powerpoint/2010/main" val="231801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EDCC1-7F33-6B48-ADA2-33617B35FA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535593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1265</Words>
  <Application>Microsoft Macintosh PowerPoint</Application>
  <PresentationFormat>Widescreen</PresentationFormat>
  <Paragraphs>102</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Education in Bhutan</vt:lpstr>
      <vt:lpstr>PowerPoint Presentation</vt:lpstr>
      <vt:lpstr>The story of Bhutanese education in two charts</vt:lpstr>
      <vt:lpstr>Borrowing and Learning</vt:lpstr>
      <vt:lpstr>Successes</vt:lpstr>
      <vt:lpstr>Challenges</vt:lpstr>
      <vt:lpstr>What the policy says…</vt:lpstr>
      <vt:lpstr>Gross National Happiness Education Mandala</vt:lpstr>
      <vt:lpstr>PowerPoint Presentation</vt:lpstr>
      <vt:lpstr>Case Study: The Role of Schools and Teachers in Bhutanese Society</vt:lpstr>
      <vt:lpstr>Early Take-Aways from the Toyota Foundation Project...</vt:lpstr>
      <vt:lpstr>Access / Inputs</vt:lpstr>
      <vt:lpstr>PowerPoint Presentation</vt:lpstr>
      <vt:lpstr>PowerPoint Presentation</vt:lpstr>
      <vt:lpstr>PowerPoint Presentation</vt:lpstr>
      <vt:lpstr>Process / Quality </vt:lpstr>
      <vt:lpstr>PowerPoint Presentation</vt:lpstr>
      <vt:lpstr>Focus Group Excerpt</vt:lpstr>
      <vt:lpstr>Utility / Outputs</vt:lpstr>
      <vt:lpstr>Recommendations for future growth</vt:lpstr>
      <vt:lpstr>PowerPoint Presentation</vt:lpstr>
      <vt:lpstr>Outline of Research Engagement with Bhutan that Informs this Presentation</vt:lpstr>
      <vt:lpstr>PowerPoint Presentation</vt:lpstr>
      <vt:lpstr>Thank you and Tashi Delek!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Bhutan</dc:title>
  <dc:creator>Matthew Schuelka</dc:creator>
  <cp:lastModifiedBy>Matthew Schuelka</cp:lastModifiedBy>
  <cp:revision>11</cp:revision>
  <dcterms:created xsi:type="dcterms:W3CDTF">2018-12-20T14:48:22Z</dcterms:created>
  <dcterms:modified xsi:type="dcterms:W3CDTF">2019-01-15T15:59:39Z</dcterms:modified>
</cp:coreProperties>
</file>