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nab.gov.bt/business/act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2922968"/>
            <a:ext cx="7196328" cy="2323530"/>
          </a:xfrm>
        </p:spPr>
        <p:txBody>
          <a:bodyPr/>
          <a:lstStyle/>
          <a:p>
            <a:r>
              <a:rPr lang="en-US" sz="4000" b="1" dirty="0"/>
              <a:t>Gross National Happiness Policy Outputs in Bhutan from 1972 to 2014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Professor Michael Givel to International Society for Bhutan Studies on January 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58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analysis of the legislative policy outputs implementing GNH and the four pillars </a:t>
            </a:r>
            <a:r>
              <a:rPr lang="en-US" dirty="0" smtClean="0"/>
              <a:t>included content </a:t>
            </a:r>
            <a:r>
              <a:rPr lang="en-US" dirty="0"/>
              <a:t>analysis of national legislation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ncluding </a:t>
            </a:r>
            <a:r>
              <a:rPr lang="en-US" dirty="0"/>
              <a:t>2008 constitutional provisions </a:t>
            </a:r>
            <a:r>
              <a:rPr lang="en-US" dirty="0" smtClean="0"/>
              <a:t>enacted from </a:t>
            </a:r>
            <a:r>
              <a:rPr lang="en-US" dirty="0"/>
              <a:t>1972 to </a:t>
            </a:r>
            <a:r>
              <a:rPr lang="en-US" dirty="0" smtClean="0"/>
              <a:t>2014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enacted law or constitutional provision was examined to determine </a:t>
            </a:r>
            <a:r>
              <a:rPr lang="en-US" dirty="0" smtClean="0"/>
              <a:t>if the </a:t>
            </a:r>
            <a:r>
              <a:rPr lang="en-US" dirty="0"/>
              <a:t>law was substantially promoting </a:t>
            </a:r>
            <a:endParaRPr lang="en-US" dirty="0" smtClean="0"/>
          </a:p>
          <a:p>
            <a:pPr lvl="2"/>
            <a:r>
              <a:rPr lang="en-US" dirty="0"/>
              <a:t>P</a:t>
            </a:r>
            <a:r>
              <a:rPr lang="en-US" dirty="0" smtClean="0"/>
              <a:t>reservation </a:t>
            </a:r>
            <a:r>
              <a:rPr lang="en-US" dirty="0"/>
              <a:t>of </a:t>
            </a:r>
            <a:r>
              <a:rPr lang="en-US" dirty="0" smtClean="0"/>
              <a:t>culture</a:t>
            </a:r>
            <a:endParaRPr lang="en-US" dirty="0"/>
          </a:p>
          <a:p>
            <a:pPr lvl="2"/>
            <a:r>
              <a:rPr lang="en-US" dirty="0"/>
              <a:t>G</a:t>
            </a:r>
            <a:r>
              <a:rPr lang="en-US" dirty="0" smtClean="0"/>
              <a:t>ood governance</a:t>
            </a:r>
            <a:endParaRPr lang="en-US" dirty="0"/>
          </a:p>
          <a:p>
            <a:pPr lvl="2"/>
            <a:r>
              <a:rPr lang="en-US" dirty="0"/>
              <a:t>E</a:t>
            </a:r>
            <a:r>
              <a:rPr lang="en-US" dirty="0" smtClean="0"/>
              <a:t>nvironmental protection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quitable </a:t>
            </a:r>
            <a:r>
              <a:rPr lang="en-US" dirty="0"/>
              <a:t>economic </a:t>
            </a:r>
            <a:r>
              <a:rPr lang="en-US" dirty="0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7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Preservation of culture is defined </a:t>
            </a:r>
            <a:r>
              <a:rPr lang="en-US" dirty="0" smtClean="0"/>
              <a:t>as maintaining </a:t>
            </a:r>
            <a:r>
              <a:rPr lang="en-US" dirty="0"/>
              <a:t>or bolstering Mahayana religion and </a:t>
            </a:r>
            <a:r>
              <a:rPr lang="en-US" dirty="0" smtClean="0"/>
              <a:t>traditions</a:t>
            </a:r>
          </a:p>
          <a:p>
            <a:r>
              <a:rPr lang="en-US" dirty="0"/>
              <a:t>Good governance is defined </a:t>
            </a:r>
            <a:r>
              <a:rPr lang="en-US" dirty="0" smtClean="0"/>
              <a:t>as government </a:t>
            </a:r>
            <a:r>
              <a:rPr lang="en-US" dirty="0"/>
              <a:t>ethics, transparency in government, and anti-corruption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Environmental protection </a:t>
            </a:r>
            <a:r>
              <a:rPr lang="en-US" dirty="0"/>
              <a:t>includes any legislation that preserves and conserves the parks and flora and fauna </a:t>
            </a:r>
            <a:r>
              <a:rPr lang="en-US" dirty="0" smtClean="0"/>
              <a:t>or counters </a:t>
            </a:r>
            <a:r>
              <a:rPr lang="en-US" dirty="0"/>
              <a:t>environmental </a:t>
            </a:r>
            <a:r>
              <a:rPr lang="en-US" dirty="0" smtClean="0"/>
              <a:t>pollution</a:t>
            </a:r>
          </a:p>
          <a:p>
            <a:r>
              <a:rPr lang="en-US" dirty="0"/>
              <a:t>Equitable economic development including references </a:t>
            </a:r>
            <a:r>
              <a:rPr lang="en-US" dirty="0" smtClean="0"/>
              <a:t>to economics </a:t>
            </a:r>
            <a:r>
              <a:rPr lang="en-US" dirty="0"/>
              <a:t>that also incorporates social and economic justice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479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for this analysis was obtained from National Assembly of Bhutan’s web site at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://www.nab.gov.bt/business/acts</a:t>
            </a:r>
            <a:r>
              <a:rPr lang="en-US" dirty="0"/>
              <a:t> 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analysis occurred by determining whether a </a:t>
            </a:r>
            <a:r>
              <a:rPr lang="en-US" dirty="0" smtClean="0"/>
              <a:t>law explicitly </a:t>
            </a:r>
            <a:r>
              <a:rPr lang="en-US" dirty="0"/>
              <a:t>mentioned in whole or part one or more of the four </a:t>
            </a:r>
            <a:r>
              <a:rPr lang="en-US" dirty="0" smtClean="0"/>
              <a:t>pillars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each enacted law, if </a:t>
            </a:r>
            <a:r>
              <a:rPr lang="en-US" dirty="0" smtClean="0"/>
              <a:t>the law </a:t>
            </a:r>
            <a:r>
              <a:rPr lang="en-US" dirty="0"/>
              <a:t>addressed in a substantial and substantive manner either cultural preservation, </a:t>
            </a:r>
            <a:r>
              <a:rPr lang="en-US" dirty="0" smtClean="0"/>
              <a:t>environmental protection</a:t>
            </a:r>
            <a:r>
              <a:rPr lang="en-US" dirty="0"/>
              <a:t>, good governance, or equitable development </a:t>
            </a:r>
            <a:endParaRPr lang="en-US" dirty="0" smtClean="0"/>
          </a:p>
          <a:p>
            <a:pPr lvl="2"/>
            <a:r>
              <a:rPr lang="en-US" dirty="0"/>
              <a:t>T</a:t>
            </a:r>
            <a:r>
              <a:rPr lang="en-US" dirty="0" smtClean="0"/>
              <a:t>hen </a:t>
            </a:r>
            <a:r>
              <a:rPr lang="en-US" dirty="0"/>
              <a:t>this was counted as one </a:t>
            </a:r>
            <a:r>
              <a:rPr lang="en-US" dirty="0" smtClean="0"/>
              <a:t>provision of </a:t>
            </a:r>
            <a:r>
              <a:rPr lang="en-US" dirty="0"/>
              <a:t>a law promoting any or all of the four </a:t>
            </a:r>
            <a:r>
              <a:rPr lang="en-US" dirty="0" smtClean="0"/>
              <a:t>pillars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data is reported in tabular form as </a:t>
            </a:r>
            <a:r>
              <a:rPr lang="en-US" dirty="0" smtClean="0"/>
              <a:t>bar graphs </a:t>
            </a:r>
            <a:r>
              <a:rPr lang="en-US" dirty="0"/>
              <a:t>depicting the quantity and degree of enactment of policies related to GNH from 1972 </a:t>
            </a:r>
            <a:r>
              <a:rPr lang="en-US" dirty="0" smtClean="0"/>
              <a:t>to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2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method used </a:t>
            </a:r>
            <a:r>
              <a:rPr lang="en-US" dirty="0" smtClean="0"/>
              <a:t>to </a:t>
            </a:r>
            <a:r>
              <a:rPr lang="en-US" dirty="0"/>
              <a:t>counter subjectivity bias is the </a:t>
            </a:r>
            <a:r>
              <a:rPr lang="en-US" dirty="0" smtClean="0"/>
              <a:t>audit trail approach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noted above I have a clear record of the research steps taken including </a:t>
            </a:r>
            <a:r>
              <a:rPr lang="en-US" dirty="0" smtClean="0"/>
              <a:t>the reporting </a:t>
            </a:r>
            <a:r>
              <a:rPr lang="en-US" dirty="0"/>
              <a:t>of findings, which any third parties could replicate and analyze for themselves </a:t>
            </a:r>
            <a:endParaRPr lang="en-US" dirty="0"/>
          </a:p>
          <a:p>
            <a:pPr lvl="1"/>
            <a:r>
              <a:rPr lang="en-US" dirty="0" smtClean="0"/>
              <a:t>Additionally</a:t>
            </a:r>
            <a:r>
              <a:rPr lang="en-US" dirty="0"/>
              <a:t>, this </a:t>
            </a:r>
            <a:r>
              <a:rPr lang="en-US" dirty="0" smtClean="0"/>
              <a:t>provides </a:t>
            </a:r>
            <a:r>
              <a:rPr lang="en-US" dirty="0"/>
              <a:t>an overview of </a:t>
            </a:r>
            <a:r>
              <a:rPr lang="en-US" dirty="0" smtClean="0"/>
              <a:t>enacted legislation </a:t>
            </a:r>
            <a:r>
              <a:rPr lang="en-US" dirty="0"/>
              <a:t>and does not review implementation of GNH </a:t>
            </a:r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Implementation  has </a:t>
            </a:r>
            <a:r>
              <a:rPr lang="en-US" dirty="0"/>
              <a:t>been </a:t>
            </a:r>
            <a:r>
              <a:rPr lang="en-US" dirty="0" smtClean="0"/>
              <a:t>incorporated into </a:t>
            </a:r>
            <a:r>
              <a:rPr lang="en-US" dirty="0"/>
              <a:t>the GNH Commission program, planning, evaluation, and implementation process as well </a:t>
            </a:r>
            <a:r>
              <a:rPr lang="en-US" dirty="0" smtClean="0"/>
              <a:t>as national </a:t>
            </a:r>
            <a:r>
              <a:rPr lang="en-US" dirty="0"/>
              <a:t>Five Year </a:t>
            </a:r>
            <a:r>
              <a:rPr lang="en-US" dirty="0" smtClean="0"/>
              <a:t>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5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35500"/>
            <a:ext cx="7612063" cy="1417638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smtClean="0"/>
              <a:t>1972 to </a:t>
            </a:r>
            <a:r>
              <a:rPr lang="en-US" dirty="0"/>
              <a:t>2014 </a:t>
            </a:r>
            <a:r>
              <a:rPr lang="en-US" dirty="0" smtClean="0"/>
              <a:t>Bhutan </a:t>
            </a:r>
            <a:r>
              <a:rPr lang="en-US" dirty="0"/>
              <a:t>enacted 115 national laws 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indicated </a:t>
            </a:r>
            <a:r>
              <a:rPr lang="en-US" dirty="0" smtClean="0"/>
              <a:t>in Figure </a:t>
            </a:r>
            <a:r>
              <a:rPr lang="en-US" dirty="0"/>
              <a:t>1 </a:t>
            </a:r>
            <a:r>
              <a:rPr lang="en-US" dirty="0" smtClean="0"/>
              <a:t>(next slide) GNH </a:t>
            </a:r>
            <a:r>
              <a:rPr lang="en-US" dirty="0"/>
              <a:t>legislation from 1972 until the mid-1990s included few </a:t>
            </a:r>
            <a:r>
              <a:rPr lang="en-US" dirty="0" smtClean="0"/>
              <a:t>laws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lmost </a:t>
            </a:r>
            <a:r>
              <a:rPr lang="en-US" dirty="0"/>
              <a:t>solely </a:t>
            </a:r>
            <a:r>
              <a:rPr lang="en-US" dirty="0" smtClean="0"/>
              <a:t>focused </a:t>
            </a:r>
            <a:r>
              <a:rPr lang="en-US" dirty="0"/>
              <a:t>on </a:t>
            </a:r>
            <a:r>
              <a:rPr lang="en-US" dirty="0" smtClean="0"/>
              <a:t>cultural </a:t>
            </a:r>
            <a:r>
              <a:rPr lang="en-US" dirty="0"/>
              <a:t>preservation </a:t>
            </a:r>
            <a:r>
              <a:rPr lang="en-US" dirty="0" smtClean="0"/>
              <a:t>pillar</a:t>
            </a:r>
          </a:p>
          <a:p>
            <a:r>
              <a:rPr lang="en-US" dirty="0"/>
              <a:t>Bhutan focused on maintaining the traditional cultural identity and values of </a:t>
            </a:r>
            <a:r>
              <a:rPr lang="en-US" dirty="0" smtClean="0"/>
              <a:t>a Mahayana </a:t>
            </a:r>
            <a:r>
              <a:rPr lang="en-US" dirty="0"/>
              <a:t>Buddhist monarchy and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6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89" y="0"/>
            <a:ext cx="7096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7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Phase two </a:t>
            </a:r>
            <a:r>
              <a:rPr lang="en-US" dirty="0" smtClean="0"/>
              <a:t>(Figure 1) of </a:t>
            </a:r>
            <a:r>
              <a:rPr lang="en-US" dirty="0"/>
              <a:t>GNH policymaking commenced in </a:t>
            </a:r>
            <a:r>
              <a:rPr lang="en-US" dirty="0" smtClean="0"/>
              <a:t>mid</a:t>
            </a:r>
            <a:r>
              <a:rPr lang="en-US" dirty="0"/>
              <a:t>-1990s, and expanded </a:t>
            </a:r>
            <a:r>
              <a:rPr lang="en-US" dirty="0" smtClean="0"/>
              <a:t>scope of policies </a:t>
            </a:r>
            <a:r>
              <a:rPr lang="en-US" dirty="0"/>
              <a:t>to include all </a:t>
            </a:r>
            <a:r>
              <a:rPr lang="en-US" dirty="0" smtClean="0"/>
              <a:t>pillars </a:t>
            </a:r>
            <a:r>
              <a:rPr lang="en-US" dirty="0"/>
              <a:t>of </a:t>
            </a:r>
            <a:r>
              <a:rPr lang="en-US" dirty="0" smtClean="0"/>
              <a:t>GNH</a:t>
            </a:r>
          </a:p>
          <a:p>
            <a:pPr lvl="1"/>
            <a:r>
              <a:rPr lang="en-US" dirty="0" smtClean="0"/>
              <a:t>Policies addressing ecosystem </a:t>
            </a:r>
            <a:r>
              <a:rPr lang="en-US" dirty="0"/>
              <a:t>protection began in the 1990s, and were extended in the </a:t>
            </a:r>
            <a:r>
              <a:rPr lang="en-US" dirty="0" smtClean="0"/>
              <a:t>2000s</a:t>
            </a:r>
          </a:p>
          <a:p>
            <a:pPr lvl="1"/>
            <a:r>
              <a:rPr lang="en-US" dirty="0" smtClean="0"/>
              <a:t>Beginning </a:t>
            </a:r>
            <a:r>
              <a:rPr lang="en-US" dirty="0"/>
              <a:t>in the mid</a:t>
            </a:r>
            <a:r>
              <a:rPr lang="en-US" dirty="0" smtClean="0"/>
              <a:t>-2000s</a:t>
            </a:r>
            <a:r>
              <a:rPr lang="en-US" dirty="0"/>
              <a:t>, several good governance policies were enacted to limit corruption, promote </a:t>
            </a:r>
            <a:r>
              <a:rPr lang="en-US" dirty="0" smtClean="0"/>
              <a:t>greater transparency</a:t>
            </a:r>
            <a:r>
              <a:rPr lang="en-US" dirty="0"/>
              <a:t>, and raise accountability in </a:t>
            </a:r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policies continued to </a:t>
            </a:r>
            <a:r>
              <a:rPr lang="en-US" dirty="0" smtClean="0"/>
              <a:t>emphasize cultural </a:t>
            </a:r>
            <a:r>
              <a:rPr lang="en-US" dirty="0"/>
              <a:t>preservation and economic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2013 to 2014, the People’s </a:t>
            </a:r>
            <a:r>
              <a:rPr lang="en-US" dirty="0" smtClean="0"/>
              <a:t>Democratic Party </a:t>
            </a:r>
            <a:r>
              <a:rPr lang="en-US" dirty="0"/>
              <a:t>enacted three laws that had significant provisions related to </a:t>
            </a:r>
            <a:r>
              <a:rPr lang="en-US" dirty="0" smtClean="0"/>
              <a:t>GNH</a:t>
            </a:r>
          </a:p>
        </p:txBody>
      </p:sp>
    </p:spTree>
    <p:extLst>
      <p:ext uri="{BB962C8B-B14F-4D97-AF65-F5344CB8AC3E}">
        <p14:creationId xmlns:p14="http://schemas.microsoft.com/office/powerpoint/2010/main" val="315218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Tracking with the new surge of GNH legislation for all four pillars in the 2000s in </a:t>
            </a:r>
            <a:r>
              <a:rPr lang="en-US" dirty="0" smtClean="0"/>
              <a:t>the second </a:t>
            </a:r>
            <a:r>
              <a:rPr lang="en-US" dirty="0"/>
              <a:t>phase are key provisions in the 2008 Bhutanese Constitution, (Figure 2)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pecifically addressed </a:t>
            </a:r>
            <a:r>
              <a:rPr lang="en-US" dirty="0"/>
              <a:t>cultural preservation, sustainable development, environmental protection</a:t>
            </a:r>
            <a:r>
              <a:rPr lang="en-US" dirty="0" smtClean="0"/>
              <a:t>, and </a:t>
            </a:r>
            <a:r>
              <a:rPr lang="en-US" dirty="0"/>
              <a:t>good governance. </a:t>
            </a:r>
            <a:endParaRPr lang="en-US" dirty="0" smtClean="0"/>
          </a:p>
          <a:p>
            <a:pPr lvl="1"/>
            <a:r>
              <a:rPr lang="en-US" dirty="0" smtClean="0"/>
              <a:t>Similarly</a:t>
            </a:r>
            <a:r>
              <a:rPr lang="en-US" dirty="0"/>
              <a:t>, the 2008 Bhutanese Constitution </a:t>
            </a:r>
            <a:r>
              <a:rPr lang="en-US" dirty="0" smtClean="0"/>
              <a:t>addresses the realms </a:t>
            </a:r>
            <a:r>
              <a:rPr lang="en-US" dirty="0"/>
              <a:t>of cultural vitality, standard of living, ecosystem vitality, and cultural </a:t>
            </a:r>
            <a:r>
              <a:rPr lang="en-US" dirty="0" smtClean="0"/>
              <a:t>vitality</a:t>
            </a:r>
          </a:p>
          <a:p>
            <a:pPr lvl="1"/>
            <a:r>
              <a:rPr lang="en-US" dirty="0" smtClean="0"/>
              <a:t>Again</a:t>
            </a:r>
            <a:r>
              <a:rPr lang="en-US" dirty="0"/>
              <a:t>, </a:t>
            </a:r>
            <a:r>
              <a:rPr lang="en-US" dirty="0" smtClean="0"/>
              <a:t>this represents </a:t>
            </a:r>
            <a:r>
              <a:rPr lang="en-US" dirty="0"/>
              <a:t>a modern effort to maintain traditional cultural values balanced with the forces </a:t>
            </a:r>
            <a:r>
              <a:rPr lang="en-US" dirty="0" smtClean="0"/>
              <a:t>of modernization </a:t>
            </a:r>
            <a:r>
              <a:rPr lang="en-US" dirty="0"/>
              <a:t>and </a:t>
            </a:r>
            <a:r>
              <a:rPr lang="en-US" dirty="0" smtClean="0"/>
              <a:t>capitalism</a:t>
            </a:r>
          </a:p>
        </p:txBody>
      </p:sp>
    </p:spTree>
    <p:extLst>
      <p:ext uri="{BB962C8B-B14F-4D97-AF65-F5344CB8AC3E}">
        <p14:creationId xmlns:p14="http://schemas.microsoft.com/office/powerpoint/2010/main" val="127907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75" y="719069"/>
            <a:ext cx="7516895" cy="54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8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35500"/>
            <a:ext cx="7612063" cy="141763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Prior to </a:t>
            </a:r>
            <a:r>
              <a:rPr lang="en-US" dirty="0" smtClean="0"/>
              <a:t>1990s</a:t>
            </a:r>
            <a:r>
              <a:rPr lang="en-US" dirty="0"/>
              <a:t>, </a:t>
            </a:r>
            <a:r>
              <a:rPr lang="en-US" dirty="0" smtClean="0"/>
              <a:t> GNH legislation </a:t>
            </a:r>
            <a:r>
              <a:rPr lang="en-US" dirty="0"/>
              <a:t>was based on maintaining a traditional </a:t>
            </a:r>
            <a:r>
              <a:rPr lang="en-US" dirty="0" smtClean="0"/>
              <a:t>Mahayana </a:t>
            </a:r>
            <a:r>
              <a:rPr lang="en-US" dirty="0"/>
              <a:t>Buddhist culture and </a:t>
            </a:r>
            <a:r>
              <a:rPr lang="en-US" dirty="0" smtClean="0"/>
              <a:t>society</a:t>
            </a:r>
          </a:p>
          <a:p>
            <a:r>
              <a:rPr lang="en-US" dirty="0" smtClean="0"/>
              <a:t>Expansion </a:t>
            </a:r>
            <a:r>
              <a:rPr lang="en-US" dirty="0"/>
              <a:t>of the GNH policy agenda </a:t>
            </a:r>
            <a:r>
              <a:rPr lang="en-US" dirty="0" smtClean="0"/>
              <a:t>from the </a:t>
            </a:r>
            <a:r>
              <a:rPr lang="en-US" dirty="0"/>
              <a:t>mid-1990s to 2014 also occurred in conjunction with Bhutan’s successful effort to </a:t>
            </a:r>
            <a:r>
              <a:rPr lang="en-US" dirty="0" smtClean="0"/>
              <a:t>steadily modernize </a:t>
            </a:r>
            <a:r>
              <a:rPr lang="en-US" dirty="0"/>
              <a:t>the state including mitigate the effects of the global economy.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essence, this </a:t>
            </a:r>
            <a:r>
              <a:rPr lang="en-US" dirty="0" smtClean="0"/>
              <a:t>was aligned </a:t>
            </a:r>
            <a:r>
              <a:rPr lang="en-US" dirty="0"/>
              <a:t>with long-standing government policies to modernize </a:t>
            </a:r>
            <a:r>
              <a:rPr lang="en-US" dirty="0" smtClean="0"/>
              <a:t>Bhutan</a:t>
            </a:r>
          </a:p>
          <a:p>
            <a:r>
              <a:rPr lang="en-US" dirty="0" smtClean="0"/>
              <a:t>This </a:t>
            </a:r>
            <a:r>
              <a:rPr lang="en-US" dirty="0"/>
              <a:t>included </a:t>
            </a:r>
            <a:r>
              <a:rPr lang="en-US" dirty="0" smtClean="0"/>
              <a:t>channeling or </a:t>
            </a:r>
            <a:r>
              <a:rPr lang="en-US" dirty="0"/>
              <a:t>maintaining </a:t>
            </a:r>
            <a:r>
              <a:rPr lang="en-US" dirty="0" smtClean="0"/>
              <a:t>traditional </a:t>
            </a:r>
            <a:r>
              <a:rPr lang="en-US" dirty="0"/>
              <a:t>Mahayana Buddhist tradition and values that were established </a:t>
            </a:r>
            <a:r>
              <a:rPr lang="en-US" dirty="0" smtClean="0"/>
              <a:t>from early </a:t>
            </a:r>
            <a:r>
              <a:rPr lang="en-US" dirty="0"/>
              <a:t>statehood to modern </a:t>
            </a:r>
            <a:r>
              <a:rPr lang="en-US" dirty="0" smtClean="0"/>
              <a:t>times 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second phase of GNH legislation also coincided </a:t>
            </a:r>
            <a:r>
              <a:rPr lang="en-US" dirty="0" smtClean="0"/>
              <a:t>with Bhutan </a:t>
            </a:r>
            <a:r>
              <a:rPr lang="en-US" dirty="0"/>
              <a:t>slowly opening itself to the outside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1970s, the Fourth </a:t>
            </a:r>
            <a:r>
              <a:rPr lang="en-US" dirty="0"/>
              <a:t>King of Bhutan, </a:t>
            </a:r>
            <a:r>
              <a:rPr lang="en-US" dirty="0" err="1"/>
              <a:t>Jigme</a:t>
            </a:r>
            <a:r>
              <a:rPr lang="en-US" dirty="0"/>
              <a:t> </a:t>
            </a:r>
            <a:r>
              <a:rPr lang="en-US" dirty="0" err="1"/>
              <a:t>Singye</a:t>
            </a:r>
            <a:r>
              <a:rPr lang="en-US" dirty="0"/>
              <a:t> </a:t>
            </a:r>
            <a:r>
              <a:rPr lang="en-US" dirty="0" err="1"/>
              <a:t>Wangchuck</a:t>
            </a:r>
            <a:r>
              <a:rPr lang="en-US" dirty="0"/>
              <a:t>, </a:t>
            </a:r>
            <a:r>
              <a:rPr lang="en-US" dirty="0" smtClean="0"/>
              <a:t>indicated that Gross National </a:t>
            </a:r>
            <a:r>
              <a:rPr lang="en-US" dirty="0"/>
              <a:t>Happiness (GNH) was more important than Gross Domestic Product (GDP</a:t>
            </a:r>
            <a:r>
              <a:rPr lang="en-US" dirty="0" smtClean="0"/>
              <a:t>)*</a:t>
            </a:r>
          </a:p>
          <a:p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reason that </a:t>
            </a:r>
            <a:r>
              <a:rPr lang="en-US" dirty="0" smtClean="0"/>
              <a:t>King </a:t>
            </a:r>
            <a:r>
              <a:rPr lang="en-US" dirty="0" err="1" smtClean="0"/>
              <a:t>Jigme</a:t>
            </a:r>
            <a:r>
              <a:rPr lang="en-US" dirty="0" smtClean="0"/>
              <a:t> </a:t>
            </a:r>
            <a:r>
              <a:rPr lang="en-US" dirty="0" err="1"/>
              <a:t>Sungye</a:t>
            </a:r>
            <a:r>
              <a:rPr lang="en-US" dirty="0"/>
              <a:t> </a:t>
            </a:r>
            <a:r>
              <a:rPr lang="en-US" dirty="0" err="1"/>
              <a:t>Wangchuck</a:t>
            </a:r>
            <a:r>
              <a:rPr lang="en-US" dirty="0"/>
              <a:t> called for GNH </a:t>
            </a:r>
            <a:r>
              <a:rPr lang="en-US" dirty="0" smtClean="0"/>
              <a:t>was </a:t>
            </a:r>
            <a:r>
              <a:rPr lang="en-US" dirty="0"/>
              <a:t>to </a:t>
            </a:r>
            <a:r>
              <a:rPr lang="en-US" dirty="0" smtClean="0"/>
              <a:t>balance </a:t>
            </a:r>
            <a:r>
              <a:rPr lang="en-US" dirty="0"/>
              <a:t>capitalism and modernization with traditional Mahayana Buddhist religious </a:t>
            </a:r>
            <a:r>
              <a:rPr lang="en-US" dirty="0" smtClean="0"/>
              <a:t>and values</a:t>
            </a:r>
          </a:p>
          <a:p>
            <a:pPr marL="0" indent="0">
              <a:buNone/>
            </a:pPr>
            <a:r>
              <a:rPr lang="en-US" sz="1400" dirty="0" smtClean="0"/>
              <a:t>*The first written account of this was in a New York Times article: Kaufman, Michael, November 16, 1980, The Remote Kingdom of Bhutan, p.1. Many believe the Fourth King promoted GNH in the early 1970s.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2422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Thus, the two distinct phases </a:t>
            </a:r>
            <a:r>
              <a:rPr lang="en-US" dirty="0" smtClean="0"/>
              <a:t>represent </a:t>
            </a:r>
            <a:r>
              <a:rPr lang="en-US" dirty="0"/>
              <a:t>a distinct evolution of GNH public policy </a:t>
            </a:r>
            <a:r>
              <a:rPr lang="en-US" dirty="0" smtClean="0"/>
              <a:t>outputs </a:t>
            </a:r>
            <a:r>
              <a:rPr lang="en-US" dirty="0"/>
              <a:t>in </a:t>
            </a:r>
            <a:r>
              <a:rPr lang="en-US" dirty="0" smtClean="0"/>
              <a:t>Bhutan</a:t>
            </a:r>
          </a:p>
          <a:p>
            <a:r>
              <a:rPr lang="en-US" dirty="0" smtClean="0"/>
              <a:t>The </a:t>
            </a:r>
            <a:r>
              <a:rPr lang="en-US" dirty="0"/>
              <a:t>second </a:t>
            </a:r>
            <a:r>
              <a:rPr lang="en-US" dirty="0" smtClean="0"/>
              <a:t>phase represents </a:t>
            </a:r>
            <a:r>
              <a:rPr lang="en-US" dirty="0"/>
              <a:t>a clear expansion, as well, with the enactment and implementation of all four pillars </a:t>
            </a:r>
            <a:r>
              <a:rPr lang="en-US" dirty="0" smtClean="0"/>
              <a:t>as public </a:t>
            </a:r>
            <a:r>
              <a:rPr lang="en-US" dirty="0"/>
              <a:t>policies.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important to note that the roots of the second phase are contained in the </a:t>
            </a:r>
            <a:r>
              <a:rPr lang="en-US" dirty="0" smtClean="0"/>
              <a:t>first phase </a:t>
            </a:r>
            <a:r>
              <a:rPr lang="en-US" dirty="0"/>
              <a:t>with an emphasis on traditional Mahayana Buddhist </a:t>
            </a:r>
            <a:r>
              <a:rPr lang="en-US" dirty="0" smtClean="0"/>
              <a:t>values</a:t>
            </a:r>
          </a:p>
          <a:p>
            <a:r>
              <a:rPr lang="en-US" dirty="0" smtClean="0"/>
              <a:t>The </a:t>
            </a:r>
            <a:r>
              <a:rPr lang="en-US" dirty="0"/>
              <a:t>second phase </a:t>
            </a:r>
            <a:r>
              <a:rPr lang="en-US" dirty="0" smtClean="0"/>
              <a:t>while expanding </a:t>
            </a:r>
            <a:r>
              <a:rPr lang="en-US" dirty="0"/>
              <a:t>into new policies areas has a primary historical foundation in the first phase </a:t>
            </a:r>
            <a:r>
              <a:rPr lang="en-US" dirty="0" smtClean="0"/>
              <a:t>of traditional </a:t>
            </a:r>
            <a:r>
              <a:rPr lang="en-US" dirty="0"/>
              <a:t>Mahayana religious values.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research was not funded by any agency grants. There is no financial interest or </a:t>
            </a:r>
            <a:r>
              <a:rPr lang="en-US" dirty="0" smtClean="0"/>
              <a:t>benefit arising </a:t>
            </a:r>
            <a:r>
              <a:rPr lang="en-US" dirty="0"/>
              <a:t>from direct applications of this research.</a:t>
            </a:r>
            <a:endParaRPr lang="en-US" dirty="0" smtClean="0"/>
          </a:p>
          <a:p>
            <a:r>
              <a:rPr lang="en-US" dirty="0" smtClean="0"/>
              <a:t>For further information contact:  </a:t>
            </a:r>
          </a:p>
          <a:p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Michael Givel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Professor of Political Science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Affiliate Faculty, Asian Studies, College of International and Area Studies, University of Oklahoma, USA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Department of Political Science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455 West Lindsey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Dale Hall Tower, Room 224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Norman, Oklahoma, USA, 73019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Phone: 01-405-824-5012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Email: </a:t>
            </a:r>
            <a:r>
              <a:rPr lang="en-US" sz="2000" dirty="0" err="1" smtClean="0"/>
              <a:t>mgivel@ou.edu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</a:t>
            </a:r>
            <a:r>
              <a:rPr lang="en-US" sz="2000" dirty="0" smtClean="0"/>
              <a:t>his presentation examines from </a:t>
            </a:r>
            <a:r>
              <a:rPr lang="en-US" sz="2000" dirty="0"/>
              <a:t>1972 to 2014 </a:t>
            </a:r>
            <a:r>
              <a:rPr lang="en-US" sz="2000" dirty="0" smtClean="0"/>
              <a:t>the </a:t>
            </a:r>
            <a:r>
              <a:rPr lang="en-US" sz="2000" dirty="0"/>
              <a:t>nature and quantity, over time, of how and </a:t>
            </a:r>
            <a:r>
              <a:rPr lang="en-US" sz="2000" dirty="0" smtClean="0"/>
              <a:t>what impact </a:t>
            </a:r>
            <a:r>
              <a:rPr lang="en-US" sz="2000" dirty="0"/>
              <a:t>GNH legislative public policy </a:t>
            </a:r>
            <a:r>
              <a:rPr lang="en-US" sz="2000" dirty="0" smtClean="0"/>
              <a:t>outputs</a:t>
            </a:r>
          </a:p>
          <a:p>
            <a:r>
              <a:rPr lang="en-US" sz="2000" dirty="0"/>
              <a:t>Public policy outputs are what governments do or do not do that impact segments of </a:t>
            </a:r>
            <a:r>
              <a:rPr lang="en-US" sz="2000" dirty="0" err="1" smtClean="0"/>
              <a:t>thepublic</a:t>
            </a:r>
            <a:r>
              <a:rPr lang="en-US" sz="2000" dirty="0" smtClean="0"/>
              <a:t> </a:t>
            </a:r>
            <a:r>
              <a:rPr lang="en-US" sz="2000" dirty="0"/>
              <a:t>and the public interest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the modern age, governments </a:t>
            </a:r>
            <a:r>
              <a:rPr lang="en-US" sz="2000" dirty="0" smtClean="0"/>
              <a:t>can regulate </a:t>
            </a:r>
            <a:r>
              <a:rPr lang="en-US" sz="2000" dirty="0"/>
              <a:t>adverse behaviors such as pollution, distribute benefits to certain groups in society, </a:t>
            </a:r>
            <a:endParaRPr lang="en-US" sz="2000" dirty="0" smtClean="0"/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r redistribute </a:t>
            </a:r>
            <a:r>
              <a:rPr lang="en-US" sz="2000" dirty="0"/>
              <a:t>wealth or income from certain classes to other classes </a:t>
            </a:r>
            <a:endParaRPr lang="en-US" sz="2000" dirty="0" smtClean="0"/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nstrumentalities </a:t>
            </a:r>
            <a:r>
              <a:rPr lang="en-US" sz="2000" dirty="0"/>
              <a:t>used to carry out administrative and legal requirements include executive</a:t>
            </a:r>
            <a:r>
              <a:rPr lang="en-US" sz="2000" dirty="0" smtClean="0"/>
              <a:t>, legislative</a:t>
            </a:r>
            <a:r>
              <a:rPr lang="en-US" sz="2000" dirty="0"/>
              <a:t>, and judicial </a:t>
            </a:r>
            <a:r>
              <a:rPr lang="en-US" sz="2000" dirty="0" smtClean="0"/>
              <a:t>institutions</a:t>
            </a:r>
          </a:p>
        </p:txBody>
      </p:sp>
    </p:spTree>
    <p:extLst>
      <p:ext uri="{BB962C8B-B14F-4D97-AF65-F5344CB8AC3E}">
        <p14:creationId xmlns:p14="http://schemas.microsoft.com/office/powerpoint/2010/main" val="346392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Policy outcomes, in this paper are the intended or unintended consequences of the goals and objective of policy output</a:t>
            </a:r>
            <a:r>
              <a:rPr lang="en-US" sz="2000" dirty="0"/>
              <a:t>s</a:t>
            </a:r>
          </a:p>
          <a:p>
            <a:pPr lvl="1"/>
            <a:r>
              <a:rPr lang="en-US" sz="2000" dirty="0"/>
              <a:t>For example, if Bhutan </a:t>
            </a:r>
            <a:r>
              <a:rPr lang="en-US" sz="2000" dirty="0" smtClean="0"/>
              <a:t>adopted legislation </a:t>
            </a:r>
            <a:r>
              <a:rPr lang="en-US" sz="2000" dirty="0"/>
              <a:t>designed to bolster protection of its natural </a:t>
            </a:r>
            <a:r>
              <a:rPr lang="en-US" sz="2000" dirty="0" smtClean="0"/>
              <a:t>environment </a:t>
            </a:r>
            <a:r>
              <a:rPr lang="en-US" sz="2000" dirty="0"/>
              <a:t>h</a:t>
            </a:r>
            <a:r>
              <a:rPr lang="en-US" sz="2000" dirty="0" smtClean="0"/>
              <a:t>as </a:t>
            </a:r>
            <a:r>
              <a:rPr lang="en-US" sz="2000" dirty="0"/>
              <a:t>that actually </a:t>
            </a:r>
            <a:r>
              <a:rPr lang="en-US" sz="2000" dirty="0" smtClean="0"/>
              <a:t>occurred</a:t>
            </a:r>
          </a:p>
          <a:p>
            <a:r>
              <a:rPr lang="en-US" dirty="0"/>
              <a:t>From 2008 to 2013, the ruling </a:t>
            </a:r>
            <a:r>
              <a:rPr lang="en-US" dirty="0" err="1"/>
              <a:t>Druk</a:t>
            </a:r>
            <a:r>
              <a:rPr lang="en-US" dirty="0"/>
              <a:t> </a:t>
            </a:r>
            <a:r>
              <a:rPr lang="en-US" dirty="0" err="1" smtClean="0"/>
              <a:t>Phuensum</a:t>
            </a:r>
            <a:r>
              <a:rPr lang="en-US" dirty="0"/>
              <a:t> </a:t>
            </a:r>
            <a:r>
              <a:rPr lang="en-US" dirty="0" err="1" smtClean="0"/>
              <a:t>Tshogpa</a:t>
            </a:r>
            <a:r>
              <a:rPr lang="en-US" dirty="0" smtClean="0"/>
              <a:t> </a:t>
            </a:r>
            <a:r>
              <a:rPr lang="en-US" dirty="0"/>
              <a:t>continued to promote GNH as a prime development policy for </a:t>
            </a:r>
            <a:r>
              <a:rPr lang="en-US" dirty="0" smtClean="0"/>
              <a:t>Bhutan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alance </a:t>
            </a:r>
            <a:r>
              <a:rPr lang="en-US" sz="2000" dirty="0"/>
              <a:t>non</a:t>
            </a:r>
            <a:r>
              <a:rPr lang="en-US" sz="2000" dirty="0" smtClean="0"/>
              <a:t>- GDP </a:t>
            </a:r>
            <a:r>
              <a:rPr lang="en-US" sz="2000" dirty="0"/>
              <a:t>values including cultural preservation of traditional Mahayana Buddhism with </a:t>
            </a:r>
            <a:r>
              <a:rPr lang="en-US" sz="2000" dirty="0" smtClean="0"/>
              <a:t>modern globalization </a:t>
            </a:r>
            <a:r>
              <a:rPr lang="en-US" sz="2000" dirty="0"/>
              <a:t>and capitalism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037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June 2013, </a:t>
            </a:r>
            <a:r>
              <a:rPr lang="en-US" dirty="0" smtClean="0"/>
              <a:t>with the </a:t>
            </a:r>
            <a:r>
              <a:rPr lang="en-US" dirty="0"/>
              <a:t>election of People’s Democratic Policy of Bhutan, GNH as a policy took a new </a:t>
            </a:r>
            <a:r>
              <a:rPr lang="en-US" dirty="0" smtClean="0"/>
              <a:t>direction under </a:t>
            </a:r>
            <a:r>
              <a:rPr lang="en-US" dirty="0"/>
              <a:t>new Prime Minister </a:t>
            </a:r>
            <a:r>
              <a:rPr lang="en-US" dirty="0" err="1"/>
              <a:t>Tshering</a:t>
            </a:r>
            <a:r>
              <a:rPr lang="en-US" dirty="0"/>
              <a:t> </a:t>
            </a:r>
            <a:r>
              <a:rPr lang="en-US" dirty="0" err="1" smtClean="0"/>
              <a:t>Tobgay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sz="1800" dirty="0" smtClean="0"/>
              <a:t>“</a:t>
            </a:r>
            <a:r>
              <a:rPr lang="en-US" sz="1800" dirty="0"/>
              <a:t>Although </a:t>
            </a:r>
            <a:r>
              <a:rPr lang="en-US" sz="1800" dirty="0" err="1"/>
              <a:t>Tobgay</a:t>
            </a:r>
            <a:r>
              <a:rPr lang="en-US" sz="1800" dirty="0"/>
              <a:t> has been outspoken in his belief that the government must </a:t>
            </a:r>
            <a:r>
              <a:rPr lang="en-US" sz="1800" dirty="0" smtClean="0"/>
              <a:t>turn to </a:t>
            </a:r>
            <a:r>
              <a:rPr lang="en-US" sz="1800" dirty="0"/>
              <a:t>more concrete matters, he has left the door open to promoting GNH – in </a:t>
            </a:r>
            <a:r>
              <a:rPr lang="en-US" sz="1800" dirty="0" smtClean="0"/>
              <a:t>its right </a:t>
            </a:r>
            <a:r>
              <a:rPr lang="en-US" sz="1800" dirty="0"/>
              <a:t>place. This is where the nation’s beloved monarch comes in. As </a:t>
            </a:r>
            <a:r>
              <a:rPr lang="en-US" sz="1800" dirty="0" smtClean="0"/>
              <a:t>the country’s </a:t>
            </a:r>
            <a:r>
              <a:rPr lang="en-US" sz="1800" dirty="0"/>
              <a:t>symbolic leader, King </a:t>
            </a:r>
            <a:r>
              <a:rPr lang="en-US" sz="1800" dirty="0" err="1"/>
              <a:t>Jigme</a:t>
            </a:r>
            <a:r>
              <a:rPr lang="en-US" sz="1800" dirty="0"/>
              <a:t> </a:t>
            </a:r>
            <a:r>
              <a:rPr lang="en-US" sz="1800" dirty="0" err="1"/>
              <a:t>Khesar</a:t>
            </a:r>
            <a:r>
              <a:rPr lang="en-US" sz="1800" dirty="0"/>
              <a:t> </a:t>
            </a:r>
            <a:r>
              <a:rPr lang="en-US" sz="1800" dirty="0" err="1"/>
              <a:t>Namgyel</a:t>
            </a:r>
            <a:r>
              <a:rPr lang="en-US" sz="1800" dirty="0"/>
              <a:t> </a:t>
            </a:r>
            <a:r>
              <a:rPr lang="en-US" sz="1800" dirty="0" err="1"/>
              <a:t>Wangchuck</a:t>
            </a:r>
            <a:r>
              <a:rPr lang="en-US" sz="1800" dirty="0"/>
              <a:t>, is </a:t>
            </a:r>
            <a:r>
              <a:rPr lang="en-US" sz="1800" dirty="0" smtClean="0"/>
              <a:t>well suited </a:t>
            </a:r>
            <a:r>
              <a:rPr lang="en-US" sz="1800" dirty="0"/>
              <a:t>to take up the torch for GNH in </a:t>
            </a:r>
            <a:r>
              <a:rPr lang="en-US" sz="1800" dirty="0" err="1"/>
              <a:t>Tobgay’s</a:t>
            </a:r>
            <a:r>
              <a:rPr lang="en-US" sz="1800" dirty="0"/>
              <a:t> </a:t>
            </a:r>
            <a:r>
              <a:rPr lang="en-US" sz="1800" dirty="0" smtClean="0"/>
              <a:t>view.”* </a:t>
            </a:r>
            <a:endParaRPr lang="en-US" sz="1800" dirty="0"/>
          </a:p>
          <a:p>
            <a:r>
              <a:rPr lang="en-US" dirty="0"/>
              <a:t>F</a:t>
            </a:r>
            <a:r>
              <a:rPr lang="en-US" dirty="0" smtClean="0"/>
              <a:t>our matters </a:t>
            </a:r>
            <a:r>
              <a:rPr lang="en-US" dirty="0"/>
              <a:t>of primary concern </a:t>
            </a:r>
            <a:r>
              <a:rPr lang="en-US" dirty="0" smtClean="0"/>
              <a:t>in addition to </a:t>
            </a:r>
            <a:r>
              <a:rPr lang="en-US" dirty="0"/>
              <a:t>promoting GNH were: high government debt, rupee shortages, unemployment, </a:t>
            </a:r>
            <a:r>
              <a:rPr lang="en-US" dirty="0" smtClean="0"/>
              <a:t>and growing corruption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* </a:t>
            </a:r>
            <a:r>
              <a:rPr lang="en-US" sz="1600" dirty="0" err="1" smtClean="0"/>
              <a:t>Deharet</a:t>
            </a:r>
            <a:r>
              <a:rPr lang="en-US" sz="1600" dirty="0" smtClean="0"/>
              <a:t>, J. 2013. Bhutan’s New PM </a:t>
            </a:r>
            <a:r>
              <a:rPr lang="en-US" sz="1600" dirty="0" err="1" smtClean="0"/>
              <a:t>Tshering</a:t>
            </a:r>
            <a:r>
              <a:rPr lang="en-US" sz="1600" dirty="0" smtClean="0"/>
              <a:t> </a:t>
            </a:r>
            <a:r>
              <a:rPr lang="en-US" sz="1600" dirty="0" err="1" smtClean="0"/>
              <a:t>Tobgay</a:t>
            </a:r>
            <a:r>
              <a:rPr lang="en-US" sz="1600" dirty="0" smtClean="0"/>
              <a:t> Questions the Politics of Happiness. </a:t>
            </a:r>
            <a:r>
              <a:rPr lang="en-US" sz="1600" i="1" dirty="0" smtClean="0"/>
              <a:t>The Diplomat.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8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 2015, in addition to addressing </a:t>
            </a:r>
            <a:r>
              <a:rPr lang="en-US" dirty="0" smtClean="0"/>
              <a:t>significant domestic </a:t>
            </a:r>
            <a:r>
              <a:rPr lang="en-US" dirty="0"/>
              <a:t>problems at home, </a:t>
            </a:r>
            <a:r>
              <a:rPr lang="en-US" dirty="0" smtClean="0"/>
              <a:t>Bhutan </a:t>
            </a:r>
            <a:r>
              <a:rPr lang="en-US" dirty="0"/>
              <a:t>continued to promote GNH policy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ncluding using GNH </a:t>
            </a:r>
            <a:r>
              <a:rPr lang="en-US" dirty="0"/>
              <a:t>as a screening, planning, and evaluation tool for national government plans </a:t>
            </a:r>
            <a:r>
              <a:rPr lang="en-US" dirty="0" smtClean="0"/>
              <a:t>and projects by GNH Commission</a:t>
            </a:r>
          </a:p>
          <a:p>
            <a:pPr lvl="1"/>
            <a:r>
              <a:rPr lang="en-US" dirty="0"/>
              <a:t>GNH Index, which is conducted through national public opinion surveys in </a:t>
            </a:r>
            <a:r>
              <a:rPr lang="en-US" dirty="0" smtClean="0"/>
              <a:t>Bhutan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subjective indicator developed in the mid-2000s by the </a:t>
            </a:r>
            <a:r>
              <a:rPr lang="en-US" dirty="0" err="1"/>
              <a:t>Thimphu</a:t>
            </a:r>
            <a:r>
              <a:rPr lang="en-US" dirty="0"/>
              <a:t>-based think tank, Centre </a:t>
            </a:r>
            <a:r>
              <a:rPr lang="en-US" dirty="0" smtClean="0"/>
              <a:t>for  Bhutan Studies</a:t>
            </a:r>
          </a:p>
          <a:p>
            <a:pPr lvl="1"/>
            <a:r>
              <a:rPr lang="en-US" dirty="0" smtClean="0"/>
              <a:t> Index </a:t>
            </a:r>
            <a:r>
              <a:rPr lang="en-US" dirty="0"/>
              <a:t>is generally based on four recognized pillars of GNH including </a:t>
            </a:r>
            <a:r>
              <a:rPr lang="en-US" dirty="0" smtClean="0"/>
              <a:t>sustainable and </a:t>
            </a:r>
            <a:r>
              <a:rPr lang="en-US" dirty="0"/>
              <a:t>equitable economic development, good governance, cultural preservation, and </a:t>
            </a:r>
            <a:r>
              <a:rPr lang="en-US" dirty="0" smtClean="0"/>
              <a:t>environmental protection 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6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Integrated into the four pillars are nine domains that are a subset of and are congruent with </a:t>
            </a:r>
            <a:r>
              <a:rPr lang="en-US" dirty="0" smtClean="0"/>
              <a:t>the four </a:t>
            </a:r>
            <a:r>
              <a:rPr lang="en-US" dirty="0"/>
              <a:t>pillars (</a:t>
            </a:r>
            <a:r>
              <a:rPr lang="en-US" dirty="0" err="1"/>
              <a:t>Thinley</a:t>
            </a:r>
            <a:r>
              <a:rPr lang="en-US" dirty="0"/>
              <a:t> 2009). They include: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tandard </a:t>
            </a:r>
            <a:r>
              <a:rPr lang="en-US" dirty="0"/>
              <a:t>of living, health and education within </a:t>
            </a:r>
            <a:r>
              <a:rPr lang="en-US" dirty="0" smtClean="0"/>
              <a:t>the pillar </a:t>
            </a:r>
            <a:r>
              <a:rPr lang="en-US" dirty="0"/>
              <a:t>of sustainable and equitable economic </a:t>
            </a:r>
            <a:r>
              <a:rPr lang="en-US" dirty="0" smtClean="0"/>
              <a:t>development</a:t>
            </a:r>
            <a:endParaRPr lang="en-US" dirty="0"/>
          </a:p>
          <a:p>
            <a:pPr lvl="1"/>
            <a:r>
              <a:rPr lang="en-US" dirty="0"/>
              <a:t>G</a:t>
            </a:r>
            <a:r>
              <a:rPr lang="en-US" dirty="0" smtClean="0"/>
              <a:t>ood </a:t>
            </a:r>
            <a:r>
              <a:rPr lang="en-US" dirty="0"/>
              <a:t>governance congruent with </a:t>
            </a:r>
            <a:r>
              <a:rPr lang="en-US" dirty="0" smtClean="0"/>
              <a:t>the pillar </a:t>
            </a:r>
            <a:r>
              <a:rPr lang="en-US" dirty="0"/>
              <a:t>of good </a:t>
            </a:r>
            <a:r>
              <a:rPr lang="en-US" dirty="0" smtClean="0"/>
              <a:t>governance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ultural </a:t>
            </a:r>
            <a:r>
              <a:rPr lang="en-US" dirty="0"/>
              <a:t>vitality and </a:t>
            </a:r>
            <a:r>
              <a:rPr lang="en-US" dirty="0" smtClean="0"/>
              <a:t>diversity</a:t>
            </a:r>
            <a:r>
              <a:rPr lang="en-US" dirty="0"/>
              <a:t> </a:t>
            </a:r>
            <a:r>
              <a:rPr lang="en-US" dirty="0" smtClean="0"/>
              <a:t>psychological </a:t>
            </a:r>
            <a:r>
              <a:rPr lang="en-US" dirty="0"/>
              <a:t>well being, time use </a:t>
            </a:r>
            <a:r>
              <a:rPr lang="en-US" dirty="0" smtClean="0"/>
              <a:t>and balance</a:t>
            </a:r>
            <a:r>
              <a:rPr lang="en-US" dirty="0"/>
              <a:t>, and community vitality within the pillar of cultural </a:t>
            </a:r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cosystem vitality congruent </a:t>
            </a:r>
            <a:r>
              <a:rPr lang="en-US" dirty="0"/>
              <a:t>with the environmental protection pillar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Integrated into the four pillars are nine domains that are a subset of and are congruent with </a:t>
            </a:r>
            <a:r>
              <a:rPr lang="en-US" dirty="0" smtClean="0"/>
              <a:t>the four </a:t>
            </a:r>
            <a:r>
              <a:rPr lang="en-US" dirty="0"/>
              <a:t>pillars (</a:t>
            </a:r>
            <a:r>
              <a:rPr lang="en-US" dirty="0" err="1"/>
              <a:t>Thinley</a:t>
            </a:r>
            <a:r>
              <a:rPr lang="en-US" dirty="0"/>
              <a:t> 2009). They include: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tandard </a:t>
            </a:r>
            <a:r>
              <a:rPr lang="en-US" dirty="0"/>
              <a:t>of living, health and education within </a:t>
            </a:r>
            <a:r>
              <a:rPr lang="en-US" dirty="0" smtClean="0"/>
              <a:t>the pillar </a:t>
            </a:r>
            <a:r>
              <a:rPr lang="en-US" dirty="0"/>
              <a:t>of sustainable and equitable economic </a:t>
            </a:r>
            <a:r>
              <a:rPr lang="en-US" dirty="0" smtClean="0"/>
              <a:t>development</a:t>
            </a:r>
            <a:endParaRPr lang="en-US" dirty="0"/>
          </a:p>
          <a:p>
            <a:pPr lvl="1"/>
            <a:r>
              <a:rPr lang="en-US" dirty="0"/>
              <a:t>G</a:t>
            </a:r>
            <a:r>
              <a:rPr lang="en-US" dirty="0" smtClean="0"/>
              <a:t>ood </a:t>
            </a:r>
            <a:r>
              <a:rPr lang="en-US" dirty="0"/>
              <a:t>governance congruent with </a:t>
            </a:r>
            <a:r>
              <a:rPr lang="en-US" dirty="0" smtClean="0"/>
              <a:t>the pillar </a:t>
            </a:r>
            <a:r>
              <a:rPr lang="en-US" dirty="0"/>
              <a:t>of good </a:t>
            </a:r>
            <a:r>
              <a:rPr lang="en-US" dirty="0" smtClean="0"/>
              <a:t>governance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ultural </a:t>
            </a:r>
            <a:r>
              <a:rPr lang="en-US" dirty="0"/>
              <a:t>vitality and </a:t>
            </a:r>
            <a:r>
              <a:rPr lang="en-US" dirty="0" smtClean="0"/>
              <a:t>diversity</a:t>
            </a:r>
            <a:r>
              <a:rPr lang="en-US" dirty="0"/>
              <a:t> </a:t>
            </a:r>
            <a:r>
              <a:rPr lang="en-US" dirty="0" smtClean="0"/>
              <a:t>psychological </a:t>
            </a:r>
            <a:r>
              <a:rPr lang="en-US" dirty="0"/>
              <a:t>well being, time use </a:t>
            </a:r>
            <a:r>
              <a:rPr lang="en-US" dirty="0" smtClean="0"/>
              <a:t>and balance</a:t>
            </a:r>
            <a:r>
              <a:rPr lang="en-US" dirty="0"/>
              <a:t>, and community vitality within the pillar of cultural </a:t>
            </a:r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cosystem vitality congruent </a:t>
            </a:r>
            <a:r>
              <a:rPr lang="en-US" dirty="0"/>
              <a:t>with the environmental protection pillar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0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5175" y="224126"/>
            <a:ext cx="7612064" cy="6028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While the GNH Index represents snapshots at different times of subjective </a:t>
            </a:r>
            <a:r>
              <a:rPr lang="en-US" dirty="0" smtClean="0"/>
              <a:t>Bhutanese public </a:t>
            </a:r>
            <a:r>
              <a:rPr lang="en-US" dirty="0"/>
              <a:t>opinion on policy outcomes of happiness in the </a:t>
            </a:r>
            <a:r>
              <a:rPr lang="en-US" dirty="0" smtClean="0"/>
              <a:t> nine domains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does not measure </a:t>
            </a:r>
            <a:r>
              <a:rPr lang="en-US" dirty="0" smtClean="0"/>
              <a:t>concurrent public </a:t>
            </a:r>
            <a:r>
              <a:rPr lang="en-US" dirty="0"/>
              <a:t>policy outputs initiated or not by the Bhutanese government to implement </a:t>
            </a:r>
            <a:r>
              <a:rPr lang="en-US" dirty="0" smtClean="0"/>
              <a:t>GNH </a:t>
            </a:r>
          </a:p>
          <a:p>
            <a:pPr lvl="1"/>
            <a:r>
              <a:rPr lang="en-US" dirty="0" smtClean="0"/>
              <a:t>Little is known </a:t>
            </a:r>
            <a:r>
              <a:rPr lang="en-US" dirty="0"/>
              <a:t>to date of how and what emphasis the Bhutanese has placed on </a:t>
            </a:r>
            <a:r>
              <a:rPr lang="en-US" dirty="0" smtClean="0"/>
              <a:t>GNH public </a:t>
            </a:r>
            <a:r>
              <a:rPr lang="en-US" dirty="0"/>
              <a:t>policy </a:t>
            </a:r>
            <a:r>
              <a:rPr lang="en-US" dirty="0" smtClean="0"/>
              <a:t>outputs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this paper, an examination will be made from 1972 to 2014 of </a:t>
            </a:r>
            <a:r>
              <a:rPr lang="en-US" dirty="0" smtClean="0"/>
              <a:t>enacted GNH </a:t>
            </a:r>
            <a:r>
              <a:rPr lang="en-US" dirty="0"/>
              <a:t>public legislative policy outputs </a:t>
            </a:r>
            <a:endParaRPr lang="en-US" dirty="0" smtClean="0"/>
          </a:p>
          <a:p>
            <a:pPr lvl="2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order to ascertain what GNH legislative public </a:t>
            </a:r>
            <a:r>
              <a:rPr lang="en-US" dirty="0" smtClean="0"/>
              <a:t>policy outputs </a:t>
            </a:r>
            <a:r>
              <a:rPr lang="en-US" dirty="0"/>
              <a:t>trends have been over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43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111</TotalTime>
  <Words>1651</Words>
  <Application>Microsoft Macintosh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Habitat</vt:lpstr>
      <vt:lpstr>Gross National Happiness Policy Outputs in Bhutan from 1972 to 2014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Company>University of Oklahoma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Gross National Happiness Policy Outputs in Bhutan from 1972 to 2014</dc:title>
  <dc:creator>Michael Givel</dc:creator>
  <cp:lastModifiedBy>Michael Givel</cp:lastModifiedBy>
  <cp:revision>51</cp:revision>
  <dcterms:created xsi:type="dcterms:W3CDTF">2018-12-06T17:07:29Z</dcterms:created>
  <dcterms:modified xsi:type="dcterms:W3CDTF">2018-12-06T18:59:19Z</dcterms:modified>
</cp:coreProperties>
</file>