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70" r:id="rId2"/>
    <p:sldId id="271" r:id="rId3"/>
    <p:sldId id="272" r:id="rId4"/>
    <p:sldId id="273" r:id="rId5"/>
    <p:sldId id="275" r:id="rId6"/>
    <p:sldId id="276" r:id="rId7"/>
    <p:sldId id="274" r:id="rId8"/>
    <p:sldId id="277" r:id="rId9"/>
    <p:sldId id="278" r:id="rId1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424"/>
    <a:srgbClr val="24F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3"/>
    <p:restoredTop sz="87207" autoAdjust="0"/>
  </p:normalViewPr>
  <p:slideViewPr>
    <p:cSldViewPr snapToGrid="0" snapToObjects="1">
      <p:cViewPr varScale="1">
        <p:scale>
          <a:sx n="65" d="100"/>
          <a:sy n="65" d="100"/>
        </p:scale>
        <p:origin x="888"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9961F2-C25B-BF4E-BD29-11CEA0AD45F6}" type="datetimeFigureOut">
              <a:rPr lang="de-DE" smtClean="0"/>
              <a:t>04.01.2019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199EBB-5542-7747-881E-126F498D8B74}" type="slidenum">
              <a:rPr lang="de-DE" smtClean="0"/>
              <a:t>‹Nr.›</a:t>
            </a:fld>
            <a:endParaRPr lang="de-DE"/>
          </a:p>
        </p:txBody>
      </p:sp>
    </p:spTree>
    <p:extLst>
      <p:ext uri="{BB962C8B-B14F-4D97-AF65-F5344CB8AC3E}">
        <p14:creationId xmlns:p14="http://schemas.microsoft.com/office/powerpoint/2010/main" val="2911420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E2A7A-2086-4045-8415-DA607367EC06}" type="datetimeFigureOut">
              <a:rPr lang="de-DE" smtClean="0"/>
              <a:t>04.01.2019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79948-D440-DA42-A055-543AC1E5F52E}" type="slidenum">
              <a:rPr lang="de-DE" smtClean="0"/>
              <a:t>‹Nr.›</a:t>
            </a:fld>
            <a:endParaRPr lang="de-DE"/>
          </a:p>
        </p:txBody>
      </p:sp>
    </p:spTree>
    <p:extLst>
      <p:ext uri="{BB962C8B-B14F-4D97-AF65-F5344CB8AC3E}">
        <p14:creationId xmlns:p14="http://schemas.microsoft.com/office/powerpoint/2010/main" val="22130915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079948-D440-DA42-A055-543AC1E5F52E}" type="slidenum">
              <a:rPr lang="de-DE" smtClean="0"/>
              <a:t>2</a:t>
            </a:fld>
            <a:endParaRPr lang="de-DE"/>
          </a:p>
        </p:txBody>
      </p:sp>
    </p:spTree>
    <p:extLst>
      <p:ext uri="{BB962C8B-B14F-4D97-AF65-F5344CB8AC3E}">
        <p14:creationId xmlns:p14="http://schemas.microsoft.com/office/powerpoint/2010/main" val="189898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BB079948-D440-DA42-A055-543AC1E5F52E}" type="slidenum">
              <a:rPr lang="de-DE" smtClean="0"/>
              <a:t>3</a:t>
            </a:fld>
            <a:endParaRPr lang="de-DE"/>
          </a:p>
        </p:txBody>
      </p:sp>
    </p:spTree>
    <p:extLst>
      <p:ext uri="{BB962C8B-B14F-4D97-AF65-F5344CB8AC3E}">
        <p14:creationId xmlns:p14="http://schemas.microsoft.com/office/powerpoint/2010/main" val="131906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BB079948-D440-DA42-A055-543AC1E5F52E}" type="slidenum">
              <a:rPr lang="de-DE" smtClean="0"/>
              <a:t>4</a:t>
            </a:fld>
            <a:endParaRPr lang="de-DE"/>
          </a:p>
        </p:txBody>
      </p:sp>
    </p:spTree>
    <p:extLst>
      <p:ext uri="{BB962C8B-B14F-4D97-AF65-F5344CB8AC3E}">
        <p14:creationId xmlns:p14="http://schemas.microsoft.com/office/powerpoint/2010/main" val="359104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079948-D440-DA42-A055-543AC1E5F52E}" type="slidenum">
              <a:rPr lang="de-DE" smtClean="0"/>
              <a:t>5</a:t>
            </a:fld>
            <a:endParaRPr lang="de-DE"/>
          </a:p>
        </p:txBody>
      </p:sp>
    </p:spTree>
    <p:extLst>
      <p:ext uri="{BB962C8B-B14F-4D97-AF65-F5344CB8AC3E}">
        <p14:creationId xmlns:p14="http://schemas.microsoft.com/office/powerpoint/2010/main" val="392149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079948-D440-DA42-A055-543AC1E5F52E}" type="slidenum">
              <a:rPr lang="de-DE" smtClean="0"/>
              <a:t>6</a:t>
            </a:fld>
            <a:endParaRPr lang="de-DE"/>
          </a:p>
        </p:txBody>
      </p:sp>
    </p:spTree>
    <p:extLst>
      <p:ext uri="{BB962C8B-B14F-4D97-AF65-F5344CB8AC3E}">
        <p14:creationId xmlns:p14="http://schemas.microsoft.com/office/powerpoint/2010/main" val="244293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079948-D440-DA42-A055-543AC1E5F52E}" type="slidenum">
              <a:rPr lang="de-DE" smtClean="0"/>
              <a:t>7</a:t>
            </a:fld>
            <a:endParaRPr lang="de-DE"/>
          </a:p>
        </p:txBody>
      </p:sp>
    </p:spTree>
    <p:extLst>
      <p:ext uri="{BB962C8B-B14F-4D97-AF65-F5344CB8AC3E}">
        <p14:creationId xmlns:p14="http://schemas.microsoft.com/office/powerpoint/2010/main" val="15454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079948-D440-DA42-A055-543AC1E5F52E}" type="slidenum">
              <a:rPr lang="de-DE" smtClean="0"/>
              <a:t>8</a:t>
            </a:fld>
            <a:endParaRPr lang="de-DE"/>
          </a:p>
        </p:txBody>
      </p:sp>
    </p:spTree>
    <p:extLst>
      <p:ext uri="{BB962C8B-B14F-4D97-AF65-F5344CB8AC3E}">
        <p14:creationId xmlns:p14="http://schemas.microsoft.com/office/powerpoint/2010/main" val="98642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6AEADB2B-59A9-B147-81D1-F227E2C82736}" type="datetime1">
              <a:rPr lang="de-AT" smtClean="0"/>
              <a:t>04.01.2019</a:t>
            </a:fld>
            <a:endParaRPr lang="de-DE"/>
          </a:p>
        </p:txBody>
      </p:sp>
      <p:sp>
        <p:nvSpPr>
          <p:cNvPr id="5" name="Fußzeilenplatzhalter 4"/>
          <p:cNvSpPr>
            <a:spLocks noGrp="1"/>
          </p:cNvSpPr>
          <p:nvPr>
            <p:ph type="ftr" sz="quarter" idx="11"/>
          </p:nvPr>
        </p:nvSpPr>
        <p:spPr/>
        <p:txBody>
          <a:bodyPr/>
          <a:lstStyle/>
          <a:p>
            <a:r>
              <a:rPr lang="de-DE"/>
              <a:t>Windischgraetz, University of Vienna</a:t>
            </a:r>
          </a:p>
        </p:txBody>
      </p:sp>
      <p:sp>
        <p:nvSpPr>
          <p:cNvPr id="6" name="Foliennummernplatzhalter 5"/>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422401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F032F241-F633-0A4F-9B6C-84C2433DB800}" type="datetime1">
              <a:rPr lang="de-AT" smtClean="0"/>
              <a:t>04.01.2019</a:t>
            </a:fld>
            <a:endParaRPr lang="de-DE"/>
          </a:p>
        </p:txBody>
      </p:sp>
      <p:sp>
        <p:nvSpPr>
          <p:cNvPr id="5" name="Fußzeilenplatzhalter 4"/>
          <p:cNvSpPr>
            <a:spLocks noGrp="1"/>
          </p:cNvSpPr>
          <p:nvPr>
            <p:ph type="ftr" sz="quarter" idx="11"/>
          </p:nvPr>
        </p:nvSpPr>
        <p:spPr/>
        <p:txBody>
          <a:bodyPr/>
          <a:lstStyle/>
          <a:p>
            <a:r>
              <a:rPr lang="de-DE"/>
              <a:t>Windischgraetz, University of Vienna</a:t>
            </a:r>
          </a:p>
        </p:txBody>
      </p:sp>
      <p:sp>
        <p:nvSpPr>
          <p:cNvPr id="6" name="Foliennummernplatzhalter 5"/>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149011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F9DCE00E-CA67-484B-B588-1D4A01B72036}" type="datetime1">
              <a:rPr lang="de-AT" smtClean="0"/>
              <a:t>04.01.2019</a:t>
            </a:fld>
            <a:endParaRPr lang="de-DE"/>
          </a:p>
        </p:txBody>
      </p:sp>
      <p:sp>
        <p:nvSpPr>
          <p:cNvPr id="5" name="Fußzeilenplatzhalter 4"/>
          <p:cNvSpPr>
            <a:spLocks noGrp="1"/>
          </p:cNvSpPr>
          <p:nvPr>
            <p:ph type="ftr" sz="quarter" idx="11"/>
          </p:nvPr>
        </p:nvSpPr>
        <p:spPr/>
        <p:txBody>
          <a:bodyPr/>
          <a:lstStyle/>
          <a:p>
            <a:r>
              <a:rPr lang="de-DE"/>
              <a:t>Windischgraetz, University of Vienna</a:t>
            </a:r>
          </a:p>
        </p:txBody>
      </p:sp>
      <p:sp>
        <p:nvSpPr>
          <p:cNvPr id="6" name="Foliennummernplatzhalter 5"/>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261919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0B63612E-D131-4344-BBBA-D4B8D04D1B3A}" type="datetime1">
              <a:rPr lang="de-AT" smtClean="0"/>
              <a:t>04.01.2019</a:t>
            </a:fld>
            <a:endParaRPr lang="de-DE"/>
          </a:p>
        </p:txBody>
      </p:sp>
      <p:sp>
        <p:nvSpPr>
          <p:cNvPr id="5" name="Fußzeilenplatzhalter 4"/>
          <p:cNvSpPr>
            <a:spLocks noGrp="1"/>
          </p:cNvSpPr>
          <p:nvPr>
            <p:ph type="ftr" sz="quarter" idx="11"/>
          </p:nvPr>
        </p:nvSpPr>
        <p:spPr/>
        <p:txBody>
          <a:bodyPr/>
          <a:lstStyle/>
          <a:p>
            <a:r>
              <a:rPr lang="de-DE"/>
              <a:t>Windischgraetz, University of Vienna</a:t>
            </a:r>
          </a:p>
        </p:txBody>
      </p:sp>
      <p:sp>
        <p:nvSpPr>
          <p:cNvPr id="6" name="Foliennummernplatzhalter 5"/>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1448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15D5152C-F7FA-FE44-8A1E-C53D21957A3B}" type="datetime1">
              <a:rPr lang="de-AT" smtClean="0"/>
              <a:t>04.01.2019</a:t>
            </a:fld>
            <a:endParaRPr lang="de-DE"/>
          </a:p>
        </p:txBody>
      </p:sp>
      <p:sp>
        <p:nvSpPr>
          <p:cNvPr id="5" name="Fußzeilenplatzhalter 4"/>
          <p:cNvSpPr>
            <a:spLocks noGrp="1"/>
          </p:cNvSpPr>
          <p:nvPr>
            <p:ph type="ftr" sz="quarter" idx="11"/>
          </p:nvPr>
        </p:nvSpPr>
        <p:spPr/>
        <p:txBody>
          <a:bodyPr/>
          <a:lstStyle/>
          <a:p>
            <a:r>
              <a:rPr lang="de-DE"/>
              <a:t>Windischgraetz, University of Vienna</a:t>
            </a:r>
          </a:p>
        </p:txBody>
      </p:sp>
      <p:sp>
        <p:nvSpPr>
          <p:cNvPr id="6" name="Foliennummernplatzhalter 5"/>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176089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B5AD9CCD-7425-6A4E-BC23-3A817C1D121D}" type="datetime1">
              <a:rPr lang="de-AT" smtClean="0"/>
              <a:t>04.01.2019</a:t>
            </a:fld>
            <a:endParaRPr lang="de-DE"/>
          </a:p>
        </p:txBody>
      </p:sp>
      <p:sp>
        <p:nvSpPr>
          <p:cNvPr id="6" name="Fußzeilenplatzhalter 5"/>
          <p:cNvSpPr>
            <a:spLocks noGrp="1"/>
          </p:cNvSpPr>
          <p:nvPr>
            <p:ph type="ftr" sz="quarter" idx="11"/>
          </p:nvPr>
        </p:nvSpPr>
        <p:spPr/>
        <p:txBody>
          <a:bodyPr/>
          <a:lstStyle/>
          <a:p>
            <a:r>
              <a:rPr lang="de-DE"/>
              <a:t>Windischgraetz, University of Vienna</a:t>
            </a:r>
          </a:p>
        </p:txBody>
      </p:sp>
      <p:sp>
        <p:nvSpPr>
          <p:cNvPr id="7" name="Foliennummernplatzhalter 6"/>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370974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A78A351D-CE0B-E449-B030-8FCE4870A659}" type="datetime1">
              <a:rPr lang="de-AT" smtClean="0"/>
              <a:t>04.01.2019</a:t>
            </a:fld>
            <a:endParaRPr lang="de-DE"/>
          </a:p>
        </p:txBody>
      </p:sp>
      <p:sp>
        <p:nvSpPr>
          <p:cNvPr id="8" name="Fußzeilenplatzhalter 7"/>
          <p:cNvSpPr>
            <a:spLocks noGrp="1"/>
          </p:cNvSpPr>
          <p:nvPr>
            <p:ph type="ftr" sz="quarter" idx="11"/>
          </p:nvPr>
        </p:nvSpPr>
        <p:spPr/>
        <p:txBody>
          <a:bodyPr/>
          <a:lstStyle/>
          <a:p>
            <a:r>
              <a:rPr lang="de-DE"/>
              <a:t>Windischgraetz, University of Vienna</a:t>
            </a:r>
          </a:p>
        </p:txBody>
      </p:sp>
      <p:sp>
        <p:nvSpPr>
          <p:cNvPr id="9" name="Foliennummernplatzhalter 8"/>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192998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A23EE437-996A-704B-9CCD-9657EF34A638}" type="datetime1">
              <a:rPr lang="de-AT" smtClean="0"/>
              <a:t>04.01.2019</a:t>
            </a:fld>
            <a:endParaRPr lang="de-DE"/>
          </a:p>
        </p:txBody>
      </p:sp>
      <p:sp>
        <p:nvSpPr>
          <p:cNvPr id="4" name="Fußzeilenplatzhalter 3"/>
          <p:cNvSpPr>
            <a:spLocks noGrp="1"/>
          </p:cNvSpPr>
          <p:nvPr>
            <p:ph type="ftr" sz="quarter" idx="11"/>
          </p:nvPr>
        </p:nvSpPr>
        <p:spPr/>
        <p:txBody>
          <a:bodyPr/>
          <a:lstStyle/>
          <a:p>
            <a:r>
              <a:rPr lang="de-DE"/>
              <a:t>Windischgraetz, University of Vienna</a:t>
            </a:r>
          </a:p>
        </p:txBody>
      </p:sp>
      <p:sp>
        <p:nvSpPr>
          <p:cNvPr id="5" name="Foliennummernplatzhalter 4"/>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41003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889CBE2-93D7-304F-BE48-58D96660A796}" type="datetime1">
              <a:rPr lang="de-AT" smtClean="0"/>
              <a:t>04.01.2019</a:t>
            </a:fld>
            <a:endParaRPr lang="de-DE"/>
          </a:p>
        </p:txBody>
      </p:sp>
      <p:sp>
        <p:nvSpPr>
          <p:cNvPr id="3" name="Fußzeilenplatzhalter 2"/>
          <p:cNvSpPr>
            <a:spLocks noGrp="1"/>
          </p:cNvSpPr>
          <p:nvPr>
            <p:ph type="ftr" sz="quarter" idx="11"/>
          </p:nvPr>
        </p:nvSpPr>
        <p:spPr/>
        <p:txBody>
          <a:bodyPr/>
          <a:lstStyle/>
          <a:p>
            <a:r>
              <a:rPr lang="de-DE"/>
              <a:t>Windischgraetz, University of Vienna</a:t>
            </a:r>
          </a:p>
        </p:txBody>
      </p:sp>
      <p:sp>
        <p:nvSpPr>
          <p:cNvPr id="4" name="Foliennummernplatzhalter 3"/>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53677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15BC7098-8BE2-654C-8736-F2A7B0B8CCE9}" type="datetime1">
              <a:rPr lang="de-AT" smtClean="0"/>
              <a:t>04.01.2019</a:t>
            </a:fld>
            <a:endParaRPr lang="de-DE"/>
          </a:p>
        </p:txBody>
      </p:sp>
      <p:sp>
        <p:nvSpPr>
          <p:cNvPr id="6" name="Fußzeilenplatzhalter 5"/>
          <p:cNvSpPr>
            <a:spLocks noGrp="1"/>
          </p:cNvSpPr>
          <p:nvPr>
            <p:ph type="ftr" sz="quarter" idx="11"/>
          </p:nvPr>
        </p:nvSpPr>
        <p:spPr/>
        <p:txBody>
          <a:bodyPr/>
          <a:lstStyle/>
          <a:p>
            <a:r>
              <a:rPr lang="de-DE"/>
              <a:t>Windischgraetz, University of Vienna</a:t>
            </a:r>
          </a:p>
        </p:txBody>
      </p:sp>
      <p:sp>
        <p:nvSpPr>
          <p:cNvPr id="7" name="Foliennummernplatzhalter 6"/>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42747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CFE51A75-F454-C448-93FB-78A584703465}" type="datetime1">
              <a:rPr lang="de-AT" smtClean="0"/>
              <a:t>04.01.2019</a:t>
            </a:fld>
            <a:endParaRPr lang="de-DE"/>
          </a:p>
        </p:txBody>
      </p:sp>
      <p:sp>
        <p:nvSpPr>
          <p:cNvPr id="6" name="Fußzeilenplatzhalter 5"/>
          <p:cNvSpPr>
            <a:spLocks noGrp="1"/>
          </p:cNvSpPr>
          <p:nvPr>
            <p:ph type="ftr" sz="quarter" idx="11"/>
          </p:nvPr>
        </p:nvSpPr>
        <p:spPr/>
        <p:txBody>
          <a:bodyPr/>
          <a:lstStyle/>
          <a:p>
            <a:r>
              <a:rPr lang="de-DE"/>
              <a:t>Windischgraetz, University of Vienna</a:t>
            </a:r>
          </a:p>
        </p:txBody>
      </p:sp>
      <p:sp>
        <p:nvSpPr>
          <p:cNvPr id="7" name="Foliennummernplatzhalter 6"/>
          <p:cNvSpPr>
            <a:spLocks noGrp="1"/>
          </p:cNvSpPr>
          <p:nvPr>
            <p:ph type="sldNum" sz="quarter" idx="12"/>
          </p:nvPr>
        </p:nvSpPr>
        <p:spPr/>
        <p:txBody>
          <a:bodyPr/>
          <a:lstStyle/>
          <a:p>
            <a:fld id="{1A9833FD-F4D1-074B-8A3D-FF58C8134ACA}" type="slidenum">
              <a:rPr lang="de-DE" smtClean="0"/>
              <a:t>‹Nr.›</a:t>
            </a:fld>
            <a:endParaRPr lang="de-DE"/>
          </a:p>
        </p:txBody>
      </p:sp>
    </p:spTree>
    <p:extLst>
      <p:ext uri="{BB962C8B-B14F-4D97-AF65-F5344CB8AC3E}">
        <p14:creationId xmlns:p14="http://schemas.microsoft.com/office/powerpoint/2010/main" val="330153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DB5E7-8C1F-B942-B71D-73816E45FFF0}" type="datetime1">
              <a:rPr lang="de-AT" smtClean="0"/>
              <a:t>04.01.2019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Windischgraetz, University of Vienna</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833FD-F4D1-074B-8A3D-FF58C8134ACA}" type="slidenum">
              <a:rPr lang="de-DE" smtClean="0"/>
              <a:t>‹Nr.›</a:t>
            </a:fld>
            <a:endParaRPr lang="de-DE"/>
          </a:p>
        </p:txBody>
      </p:sp>
    </p:spTree>
    <p:extLst>
      <p:ext uri="{BB962C8B-B14F-4D97-AF65-F5344CB8AC3E}">
        <p14:creationId xmlns:p14="http://schemas.microsoft.com/office/powerpoint/2010/main" val="321577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691385"/>
            <a:ext cx="7772400" cy="1470025"/>
          </a:xfrm>
        </p:spPr>
        <p:txBody>
          <a:bodyPr/>
          <a:lstStyle/>
          <a:p>
            <a:r>
              <a:rPr lang="en-GB" b="1" dirty="0"/>
              <a:t>Dispute Settlement </a:t>
            </a:r>
            <a:br>
              <a:rPr lang="en-GB" b="1" dirty="0"/>
            </a:br>
            <a:r>
              <a:rPr lang="en-GB" b="1" dirty="0"/>
              <a:t>in a Changing Society</a:t>
            </a:r>
          </a:p>
        </p:txBody>
      </p:sp>
      <p:sp>
        <p:nvSpPr>
          <p:cNvPr id="3" name="Untertitel 2"/>
          <p:cNvSpPr>
            <a:spLocks noGrp="1"/>
          </p:cNvSpPr>
          <p:nvPr>
            <p:ph type="subTitle" idx="1"/>
          </p:nvPr>
        </p:nvSpPr>
        <p:spPr>
          <a:xfrm>
            <a:off x="1371600" y="4762500"/>
            <a:ext cx="6400800" cy="1752600"/>
          </a:xfrm>
        </p:spPr>
        <p:txBody>
          <a:bodyPr/>
          <a:lstStyle/>
          <a:p>
            <a:r>
              <a:rPr lang="en-GB" dirty="0">
                <a:solidFill>
                  <a:schemeClr val="bg1"/>
                </a:solidFill>
              </a:rPr>
              <a:t>Michaela </a:t>
            </a:r>
            <a:r>
              <a:rPr lang="en-GB" dirty="0" err="1">
                <a:solidFill>
                  <a:schemeClr val="bg1"/>
                </a:solidFill>
              </a:rPr>
              <a:t>Windischgrätz</a:t>
            </a:r>
            <a:r>
              <a:rPr lang="en-GB" dirty="0">
                <a:solidFill>
                  <a:schemeClr val="bg1"/>
                </a:solidFill>
              </a:rPr>
              <a:t/>
            </a:r>
            <a:br>
              <a:rPr lang="en-GB" dirty="0">
                <a:solidFill>
                  <a:schemeClr val="bg1"/>
                </a:solidFill>
              </a:rPr>
            </a:br>
            <a:r>
              <a:rPr lang="en-GB" dirty="0">
                <a:solidFill>
                  <a:schemeClr val="bg1"/>
                </a:solidFill>
              </a:rPr>
              <a:t>University of Vienna</a:t>
            </a:r>
          </a:p>
        </p:txBody>
      </p:sp>
    </p:spTree>
    <p:extLst>
      <p:ext uri="{BB962C8B-B14F-4D97-AF65-F5344CB8AC3E}">
        <p14:creationId xmlns:p14="http://schemas.microsoft.com/office/powerpoint/2010/main" val="3784617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74370" y="182759"/>
            <a:ext cx="7772400" cy="1470025"/>
          </a:xfrm>
        </p:spPr>
        <p:txBody>
          <a:bodyPr/>
          <a:lstStyle/>
          <a:p>
            <a:r>
              <a:rPr lang="en-US" b="1" dirty="0"/>
              <a:t>A stable Narrative</a:t>
            </a:r>
          </a:p>
        </p:txBody>
      </p:sp>
      <p:pic>
        <p:nvPicPr>
          <p:cNvPr id="5" name="Inhaltsplatzhalter 5" descr="Guru Rimoche2.jpg">
            <a:extLst>
              <a:ext uri="{FF2B5EF4-FFF2-40B4-BE49-F238E27FC236}">
                <a16:creationId xmlns:a16="http://schemas.microsoft.com/office/drawing/2014/main" id="{B0831D57-0886-494D-8357-09A3917746C4}"/>
              </a:ext>
            </a:extLst>
          </p:cNvPr>
          <p:cNvPicPr>
            <a:picLocks noChangeAspect="1"/>
          </p:cNvPicPr>
          <p:nvPr/>
        </p:nvPicPr>
        <p:blipFill>
          <a:blip r:embed="rId4">
            <a:extLst>
              <a:ext uri="{28A0092B-C50C-407E-A947-70E740481C1C}">
                <a14:useLocalDpi xmlns:a14="http://schemas.microsoft.com/office/drawing/2010/main" val="0"/>
              </a:ext>
            </a:extLst>
          </a:blip>
          <a:srcRect t="7975" b="7975"/>
          <a:stretch>
            <a:fillRect/>
          </a:stretch>
        </p:blipFill>
        <p:spPr>
          <a:xfrm>
            <a:off x="177747" y="1516094"/>
            <a:ext cx="4230423" cy="5135714"/>
          </a:xfrm>
          <a:prstGeom prst="rect">
            <a:avLst/>
          </a:prstGeom>
          <a:ln>
            <a:solidFill>
              <a:srgbClr val="000000"/>
            </a:solidFill>
          </a:ln>
        </p:spPr>
      </p:pic>
      <p:sp>
        <p:nvSpPr>
          <p:cNvPr id="8" name="Inhaltsplatzhalter 3">
            <a:extLst>
              <a:ext uri="{FF2B5EF4-FFF2-40B4-BE49-F238E27FC236}">
                <a16:creationId xmlns:a16="http://schemas.microsoft.com/office/drawing/2014/main" id="{F4C334E6-05DF-2A40-BC5F-E12A3475A6BD}"/>
              </a:ext>
            </a:extLst>
          </p:cNvPr>
          <p:cNvSpPr txBox="1">
            <a:spLocks/>
          </p:cNvSpPr>
          <p:nvPr/>
        </p:nvSpPr>
        <p:spPr>
          <a:xfrm>
            <a:off x="4814755" y="1957659"/>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de-DE" dirty="0"/>
              <a:t>Guru </a:t>
            </a:r>
            <a:r>
              <a:rPr lang="de-DE" dirty="0" err="1"/>
              <a:t>Rimpoche</a:t>
            </a:r>
            <a:endParaRPr lang="de-DE" dirty="0"/>
          </a:p>
          <a:p>
            <a:pPr>
              <a:buFont typeface="Wingdings" panose="05000000000000000000" pitchFamily="2" charset="2"/>
              <a:buChar char="v"/>
            </a:pPr>
            <a:r>
              <a:rPr lang="de-DE" dirty="0" err="1"/>
              <a:t>Nangkha</a:t>
            </a:r>
            <a:r>
              <a:rPr lang="de-DE" dirty="0"/>
              <a:t> </a:t>
            </a:r>
            <a:r>
              <a:rPr lang="de-DE" dirty="0" err="1"/>
              <a:t>Nangdrik</a:t>
            </a:r>
            <a:endParaRPr lang="de-DE" dirty="0"/>
          </a:p>
          <a:p>
            <a:pPr>
              <a:buFont typeface="Wingdings" panose="05000000000000000000" pitchFamily="2" charset="2"/>
              <a:buChar char="v"/>
            </a:pPr>
            <a:r>
              <a:rPr lang="de-DE" dirty="0"/>
              <a:t>Dispute </a:t>
            </a:r>
            <a:r>
              <a:rPr lang="de-DE" dirty="0" err="1"/>
              <a:t>between</a:t>
            </a:r>
            <a:r>
              <a:rPr lang="de-DE" dirty="0"/>
              <a:t> </a:t>
            </a:r>
            <a:r>
              <a:rPr lang="de-DE" dirty="0" err="1"/>
              <a:t>Sindhu</a:t>
            </a:r>
            <a:r>
              <a:rPr lang="de-DE" dirty="0"/>
              <a:t> Raja </a:t>
            </a:r>
            <a:r>
              <a:rPr lang="de-DE" dirty="0" err="1"/>
              <a:t>and</a:t>
            </a:r>
            <a:r>
              <a:rPr lang="de-DE" dirty="0"/>
              <a:t> </a:t>
            </a:r>
            <a:br>
              <a:rPr lang="de-DE" dirty="0"/>
            </a:br>
            <a:r>
              <a:rPr lang="de-DE" dirty="0"/>
              <a:t>King </a:t>
            </a:r>
            <a:r>
              <a:rPr lang="de-DE" dirty="0" err="1"/>
              <a:t>Nawoche</a:t>
            </a:r>
            <a:endParaRPr lang="de-DE" dirty="0"/>
          </a:p>
        </p:txBody>
      </p:sp>
    </p:spTree>
    <p:extLst>
      <p:ext uri="{BB962C8B-B14F-4D97-AF65-F5344CB8AC3E}">
        <p14:creationId xmlns:p14="http://schemas.microsoft.com/office/powerpoint/2010/main" val="3747946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264010"/>
            <a:ext cx="7772400" cy="1470025"/>
          </a:xfrm>
        </p:spPr>
        <p:txBody>
          <a:bodyPr/>
          <a:lstStyle/>
          <a:p>
            <a:r>
              <a:rPr lang="de-DE" b="1" dirty="0"/>
              <a:t>Traditional View</a:t>
            </a:r>
          </a:p>
        </p:txBody>
      </p:sp>
      <p:sp>
        <p:nvSpPr>
          <p:cNvPr id="7" name="Inhaltsplatzhalter 2">
            <a:extLst>
              <a:ext uri="{FF2B5EF4-FFF2-40B4-BE49-F238E27FC236}">
                <a16:creationId xmlns:a16="http://schemas.microsoft.com/office/drawing/2014/main" id="{6D9A03F5-C4B0-294F-BD14-4D3A46C4BE30}"/>
              </a:ext>
            </a:extLst>
          </p:cNvPr>
          <p:cNvSpPr txBox="1">
            <a:spLocks/>
          </p:cNvSpPr>
          <p:nvPr/>
        </p:nvSpPr>
        <p:spPr>
          <a:xfrm>
            <a:off x="457200" y="1734035"/>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solidFill>
                  <a:schemeClr val="tx1"/>
                </a:solidFill>
              </a:rPr>
              <a:t>Social agreement for keeping conflicts within</a:t>
            </a:r>
            <a:br>
              <a:rPr lang="en-GB" b="1" dirty="0">
                <a:solidFill>
                  <a:schemeClr val="tx1"/>
                </a:solidFill>
              </a:rPr>
            </a:br>
            <a:r>
              <a:rPr lang="en-GB" b="1" dirty="0">
                <a:solidFill>
                  <a:schemeClr val="tx1"/>
                </a:solidFill>
              </a:rPr>
              <a:t>the village</a:t>
            </a:r>
          </a:p>
          <a:p>
            <a:pPr lvl="1" algn="l">
              <a:buFont typeface="Arial" panose="020B0604020202020204" pitchFamily="34" charset="0"/>
              <a:buChar char="•"/>
            </a:pPr>
            <a:r>
              <a:rPr lang="en-GB" sz="3200" dirty="0">
                <a:solidFill>
                  <a:schemeClr val="bg1"/>
                </a:solidFill>
              </a:rPr>
              <a:t>“</a:t>
            </a:r>
            <a:r>
              <a:rPr lang="en-GB" sz="3200" b="1" dirty="0">
                <a:solidFill>
                  <a:schemeClr val="bg1"/>
                </a:solidFill>
              </a:rPr>
              <a:t>Better to lose in the village than to win in the court”</a:t>
            </a:r>
          </a:p>
          <a:p>
            <a:pPr lvl="1" algn="l">
              <a:buFont typeface="Arial" panose="020B0604020202020204" pitchFamily="34" charset="0"/>
              <a:buChar char="•"/>
            </a:pPr>
            <a:r>
              <a:rPr lang="en-GB" sz="3200" b="1" dirty="0">
                <a:solidFill>
                  <a:schemeClr val="bg1"/>
                </a:solidFill>
              </a:rPr>
              <a:t>Win-win situation</a:t>
            </a:r>
          </a:p>
          <a:p>
            <a:pPr lvl="1" algn="l">
              <a:buFont typeface="Arial" panose="020B0604020202020204" pitchFamily="34" charset="0"/>
              <a:buChar char="•"/>
            </a:pPr>
            <a:r>
              <a:rPr lang="en-GB" sz="3200" b="1" dirty="0">
                <a:solidFill>
                  <a:schemeClr val="bg1"/>
                </a:solidFill>
              </a:rPr>
              <a:t>Middle path</a:t>
            </a:r>
          </a:p>
          <a:p>
            <a:pPr lvl="1" algn="l">
              <a:buFont typeface="Arial" panose="020B0604020202020204" pitchFamily="34" charset="0"/>
              <a:buChar char="•"/>
            </a:pPr>
            <a:r>
              <a:rPr lang="en-GB" sz="3200" b="1" dirty="0">
                <a:solidFill>
                  <a:schemeClr val="bg1"/>
                </a:solidFill>
              </a:rPr>
              <a:t>Saving time and money</a:t>
            </a:r>
          </a:p>
          <a:p>
            <a:pPr lvl="1" algn="l">
              <a:buFont typeface="Arial" panose="020B0604020202020204" pitchFamily="34" charset="0"/>
              <a:buChar char="•"/>
            </a:pPr>
            <a:r>
              <a:rPr lang="en-GB" sz="3200" b="1" dirty="0">
                <a:solidFill>
                  <a:schemeClr val="bg1"/>
                </a:solidFill>
              </a:rPr>
              <a:t>Saving faces, raising heads</a:t>
            </a:r>
          </a:p>
          <a:p>
            <a:pPr lvl="1"/>
            <a:endParaRPr lang="en-GB" dirty="0">
              <a:solidFill>
                <a:schemeClr val="bg1"/>
              </a:solidFill>
            </a:endParaRPr>
          </a:p>
        </p:txBody>
      </p:sp>
    </p:spTree>
    <p:extLst>
      <p:ext uri="{BB962C8B-B14F-4D97-AF65-F5344CB8AC3E}">
        <p14:creationId xmlns:p14="http://schemas.microsoft.com/office/powerpoint/2010/main" val="11450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217049"/>
            <a:ext cx="7772400" cy="1470025"/>
          </a:xfrm>
        </p:spPr>
        <p:txBody>
          <a:bodyPr/>
          <a:lstStyle/>
          <a:p>
            <a:r>
              <a:rPr lang="en-GB" b="1" dirty="0"/>
              <a:t>Testimonials of Change</a:t>
            </a:r>
          </a:p>
        </p:txBody>
      </p:sp>
      <p:sp>
        <p:nvSpPr>
          <p:cNvPr id="5" name="Inhaltsplatzhalter 2">
            <a:extLst>
              <a:ext uri="{FF2B5EF4-FFF2-40B4-BE49-F238E27FC236}">
                <a16:creationId xmlns:a16="http://schemas.microsoft.com/office/drawing/2014/main" id="{BC322A8E-EB3F-5B4B-BE79-31D9C50848FD}"/>
              </a:ext>
            </a:extLst>
          </p:cNvPr>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GB" b="1" dirty="0">
                <a:solidFill>
                  <a:schemeClr val="tx1"/>
                </a:solidFill>
              </a:rPr>
              <a:t>“Disputes were settled mutually in the village. We did not have an alternative then. Disputing parties always listened to the elders, so there were no complications. They were all simple folks back then. But today, there are a lot of people with money, knowledge, qualification and ideas. So it has changed.” </a:t>
            </a:r>
            <a:endParaRPr lang="de-AT" b="1" dirty="0">
              <a:solidFill>
                <a:schemeClr val="tx1"/>
              </a:solidFill>
            </a:endParaRPr>
          </a:p>
          <a:p>
            <a:pPr marL="457200" indent="-457200" algn="l">
              <a:buFont typeface="Arial" panose="020B0604020202020204" pitchFamily="34" charset="0"/>
              <a:buChar char="•"/>
            </a:pPr>
            <a:r>
              <a:rPr lang="en-GB" b="1" dirty="0">
                <a:solidFill>
                  <a:schemeClr val="bg1"/>
                </a:solidFill>
              </a:rPr>
              <a:t>“Later, when people became bold, they started reporting the disputes to the </a:t>
            </a:r>
            <a:r>
              <a:rPr lang="en-GB" b="1" dirty="0" err="1">
                <a:solidFill>
                  <a:schemeClr val="bg1"/>
                </a:solidFill>
              </a:rPr>
              <a:t>Dzongda</a:t>
            </a:r>
            <a:r>
              <a:rPr lang="en-GB" b="1" dirty="0">
                <a:solidFill>
                  <a:schemeClr val="bg1"/>
                </a:solidFill>
              </a:rPr>
              <a:t> and </a:t>
            </a:r>
            <a:r>
              <a:rPr lang="en-GB" b="1" dirty="0" err="1">
                <a:solidFill>
                  <a:schemeClr val="bg1"/>
                </a:solidFill>
              </a:rPr>
              <a:t>Thrimpons</a:t>
            </a:r>
            <a:r>
              <a:rPr lang="en-GB" b="1" dirty="0">
                <a:solidFill>
                  <a:schemeClr val="bg1"/>
                </a:solidFill>
              </a:rPr>
              <a:t>”.</a:t>
            </a:r>
            <a:endParaRPr lang="de-AT" b="1" dirty="0">
              <a:solidFill>
                <a:schemeClr val="bg1"/>
              </a:solidFill>
            </a:endParaRPr>
          </a:p>
          <a:p>
            <a:endParaRPr lang="de-DE" dirty="0"/>
          </a:p>
        </p:txBody>
      </p:sp>
    </p:spTree>
    <p:extLst>
      <p:ext uri="{BB962C8B-B14F-4D97-AF65-F5344CB8AC3E}">
        <p14:creationId xmlns:p14="http://schemas.microsoft.com/office/powerpoint/2010/main" val="18351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434170"/>
            <a:ext cx="7772400" cy="1470025"/>
          </a:xfrm>
        </p:spPr>
        <p:txBody>
          <a:bodyPr>
            <a:normAutofit/>
          </a:bodyPr>
          <a:lstStyle/>
          <a:p>
            <a:r>
              <a:rPr lang="en-US" sz="3600" b="1" dirty="0"/>
              <a:t>Dispute Settlement according </a:t>
            </a:r>
            <a:br>
              <a:rPr lang="en-US" sz="3600" b="1" dirty="0"/>
            </a:br>
            <a:r>
              <a:rPr lang="en-US" sz="3600" b="1" dirty="0"/>
              <a:t>to Subject Matters</a:t>
            </a:r>
          </a:p>
        </p:txBody>
      </p:sp>
      <p:graphicFrame>
        <p:nvGraphicFramePr>
          <p:cNvPr id="7" name="Inhaltsplatzhalter 3">
            <a:extLst>
              <a:ext uri="{FF2B5EF4-FFF2-40B4-BE49-F238E27FC236}">
                <a16:creationId xmlns:a16="http://schemas.microsoft.com/office/drawing/2014/main" id="{C31E1A83-097A-974C-AE12-D00136742331}"/>
              </a:ext>
            </a:extLst>
          </p:cNvPr>
          <p:cNvGraphicFramePr>
            <a:graphicFrameLocks/>
          </p:cNvGraphicFramePr>
          <p:nvPr>
            <p:extLst>
              <p:ext uri="{D42A27DB-BD31-4B8C-83A1-F6EECF244321}">
                <p14:modId xmlns:p14="http://schemas.microsoft.com/office/powerpoint/2010/main" val="3279210943"/>
              </p:ext>
            </p:extLst>
          </p:nvPr>
        </p:nvGraphicFramePr>
        <p:xfrm>
          <a:off x="457200" y="1904195"/>
          <a:ext cx="8229600" cy="4450080"/>
        </p:xfrm>
        <a:graphic>
          <a:graphicData uri="http://schemas.openxmlformats.org/drawingml/2006/table">
            <a:tbl>
              <a:tblPr firstRow="1" bandRow="1">
                <a:tableStyleId>{5C22544A-7EE6-4342-B048-85BDC9FD1C3A}</a:tableStyleId>
              </a:tblPr>
              <a:tblGrid>
                <a:gridCol w="530352">
                  <a:extLst>
                    <a:ext uri="{9D8B030D-6E8A-4147-A177-3AD203B41FA5}">
                      <a16:colId xmlns:a16="http://schemas.microsoft.com/office/drawing/2014/main" val="657815994"/>
                    </a:ext>
                  </a:extLst>
                </a:gridCol>
                <a:gridCol w="3538728">
                  <a:extLst>
                    <a:ext uri="{9D8B030D-6E8A-4147-A177-3AD203B41FA5}">
                      <a16:colId xmlns:a16="http://schemas.microsoft.com/office/drawing/2014/main" val="1470601822"/>
                    </a:ext>
                  </a:extLst>
                </a:gridCol>
                <a:gridCol w="1289304">
                  <a:extLst>
                    <a:ext uri="{9D8B030D-6E8A-4147-A177-3AD203B41FA5}">
                      <a16:colId xmlns:a16="http://schemas.microsoft.com/office/drawing/2014/main" val="2099922940"/>
                    </a:ext>
                  </a:extLst>
                </a:gridCol>
                <a:gridCol w="1225296">
                  <a:extLst>
                    <a:ext uri="{9D8B030D-6E8A-4147-A177-3AD203B41FA5}">
                      <a16:colId xmlns:a16="http://schemas.microsoft.com/office/drawing/2014/main" val="1692761200"/>
                    </a:ext>
                  </a:extLst>
                </a:gridCol>
                <a:gridCol w="1645920">
                  <a:extLst>
                    <a:ext uri="{9D8B030D-6E8A-4147-A177-3AD203B41FA5}">
                      <a16:colId xmlns:a16="http://schemas.microsoft.com/office/drawing/2014/main" val="3697937417"/>
                    </a:ext>
                  </a:extLst>
                </a:gridCol>
              </a:tblGrid>
              <a:tr h="370840">
                <a:tc>
                  <a:txBody>
                    <a:bodyPr/>
                    <a:lstStyle/>
                    <a:p>
                      <a:r>
                        <a:rPr lang="en-US" noProof="0"/>
                        <a:t>No.</a:t>
                      </a:r>
                    </a:p>
                  </a:txBody>
                  <a:tcPr/>
                </a:tc>
                <a:tc>
                  <a:txBody>
                    <a:bodyPr/>
                    <a:lstStyle/>
                    <a:p>
                      <a:r>
                        <a:rPr lang="en-US" noProof="0"/>
                        <a:t>Matters/Issues</a:t>
                      </a:r>
                    </a:p>
                  </a:txBody>
                  <a:tcPr/>
                </a:tc>
                <a:tc>
                  <a:txBody>
                    <a:bodyPr/>
                    <a:lstStyle/>
                    <a:p>
                      <a:r>
                        <a:rPr lang="en-US" noProof="0"/>
                        <a:t>Mediation</a:t>
                      </a:r>
                    </a:p>
                  </a:txBody>
                  <a:tcPr/>
                </a:tc>
                <a:tc>
                  <a:txBody>
                    <a:bodyPr/>
                    <a:lstStyle/>
                    <a:p>
                      <a:r>
                        <a:rPr lang="en-US" noProof="0"/>
                        <a:t>Litigation</a:t>
                      </a:r>
                    </a:p>
                  </a:txBody>
                  <a:tcPr/>
                </a:tc>
                <a:tc>
                  <a:txBody>
                    <a:bodyPr/>
                    <a:lstStyle/>
                    <a:p>
                      <a:r>
                        <a:rPr lang="en-US" noProof="0"/>
                        <a:t>Total</a:t>
                      </a:r>
                    </a:p>
                  </a:txBody>
                  <a:tcPr/>
                </a:tc>
                <a:extLst>
                  <a:ext uri="{0D108BD9-81ED-4DB2-BD59-A6C34878D82A}">
                    <a16:rowId xmlns:a16="http://schemas.microsoft.com/office/drawing/2014/main" val="2954384469"/>
                  </a:ext>
                </a:extLst>
              </a:tr>
              <a:tr h="370840">
                <a:tc>
                  <a:txBody>
                    <a:bodyPr/>
                    <a:lstStyle/>
                    <a:p>
                      <a:r>
                        <a:rPr lang="en-US" noProof="0"/>
                        <a:t>1</a:t>
                      </a:r>
                    </a:p>
                  </a:txBody>
                  <a:tcPr/>
                </a:tc>
                <a:tc>
                  <a:txBody>
                    <a:bodyPr/>
                    <a:lstStyle/>
                    <a:p>
                      <a:r>
                        <a:rPr lang="en-US" b="1" noProof="0"/>
                        <a:t>Footpaths and access roads</a:t>
                      </a:r>
                    </a:p>
                  </a:txBody>
                  <a:tcPr/>
                </a:tc>
                <a:tc>
                  <a:txBody>
                    <a:bodyPr/>
                    <a:lstStyle/>
                    <a:p>
                      <a:r>
                        <a:rPr lang="en-US" b="1" noProof="0"/>
                        <a:t>830</a:t>
                      </a:r>
                    </a:p>
                  </a:txBody>
                  <a:tcPr/>
                </a:tc>
                <a:tc>
                  <a:txBody>
                    <a:bodyPr/>
                    <a:lstStyle/>
                    <a:p>
                      <a:r>
                        <a:rPr lang="en-US" b="1" noProof="0"/>
                        <a:t>110</a:t>
                      </a:r>
                    </a:p>
                  </a:txBody>
                  <a:tcPr/>
                </a:tc>
                <a:tc>
                  <a:txBody>
                    <a:bodyPr/>
                    <a:lstStyle/>
                    <a:p>
                      <a:r>
                        <a:rPr lang="en-US" noProof="0"/>
                        <a:t>940</a:t>
                      </a:r>
                    </a:p>
                  </a:txBody>
                  <a:tcPr/>
                </a:tc>
                <a:extLst>
                  <a:ext uri="{0D108BD9-81ED-4DB2-BD59-A6C34878D82A}">
                    <a16:rowId xmlns:a16="http://schemas.microsoft.com/office/drawing/2014/main" val="4187959917"/>
                  </a:ext>
                </a:extLst>
              </a:tr>
              <a:tr h="370840">
                <a:tc>
                  <a:txBody>
                    <a:bodyPr/>
                    <a:lstStyle/>
                    <a:p>
                      <a:r>
                        <a:rPr lang="en-US" noProof="0"/>
                        <a:t>2</a:t>
                      </a:r>
                    </a:p>
                  </a:txBody>
                  <a:tcPr/>
                </a:tc>
                <a:tc>
                  <a:txBody>
                    <a:bodyPr/>
                    <a:lstStyle/>
                    <a:p>
                      <a:r>
                        <a:rPr lang="en-US" noProof="0"/>
                        <a:t>Drinking</a:t>
                      </a:r>
                      <a:r>
                        <a:rPr lang="en-US" baseline="0" noProof="0"/>
                        <a:t> water and irrigation</a:t>
                      </a:r>
                      <a:endParaRPr lang="en-US" noProof="0"/>
                    </a:p>
                  </a:txBody>
                  <a:tcPr/>
                </a:tc>
                <a:tc>
                  <a:txBody>
                    <a:bodyPr/>
                    <a:lstStyle/>
                    <a:p>
                      <a:r>
                        <a:rPr lang="en-US" noProof="0"/>
                        <a:t>820</a:t>
                      </a:r>
                    </a:p>
                  </a:txBody>
                  <a:tcPr/>
                </a:tc>
                <a:tc>
                  <a:txBody>
                    <a:bodyPr/>
                    <a:lstStyle/>
                    <a:p>
                      <a:r>
                        <a:rPr lang="en-US" noProof="0"/>
                        <a:t>64</a:t>
                      </a:r>
                    </a:p>
                  </a:txBody>
                  <a:tcPr/>
                </a:tc>
                <a:tc>
                  <a:txBody>
                    <a:bodyPr/>
                    <a:lstStyle/>
                    <a:p>
                      <a:r>
                        <a:rPr lang="en-US" noProof="0"/>
                        <a:t>884</a:t>
                      </a:r>
                    </a:p>
                  </a:txBody>
                  <a:tcPr/>
                </a:tc>
                <a:extLst>
                  <a:ext uri="{0D108BD9-81ED-4DB2-BD59-A6C34878D82A}">
                    <a16:rowId xmlns:a16="http://schemas.microsoft.com/office/drawing/2014/main" val="2713220416"/>
                  </a:ext>
                </a:extLst>
              </a:tr>
              <a:tr h="370840">
                <a:tc>
                  <a:txBody>
                    <a:bodyPr/>
                    <a:lstStyle/>
                    <a:p>
                      <a:r>
                        <a:rPr lang="en-US" noProof="0"/>
                        <a:t>3</a:t>
                      </a:r>
                    </a:p>
                  </a:txBody>
                  <a:tcPr/>
                </a:tc>
                <a:tc>
                  <a:txBody>
                    <a:bodyPr/>
                    <a:lstStyle/>
                    <a:p>
                      <a:r>
                        <a:rPr lang="en-US" b="1" noProof="0"/>
                        <a:t>Irrigation</a:t>
                      </a:r>
                      <a:r>
                        <a:rPr lang="en-US" b="1" baseline="0" noProof="0"/>
                        <a:t> channels and walls</a:t>
                      </a:r>
                      <a:endParaRPr lang="en-US" b="1" noProof="0"/>
                    </a:p>
                  </a:txBody>
                  <a:tcPr/>
                </a:tc>
                <a:tc>
                  <a:txBody>
                    <a:bodyPr/>
                    <a:lstStyle/>
                    <a:p>
                      <a:r>
                        <a:rPr lang="en-US" b="1" noProof="0"/>
                        <a:t>404</a:t>
                      </a:r>
                    </a:p>
                  </a:txBody>
                  <a:tcPr/>
                </a:tc>
                <a:tc>
                  <a:txBody>
                    <a:bodyPr/>
                    <a:lstStyle/>
                    <a:p>
                      <a:r>
                        <a:rPr lang="en-US" b="1" noProof="0"/>
                        <a:t>37</a:t>
                      </a:r>
                    </a:p>
                  </a:txBody>
                  <a:tcPr/>
                </a:tc>
                <a:tc>
                  <a:txBody>
                    <a:bodyPr/>
                    <a:lstStyle/>
                    <a:p>
                      <a:r>
                        <a:rPr lang="en-US" noProof="0"/>
                        <a:t>441</a:t>
                      </a:r>
                    </a:p>
                  </a:txBody>
                  <a:tcPr/>
                </a:tc>
                <a:extLst>
                  <a:ext uri="{0D108BD9-81ED-4DB2-BD59-A6C34878D82A}">
                    <a16:rowId xmlns:a16="http://schemas.microsoft.com/office/drawing/2014/main" val="1152499437"/>
                  </a:ext>
                </a:extLst>
              </a:tr>
              <a:tr h="370840">
                <a:tc>
                  <a:txBody>
                    <a:bodyPr/>
                    <a:lstStyle/>
                    <a:p>
                      <a:r>
                        <a:rPr lang="en-US" noProof="0"/>
                        <a:t>4</a:t>
                      </a:r>
                    </a:p>
                  </a:txBody>
                  <a:tcPr/>
                </a:tc>
                <a:tc>
                  <a:txBody>
                    <a:bodyPr/>
                    <a:lstStyle/>
                    <a:p>
                      <a:r>
                        <a:rPr lang="en-US" noProof="0"/>
                        <a:t>Crops damaged by livestock</a:t>
                      </a:r>
                    </a:p>
                  </a:txBody>
                  <a:tcPr/>
                </a:tc>
                <a:tc>
                  <a:txBody>
                    <a:bodyPr/>
                    <a:lstStyle/>
                    <a:p>
                      <a:r>
                        <a:rPr lang="en-US" noProof="0"/>
                        <a:t>1039</a:t>
                      </a:r>
                    </a:p>
                  </a:txBody>
                  <a:tcPr/>
                </a:tc>
                <a:tc>
                  <a:txBody>
                    <a:bodyPr/>
                    <a:lstStyle/>
                    <a:p>
                      <a:r>
                        <a:rPr lang="en-US" noProof="0"/>
                        <a:t>44</a:t>
                      </a:r>
                    </a:p>
                  </a:txBody>
                  <a:tcPr/>
                </a:tc>
                <a:tc>
                  <a:txBody>
                    <a:bodyPr/>
                    <a:lstStyle/>
                    <a:p>
                      <a:r>
                        <a:rPr lang="en-US" noProof="0"/>
                        <a:t>1083</a:t>
                      </a:r>
                    </a:p>
                  </a:txBody>
                  <a:tcPr/>
                </a:tc>
                <a:extLst>
                  <a:ext uri="{0D108BD9-81ED-4DB2-BD59-A6C34878D82A}">
                    <a16:rowId xmlns:a16="http://schemas.microsoft.com/office/drawing/2014/main" val="3713962844"/>
                  </a:ext>
                </a:extLst>
              </a:tr>
              <a:tr h="370840">
                <a:tc>
                  <a:txBody>
                    <a:bodyPr/>
                    <a:lstStyle/>
                    <a:p>
                      <a:r>
                        <a:rPr lang="en-US" noProof="0"/>
                        <a:t>5</a:t>
                      </a:r>
                    </a:p>
                  </a:txBody>
                  <a:tcPr/>
                </a:tc>
                <a:tc>
                  <a:txBody>
                    <a:bodyPr/>
                    <a:lstStyle/>
                    <a:p>
                      <a:r>
                        <a:rPr lang="en-US" noProof="0"/>
                        <a:t>General</a:t>
                      </a:r>
                      <a:r>
                        <a:rPr lang="en-US" baseline="0" noProof="0"/>
                        <a:t> land issues</a:t>
                      </a:r>
                      <a:endParaRPr lang="en-US" noProof="0"/>
                    </a:p>
                  </a:txBody>
                  <a:tcPr/>
                </a:tc>
                <a:tc>
                  <a:txBody>
                    <a:bodyPr/>
                    <a:lstStyle/>
                    <a:p>
                      <a:r>
                        <a:rPr lang="en-US" noProof="0"/>
                        <a:t>223</a:t>
                      </a:r>
                    </a:p>
                  </a:txBody>
                  <a:tcPr/>
                </a:tc>
                <a:tc>
                  <a:txBody>
                    <a:bodyPr/>
                    <a:lstStyle/>
                    <a:p>
                      <a:r>
                        <a:rPr lang="en-US" noProof="0"/>
                        <a:t>73</a:t>
                      </a:r>
                    </a:p>
                  </a:txBody>
                  <a:tcPr/>
                </a:tc>
                <a:tc>
                  <a:txBody>
                    <a:bodyPr/>
                    <a:lstStyle/>
                    <a:p>
                      <a:r>
                        <a:rPr lang="en-US" noProof="0"/>
                        <a:t>296</a:t>
                      </a:r>
                    </a:p>
                  </a:txBody>
                  <a:tcPr/>
                </a:tc>
                <a:extLst>
                  <a:ext uri="{0D108BD9-81ED-4DB2-BD59-A6C34878D82A}">
                    <a16:rowId xmlns:a16="http://schemas.microsoft.com/office/drawing/2014/main" val="3048335951"/>
                  </a:ext>
                </a:extLst>
              </a:tr>
              <a:tr h="370840">
                <a:tc>
                  <a:txBody>
                    <a:bodyPr/>
                    <a:lstStyle/>
                    <a:p>
                      <a:r>
                        <a:rPr lang="en-US" noProof="0"/>
                        <a:t>6</a:t>
                      </a:r>
                    </a:p>
                  </a:txBody>
                  <a:tcPr/>
                </a:tc>
                <a:tc>
                  <a:txBody>
                    <a:bodyPr/>
                    <a:lstStyle/>
                    <a:p>
                      <a:r>
                        <a:rPr lang="en-US" b="1" noProof="0"/>
                        <a:t>Land bounderies incl. fruit trees</a:t>
                      </a:r>
                    </a:p>
                  </a:txBody>
                  <a:tcPr/>
                </a:tc>
                <a:tc>
                  <a:txBody>
                    <a:bodyPr/>
                    <a:lstStyle/>
                    <a:p>
                      <a:r>
                        <a:rPr lang="en-US" b="1" noProof="0"/>
                        <a:t>1495</a:t>
                      </a:r>
                    </a:p>
                  </a:txBody>
                  <a:tcPr/>
                </a:tc>
                <a:tc>
                  <a:txBody>
                    <a:bodyPr/>
                    <a:lstStyle/>
                    <a:p>
                      <a:r>
                        <a:rPr lang="en-US" b="1" noProof="0"/>
                        <a:t>19</a:t>
                      </a:r>
                    </a:p>
                  </a:txBody>
                  <a:tcPr/>
                </a:tc>
                <a:tc>
                  <a:txBody>
                    <a:bodyPr/>
                    <a:lstStyle/>
                    <a:p>
                      <a:r>
                        <a:rPr lang="en-US" noProof="0"/>
                        <a:t>1514</a:t>
                      </a:r>
                    </a:p>
                  </a:txBody>
                  <a:tcPr/>
                </a:tc>
                <a:extLst>
                  <a:ext uri="{0D108BD9-81ED-4DB2-BD59-A6C34878D82A}">
                    <a16:rowId xmlns:a16="http://schemas.microsoft.com/office/drawing/2014/main" val="2786047442"/>
                  </a:ext>
                </a:extLst>
              </a:tr>
              <a:tr h="370840">
                <a:tc>
                  <a:txBody>
                    <a:bodyPr/>
                    <a:lstStyle/>
                    <a:p>
                      <a:r>
                        <a:rPr lang="en-US" noProof="0"/>
                        <a:t>7</a:t>
                      </a:r>
                    </a:p>
                  </a:txBody>
                  <a:tcPr/>
                </a:tc>
                <a:tc>
                  <a:txBody>
                    <a:bodyPr/>
                    <a:lstStyle/>
                    <a:p>
                      <a:r>
                        <a:rPr lang="en-US" b="1" noProof="0">
                          <a:solidFill>
                            <a:srgbClr val="FF6600"/>
                          </a:solidFill>
                        </a:rPr>
                        <a:t>Inheritance</a:t>
                      </a:r>
                    </a:p>
                  </a:txBody>
                  <a:tcPr/>
                </a:tc>
                <a:tc>
                  <a:txBody>
                    <a:bodyPr/>
                    <a:lstStyle/>
                    <a:p>
                      <a:r>
                        <a:rPr lang="en-US" b="1" noProof="0">
                          <a:solidFill>
                            <a:srgbClr val="FF6600"/>
                          </a:solidFill>
                        </a:rPr>
                        <a:t>1808</a:t>
                      </a:r>
                    </a:p>
                  </a:txBody>
                  <a:tcPr/>
                </a:tc>
                <a:tc>
                  <a:txBody>
                    <a:bodyPr/>
                    <a:lstStyle/>
                    <a:p>
                      <a:r>
                        <a:rPr lang="en-US" b="1" noProof="0">
                          <a:solidFill>
                            <a:srgbClr val="FF6600"/>
                          </a:solidFill>
                        </a:rPr>
                        <a:t>4496</a:t>
                      </a:r>
                    </a:p>
                  </a:txBody>
                  <a:tcPr/>
                </a:tc>
                <a:tc>
                  <a:txBody>
                    <a:bodyPr/>
                    <a:lstStyle/>
                    <a:p>
                      <a:r>
                        <a:rPr lang="en-US" b="1" noProof="0">
                          <a:solidFill>
                            <a:srgbClr val="FF6600"/>
                          </a:solidFill>
                        </a:rPr>
                        <a:t>6304</a:t>
                      </a:r>
                    </a:p>
                  </a:txBody>
                  <a:tcPr/>
                </a:tc>
                <a:extLst>
                  <a:ext uri="{0D108BD9-81ED-4DB2-BD59-A6C34878D82A}">
                    <a16:rowId xmlns:a16="http://schemas.microsoft.com/office/drawing/2014/main" val="3325400114"/>
                  </a:ext>
                </a:extLst>
              </a:tr>
              <a:tr h="370840">
                <a:tc>
                  <a:txBody>
                    <a:bodyPr/>
                    <a:lstStyle/>
                    <a:p>
                      <a:r>
                        <a:rPr lang="en-US" noProof="0"/>
                        <a:t>8</a:t>
                      </a:r>
                    </a:p>
                  </a:txBody>
                  <a:tcPr/>
                </a:tc>
                <a:tc>
                  <a:txBody>
                    <a:bodyPr/>
                    <a:lstStyle/>
                    <a:p>
                      <a:r>
                        <a:rPr lang="en-US" b="1" noProof="0">
                          <a:solidFill>
                            <a:srgbClr val="FF6600"/>
                          </a:solidFill>
                        </a:rPr>
                        <a:t>Monetary</a:t>
                      </a:r>
                    </a:p>
                  </a:txBody>
                  <a:tcPr/>
                </a:tc>
                <a:tc>
                  <a:txBody>
                    <a:bodyPr/>
                    <a:lstStyle/>
                    <a:p>
                      <a:r>
                        <a:rPr lang="en-US" b="1" noProof="0">
                          <a:solidFill>
                            <a:srgbClr val="FF6600"/>
                          </a:solidFill>
                        </a:rPr>
                        <a:t>2056</a:t>
                      </a:r>
                    </a:p>
                  </a:txBody>
                  <a:tcPr/>
                </a:tc>
                <a:tc>
                  <a:txBody>
                    <a:bodyPr/>
                    <a:lstStyle/>
                    <a:p>
                      <a:r>
                        <a:rPr lang="en-US" b="1" noProof="0">
                          <a:solidFill>
                            <a:srgbClr val="FF6600"/>
                          </a:solidFill>
                        </a:rPr>
                        <a:t>9735</a:t>
                      </a:r>
                    </a:p>
                  </a:txBody>
                  <a:tcPr/>
                </a:tc>
                <a:tc>
                  <a:txBody>
                    <a:bodyPr/>
                    <a:lstStyle/>
                    <a:p>
                      <a:r>
                        <a:rPr lang="en-US" b="1" noProof="0">
                          <a:solidFill>
                            <a:srgbClr val="FF6600"/>
                          </a:solidFill>
                        </a:rPr>
                        <a:t>11791</a:t>
                      </a:r>
                    </a:p>
                  </a:txBody>
                  <a:tcPr/>
                </a:tc>
                <a:extLst>
                  <a:ext uri="{0D108BD9-81ED-4DB2-BD59-A6C34878D82A}">
                    <a16:rowId xmlns:a16="http://schemas.microsoft.com/office/drawing/2014/main" val="2516801550"/>
                  </a:ext>
                </a:extLst>
              </a:tr>
              <a:tr h="370840">
                <a:tc>
                  <a:txBody>
                    <a:bodyPr/>
                    <a:lstStyle/>
                    <a:p>
                      <a:r>
                        <a:rPr lang="en-US" noProof="0"/>
                        <a:t>9</a:t>
                      </a:r>
                    </a:p>
                  </a:txBody>
                  <a:tcPr/>
                </a:tc>
                <a:tc>
                  <a:txBody>
                    <a:bodyPr/>
                    <a:lstStyle/>
                    <a:p>
                      <a:r>
                        <a:rPr lang="en-US" noProof="0">
                          <a:solidFill>
                            <a:schemeClr val="tx1"/>
                          </a:solidFill>
                        </a:rPr>
                        <a:t>Matrimonial</a:t>
                      </a:r>
                    </a:p>
                  </a:txBody>
                  <a:tcPr/>
                </a:tc>
                <a:tc>
                  <a:txBody>
                    <a:bodyPr/>
                    <a:lstStyle/>
                    <a:p>
                      <a:r>
                        <a:rPr lang="en-US" noProof="0"/>
                        <a:t>3048</a:t>
                      </a:r>
                    </a:p>
                  </a:txBody>
                  <a:tcPr/>
                </a:tc>
                <a:tc>
                  <a:txBody>
                    <a:bodyPr/>
                    <a:lstStyle/>
                    <a:p>
                      <a:r>
                        <a:rPr lang="en-US" noProof="0"/>
                        <a:t>2464</a:t>
                      </a:r>
                    </a:p>
                  </a:txBody>
                  <a:tcPr/>
                </a:tc>
                <a:tc>
                  <a:txBody>
                    <a:bodyPr/>
                    <a:lstStyle/>
                    <a:p>
                      <a:r>
                        <a:rPr lang="en-US" noProof="0"/>
                        <a:t>5512</a:t>
                      </a:r>
                    </a:p>
                  </a:txBody>
                  <a:tcPr/>
                </a:tc>
                <a:extLst>
                  <a:ext uri="{0D108BD9-81ED-4DB2-BD59-A6C34878D82A}">
                    <a16:rowId xmlns:a16="http://schemas.microsoft.com/office/drawing/2014/main" val="1467221212"/>
                  </a:ext>
                </a:extLst>
              </a:tr>
              <a:tr h="370840">
                <a:tc>
                  <a:txBody>
                    <a:bodyPr/>
                    <a:lstStyle/>
                    <a:p>
                      <a:r>
                        <a:rPr lang="en-US" noProof="0"/>
                        <a:t>10</a:t>
                      </a:r>
                    </a:p>
                  </a:txBody>
                  <a:tcPr/>
                </a:tc>
                <a:tc>
                  <a:txBody>
                    <a:bodyPr/>
                    <a:lstStyle/>
                    <a:p>
                      <a:r>
                        <a:rPr lang="en-US" noProof="0"/>
                        <a:t>Miscellaneous</a:t>
                      </a:r>
                    </a:p>
                  </a:txBody>
                  <a:tcPr/>
                </a:tc>
                <a:tc>
                  <a:txBody>
                    <a:bodyPr/>
                    <a:lstStyle/>
                    <a:p>
                      <a:r>
                        <a:rPr lang="en-US" noProof="0"/>
                        <a:t>3593</a:t>
                      </a:r>
                    </a:p>
                  </a:txBody>
                  <a:tcPr/>
                </a:tc>
                <a:tc>
                  <a:txBody>
                    <a:bodyPr/>
                    <a:lstStyle/>
                    <a:p>
                      <a:r>
                        <a:rPr lang="en-US" noProof="0"/>
                        <a:t>3892</a:t>
                      </a:r>
                    </a:p>
                  </a:txBody>
                  <a:tcPr/>
                </a:tc>
                <a:tc>
                  <a:txBody>
                    <a:bodyPr/>
                    <a:lstStyle/>
                    <a:p>
                      <a:r>
                        <a:rPr lang="en-US" noProof="0"/>
                        <a:t>7485</a:t>
                      </a:r>
                    </a:p>
                  </a:txBody>
                  <a:tcPr/>
                </a:tc>
                <a:extLst>
                  <a:ext uri="{0D108BD9-81ED-4DB2-BD59-A6C34878D82A}">
                    <a16:rowId xmlns:a16="http://schemas.microsoft.com/office/drawing/2014/main" val="3691574682"/>
                  </a:ext>
                </a:extLst>
              </a:tr>
              <a:tr h="370840">
                <a:tc>
                  <a:txBody>
                    <a:bodyPr/>
                    <a:lstStyle/>
                    <a:p>
                      <a:endParaRPr lang="en-US" noProof="0"/>
                    </a:p>
                  </a:txBody>
                  <a:tcPr/>
                </a:tc>
                <a:tc>
                  <a:txBody>
                    <a:bodyPr/>
                    <a:lstStyle/>
                    <a:p>
                      <a:r>
                        <a:rPr lang="en-US" b="1" u="sng" noProof="0"/>
                        <a:t>Total</a:t>
                      </a:r>
                    </a:p>
                  </a:txBody>
                  <a:tcPr/>
                </a:tc>
                <a:tc>
                  <a:txBody>
                    <a:bodyPr/>
                    <a:lstStyle/>
                    <a:p>
                      <a:r>
                        <a:rPr lang="en-US" b="1" u="sng" noProof="0"/>
                        <a:t>15316</a:t>
                      </a:r>
                    </a:p>
                  </a:txBody>
                  <a:tcPr/>
                </a:tc>
                <a:tc>
                  <a:txBody>
                    <a:bodyPr/>
                    <a:lstStyle/>
                    <a:p>
                      <a:r>
                        <a:rPr lang="en-US" b="1" u="sng" noProof="0"/>
                        <a:t>20934</a:t>
                      </a:r>
                    </a:p>
                  </a:txBody>
                  <a:tcPr/>
                </a:tc>
                <a:tc>
                  <a:txBody>
                    <a:bodyPr/>
                    <a:lstStyle/>
                    <a:p>
                      <a:r>
                        <a:rPr lang="en-US" b="1" u="sng" noProof="0" dirty="0"/>
                        <a:t>36250</a:t>
                      </a:r>
                    </a:p>
                  </a:txBody>
                  <a:tcPr/>
                </a:tc>
                <a:extLst>
                  <a:ext uri="{0D108BD9-81ED-4DB2-BD59-A6C34878D82A}">
                    <a16:rowId xmlns:a16="http://schemas.microsoft.com/office/drawing/2014/main" val="1545771653"/>
                  </a:ext>
                </a:extLst>
              </a:tr>
            </a:tbl>
          </a:graphicData>
        </a:graphic>
      </p:graphicFrame>
      <p:sp>
        <p:nvSpPr>
          <p:cNvPr id="8" name="Textfeld 7">
            <a:extLst>
              <a:ext uri="{FF2B5EF4-FFF2-40B4-BE49-F238E27FC236}">
                <a16:creationId xmlns:a16="http://schemas.microsoft.com/office/drawing/2014/main" id="{D51ED7BF-D456-7745-8A54-DDFC90748527}"/>
              </a:ext>
            </a:extLst>
          </p:cNvPr>
          <p:cNvSpPr txBox="1"/>
          <p:nvPr/>
        </p:nvSpPr>
        <p:spPr>
          <a:xfrm>
            <a:off x="324464" y="6371582"/>
            <a:ext cx="6455357" cy="369332"/>
          </a:xfrm>
          <a:prstGeom prst="rect">
            <a:avLst/>
          </a:prstGeom>
          <a:noFill/>
        </p:spPr>
        <p:txBody>
          <a:bodyPr wrap="none" rtlCol="0">
            <a:spAutoFit/>
          </a:bodyPr>
          <a:lstStyle/>
          <a:p>
            <a:r>
              <a:rPr lang="de-DE" dirty="0">
                <a:solidFill>
                  <a:schemeClr val="bg1"/>
                </a:solidFill>
              </a:rPr>
              <a:t>Source: BNLI, Mediation Training Impact Assessment Report (2016)</a:t>
            </a:r>
          </a:p>
        </p:txBody>
      </p:sp>
    </p:spTree>
    <p:extLst>
      <p:ext uri="{BB962C8B-B14F-4D97-AF65-F5344CB8AC3E}">
        <p14:creationId xmlns:p14="http://schemas.microsoft.com/office/powerpoint/2010/main" val="242331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379658"/>
            <a:ext cx="7772400" cy="1470025"/>
          </a:xfrm>
        </p:spPr>
        <p:txBody>
          <a:bodyPr>
            <a:normAutofit/>
          </a:bodyPr>
          <a:lstStyle/>
          <a:p>
            <a:r>
              <a:rPr lang="en-GB" sz="3600" b="1"/>
              <a:t>Dispute Settlement according to Region</a:t>
            </a:r>
          </a:p>
        </p:txBody>
      </p:sp>
      <p:graphicFrame>
        <p:nvGraphicFramePr>
          <p:cNvPr id="7" name="Inhaltsplatzhalter 5">
            <a:extLst>
              <a:ext uri="{FF2B5EF4-FFF2-40B4-BE49-F238E27FC236}">
                <a16:creationId xmlns:a16="http://schemas.microsoft.com/office/drawing/2014/main" id="{B39CDBE0-F436-8E4D-8155-017065412D9A}"/>
              </a:ext>
            </a:extLst>
          </p:cNvPr>
          <p:cNvGraphicFramePr>
            <a:graphicFrameLocks/>
          </p:cNvGraphicFramePr>
          <p:nvPr>
            <p:extLst>
              <p:ext uri="{D42A27DB-BD31-4B8C-83A1-F6EECF244321}">
                <p14:modId xmlns:p14="http://schemas.microsoft.com/office/powerpoint/2010/main" val="3501961325"/>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844046">
                  <a:extLst>
                    <a:ext uri="{9D8B030D-6E8A-4147-A177-3AD203B41FA5}">
                      <a16:colId xmlns:a16="http://schemas.microsoft.com/office/drawing/2014/main" val="20000"/>
                    </a:ext>
                  </a:extLst>
                </a:gridCol>
                <a:gridCol w="2447794">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GB" noProof="0"/>
                        <a:t>No.</a:t>
                      </a:r>
                    </a:p>
                  </a:txBody>
                  <a:tcPr/>
                </a:tc>
                <a:tc>
                  <a:txBody>
                    <a:bodyPr/>
                    <a:lstStyle/>
                    <a:p>
                      <a:r>
                        <a:rPr lang="en-GB" noProof="0"/>
                        <a:t>Dzongkhag</a:t>
                      </a:r>
                    </a:p>
                  </a:txBody>
                  <a:tcPr/>
                </a:tc>
                <a:tc>
                  <a:txBody>
                    <a:bodyPr/>
                    <a:lstStyle/>
                    <a:p>
                      <a:r>
                        <a:rPr lang="en-GB" noProof="0"/>
                        <a:t>Mediations</a:t>
                      </a:r>
                    </a:p>
                  </a:txBody>
                  <a:tcPr/>
                </a:tc>
                <a:tc>
                  <a:txBody>
                    <a:bodyPr/>
                    <a:lstStyle/>
                    <a:p>
                      <a:r>
                        <a:rPr lang="en-GB" noProof="0"/>
                        <a:t>Litigations</a:t>
                      </a:r>
                    </a:p>
                  </a:txBody>
                  <a:tcPr/>
                </a:tc>
                <a:tc>
                  <a:txBody>
                    <a:bodyPr/>
                    <a:lstStyle/>
                    <a:p>
                      <a:r>
                        <a:rPr lang="en-GB" noProof="0"/>
                        <a:t>Total</a:t>
                      </a:r>
                    </a:p>
                  </a:txBody>
                  <a:tcPr/>
                </a:tc>
                <a:extLst>
                  <a:ext uri="{0D108BD9-81ED-4DB2-BD59-A6C34878D82A}">
                    <a16:rowId xmlns:a16="http://schemas.microsoft.com/office/drawing/2014/main" val="10000"/>
                  </a:ext>
                </a:extLst>
              </a:tr>
              <a:tr h="370840">
                <a:tc>
                  <a:txBody>
                    <a:bodyPr/>
                    <a:lstStyle/>
                    <a:p>
                      <a:r>
                        <a:rPr lang="en-GB" noProof="0"/>
                        <a:t>1</a:t>
                      </a:r>
                    </a:p>
                  </a:txBody>
                  <a:tcPr/>
                </a:tc>
                <a:tc>
                  <a:txBody>
                    <a:bodyPr/>
                    <a:lstStyle/>
                    <a:p>
                      <a:r>
                        <a:rPr lang="en-GB" noProof="0"/>
                        <a:t>Bumthang</a:t>
                      </a:r>
                    </a:p>
                  </a:txBody>
                  <a:tcPr/>
                </a:tc>
                <a:tc>
                  <a:txBody>
                    <a:bodyPr/>
                    <a:lstStyle/>
                    <a:p>
                      <a:r>
                        <a:rPr lang="en-GB" noProof="0"/>
                        <a:t>378</a:t>
                      </a:r>
                    </a:p>
                  </a:txBody>
                  <a:tcPr/>
                </a:tc>
                <a:tc>
                  <a:txBody>
                    <a:bodyPr/>
                    <a:lstStyle/>
                    <a:p>
                      <a:r>
                        <a:rPr lang="en-GB" noProof="0"/>
                        <a:t>362</a:t>
                      </a:r>
                    </a:p>
                  </a:txBody>
                  <a:tcPr/>
                </a:tc>
                <a:tc>
                  <a:txBody>
                    <a:bodyPr/>
                    <a:lstStyle/>
                    <a:p>
                      <a:r>
                        <a:rPr lang="en-GB" noProof="0"/>
                        <a:t>740</a:t>
                      </a:r>
                    </a:p>
                  </a:txBody>
                  <a:tcPr/>
                </a:tc>
                <a:extLst>
                  <a:ext uri="{0D108BD9-81ED-4DB2-BD59-A6C34878D82A}">
                    <a16:rowId xmlns:a16="http://schemas.microsoft.com/office/drawing/2014/main" val="10001"/>
                  </a:ext>
                </a:extLst>
              </a:tr>
              <a:tr h="370840">
                <a:tc>
                  <a:txBody>
                    <a:bodyPr/>
                    <a:lstStyle/>
                    <a:p>
                      <a:r>
                        <a:rPr lang="en-GB" noProof="0"/>
                        <a:t>2</a:t>
                      </a:r>
                    </a:p>
                  </a:txBody>
                  <a:tcPr/>
                </a:tc>
                <a:tc>
                  <a:txBody>
                    <a:bodyPr/>
                    <a:lstStyle/>
                    <a:p>
                      <a:r>
                        <a:rPr lang="en-GB" b="1" noProof="0">
                          <a:solidFill>
                            <a:srgbClr val="FF6600"/>
                          </a:solidFill>
                        </a:rPr>
                        <a:t>Gasa</a:t>
                      </a:r>
                    </a:p>
                  </a:txBody>
                  <a:tcPr/>
                </a:tc>
                <a:tc>
                  <a:txBody>
                    <a:bodyPr/>
                    <a:lstStyle/>
                    <a:p>
                      <a:r>
                        <a:rPr lang="en-GB" b="1" noProof="0">
                          <a:solidFill>
                            <a:srgbClr val="FF6600"/>
                          </a:solidFill>
                        </a:rPr>
                        <a:t>208</a:t>
                      </a:r>
                    </a:p>
                  </a:txBody>
                  <a:tcPr/>
                </a:tc>
                <a:tc>
                  <a:txBody>
                    <a:bodyPr/>
                    <a:lstStyle/>
                    <a:p>
                      <a:r>
                        <a:rPr lang="en-GB" b="1" noProof="0">
                          <a:solidFill>
                            <a:srgbClr val="FF6600"/>
                          </a:solidFill>
                        </a:rPr>
                        <a:t>81</a:t>
                      </a:r>
                    </a:p>
                  </a:txBody>
                  <a:tcPr/>
                </a:tc>
                <a:tc>
                  <a:txBody>
                    <a:bodyPr/>
                    <a:lstStyle/>
                    <a:p>
                      <a:r>
                        <a:rPr lang="en-GB" noProof="0"/>
                        <a:t>289</a:t>
                      </a:r>
                    </a:p>
                  </a:txBody>
                  <a:tcPr/>
                </a:tc>
                <a:extLst>
                  <a:ext uri="{0D108BD9-81ED-4DB2-BD59-A6C34878D82A}">
                    <a16:rowId xmlns:a16="http://schemas.microsoft.com/office/drawing/2014/main" val="10002"/>
                  </a:ext>
                </a:extLst>
              </a:tr>
              <a:tr h="370840">
                <a:tc>
                  <a:txBody>
                    <a:bodyPr/>
                    <a:lstStyle/>
                    <a:p>
                      <a:r>
                        <a:rPr lang="en-GB" noProof="0"/>
                        <a:t>3</a:t>
                      </a:r>
                    </a:p>
                  </a:txBody>
                  <a:tcPr/>
                </a:tc>
                <a:tc>
                  <a:txBody>
                    <a:bodyPr/>
                    <a:lstStyle/>
                    <a:p>
                      <a:r>
                        <a:rPr lang="en-GB" noProof="0"/>
                        <a:t>Haa</a:t>
                      </a:r>
                    </a:p>
                  </a:txBody>
                  <a:tcPr/>
                </a:tc>
                <a:tc>
                  <a:txBody>
                    <a:bodyPr/>
                    <a:lstStyle/>
                    <a:p>
                      <a:r>
                        <a:rPr lang="en-GB" noProof="0"/>
                        <a:t>509</a:t>
                      </a:r>
                    </a:p>
                  </a:txBody>
                  <a:tcPr/>
                </a:tc>
                <a:tc>
                  <a:txBody>
                    <a:bodyPr/>
                    <a:lstStyle/>
                    <a:p>
                      <a:r>
                        <a:rPr lang="en-GB" noProof="0"/>
                        <a:t>380</a:t>
                      </a:r>
                    </a:p>
                  </a:txBody>
                  <a:tcPr/>
                </a:tc>
                <a:tc>
                  <a:txBody>
                    <a:bodyPr/>
                    <a:lstStyle/>
                    <a:p>
                      <a:r>
                        <a:rPr lang="en-GB" noProof="0"/>
                        <a:t>889</a:t>
                      </a:r>
                    </a:p>
                  </a:txBody>
                  <a:tcPr/>
                </a:tc>
                <a:extLst>
                  <a:ext uri="{0D108BD9-81ED-4DB2-BD59-A6C34878D82A}">
                    <a16:rowId xmlns:a16="http://schemas.microsoft.com/office/drawing/2014/main" val="10003"/>
                  </a:ext>
                </a:extLst>
              </a:tr>
              <a:tr h="370840">
                <a:tc>
                  <a:txBody>
                    <a:bodyPr/>
                    <a:lstStyle/>
                    <a:p>
                      <a:r>
                        <a:rPr lang="en-GB" noProof="0"/>
                        <a:t>4</a:t>
                      </a:r>
                    </a:p>
                  </a:txBody>
                  <a:tcPr/>
                </a:tc>
                <a:tc>
                  <a:txBody>
                    <a:bodyPr/>
                    <a:lstStyle/>
                    <a:p>
                      <a:r>
                        <a:rPr lang="en-GB" noProof="0"/>
                        <a:t>Lhuntse</a:t>
                      </a:r>
                    </a:p>
                  </a:txBody>
                  <a:tcPr/>
                </a:tc>
                <a:tc>
                  <a:txBody>
                    <a:bodyPr/>
                    <a:lstStyle/>
                    <a:p>
                      <a:r>
                        <a:rPr lang="en-GB" noProof="0"/>
                        <a:t>296</a:t>
                      </a:r>
                    </a:p>
                  </a:txBody>
                  <a:tcPr/>
                </a:tc>
                <a:tc>
                  <a:txBody>
                    <a:bodyPr/>
                    <a:lstStyle/>
                    <a:p>
                      <a:r>
                        <a:rPr lang="en-GB" noProof="0"/>
                        <a:t>1124</a:t>
                      </a:r>
                    </a:p>
                  </a:txBody>
                  <a:tcPr/>
                </a:tc>
                <a:tc>
                  <a:txBody>
                    <a:bodyPr/>
                    <a:lstStyle/>
                    <a:p>
                      <a:r>
                        <a:rPr lang="en-GB" noProof="0"/>
                        <a:t>1420</a:t>
                      </a:r>
                    </a:p>
                  </a:txBody>
                  <a:tcPr/>
                </a:tc>
                <a:extLst>
                  <a:ext uri="{0D108BD9-81ED-4DB2-BD59-A6C34878D82A}">
                    <a16:rowId xmlns:a16="http://schemas.microsoft.com/office/drawing/2014/main" val="10004"/>
                  </a:ext>
                </a:extLst>
              </a:tr>
              <a:tr h="370840">
                <a:tc>
                  <a:txBody>
                    <a:bodyPr/>
                    <a:lstStyle/>
                    <a:p>
                      <a:r>
                        <a:rPr lang="en-GB" noProof="0"/>
                        <a:t>5</a:t>
                      </a:r>
                    </a:p>
                  </a:txBody>
                  <a:tcPr/>
                </a:tc>
                <a:tc>
                  <a:txBody>
                    <a:bodyPr/>
                    <a:lstStyle/>
                    <a:p>
                      <a:r>
                        <a:rPr lang="en-GB" b="1" noProof="0">
                          <a:solidFill>
                            <a:srgbClr val="FF6600"/>
                          </a:solidFill>
                        </a:rPr>
                        <a:t>Mongar</a:t>
                      </a:r>
                    </a:p>
                  </a:txBody>
                  <a:tcPr/>
                </a:tc>
                <a:tc>
                  <a:txBody>
                    <a:bodyPr/>
                    <a:lstStyle/>
                    <a:p>
                      <a:r>
                        <a:rPr lang="en-GB" b="1" noProof="0">
                          <a:solidFill>
                            <a:srgbClr val="FF6600"/>
                          </a:solidFill>
                        </a:rPr>
                        <a:t>2997</a:t>
                      </a:r>
                    </a:p>
                  </a:txBody>
                  <a:tcPr/>
                </a:tc>
                <a:tc>
                  <a:txBody>
                    <a:bodyPr/>
                    <a:lstStyle/>
                    <a:p>
                      <a:r>
                        <a:rPr lang="en-GB" b="1" noProof="0">
                          <a:solidFill>
                            <a:srgbClr val="FF6600"/>
                          </a:solidFill>
                        </a:rPr>
                        <a:t>1241</a:t>
                      </a:r>
                    </a:p>
                  </a:txBody>
                  <a:tcPr/>
                </a:tc>
                <a:tc>
                  <a:txBody>
                    <a:bodyPr/>
                    <a:lstStyle/>
                    <a:p>
                      <a:r>
                        <a:rPr lang="en-GB" noProof="0"/>
                        <a:t>4238</a:t>
                      </a:r>
                    </a:p>
                  </a:txBody>
                  <a:tcPr/>
                </a:tc>
                <a:extLst>
                  <a:ext uri="{0D108BD9-81ED-4DB2-BD59-A6C34878D82A}">
                    <a16:rowId xmlns:a16="http://schemas.microsoft.com/office/drawing/2014/main" val="10005"/>
                  </a:ext>
                </a:extLst>
              </a:tr>
              <a:tr h="370840">
                <a:tc>
                  <a:txBody>
                    <a:bodyPr/>
                    <a:lstStyle/>
                    <a:p>
                      <a:r>
                        <a:rPr lang="en-GB" noProof="0"/>
                        <a:t>6</a:t>
                      </a:r>
                    </a:p>
                  </a:txBody>
                  <a:tcPr/>
                </a:tc>
                <a:tc>
                  <a:txBody>
                    <a:bodyPr/>
                    <a:lstStyle/>
                    <a:p>
                      <a:r>
                        <a:rPr lang="en-GB" b="1" noProof="0"/>
                        <a:t>Paro</a:t>
                      </a:r>
                    </a:p>
                  </a:txBody>
                  <a:tcPr/>
                </a:tc>
                <a:tc>
                  <a:txBody>
                    <a:bodyPr/>
                    <a:lstStyle/>
                    <a:p>
                      <a:r>
                        <a:rPr lang="en-GB" b="1" noProof="0"/>
                        <a:t>665</a:t>
                      </a:r>
                    </a:p>
                  </a:txBody>
                  <a:tcPr/>
                </a:tc>
                <a:tc>
                  <a:txBody>
                    <a:bodyPr/>
                    <a:lstStyle/>
                    <a:p>
                      <a:r>
                        <a:rPr lang="en-GB" b="1" noProof="0"/>
                        <a:t>2958</a:t>
                      </a:r>
                    </a:p>
                  </a:txBody>
                  <a:tcPr/>
                </a:tc>
                <a:tc>
                  <a:txBody>
                    <a:bodyPr/>
                    <a:lstStyle/>
                    <a:p>
                      <a:r>
                        <a:rPr lang="en-GB" noProof="0"/>
                        <a:t>3623</a:t>
                      </a:r>
                    </a:p>
                  </a:txBody>
                  <a:tcPr/>
                </a:tc>
                <a:extLst>
                  <a:ext uri="{0D108BD9-81ED-4DB2-BD59-A6C34878D82A}">
                    <a16:rowId xmlns:a16="http://schemas.microsoft.com/office/drawing/2014/main" val="10006"/>
                  </a:ext>
                </a:extLst>
              </a:tr>
              <a:tr h="370840">
                <a:tc>
                  <a:txBody>
                    <a:bodyPr/>
                    <a:lstStyle/>
                    <a:p>
                      <a:r>
                        <a:rPr lang="en-GB" noProof="0"/>
                        <a:t>7</a:t>
                      </a:r>
                    </a:p>
                  </a:txBody>
                  <a:tcPr/>
                </a:tc>
                <a:tc>
                  <a:txBody>
                    <a:bodyPr/>
                    <a:lstStyle/>
                    <a:p>
                      <a:r>
                        <a:rPr lang="en-GB" b="1" noProof="0"/>
                        <a:t>Pema Gatshel</a:t>
                      </a:r>
                    </a:p>
                  </a:txBody>
                  <a:tcPr/>
                </a:tc>
                <a:tc>
                  <a:txBody>
                    <a:bodyPr/>
                    <a:lstStyle/>
                    <a:p>
                      <a:r>
                        <a:rPr lang="en-GB" b="1" noProof="0"/>
                        <a:t>313</a:t>
                      </a:r>
                    </a:p>
                  </a:txBody>
                  <a:tcPr/>
                </a:tc>
                <a:tc>
                  <a:txBody>
                    <a:bodyPr/>
                    <a:lstStyle/>
                    <a:p>
                      <a:r>
                        <a:rPr lang="en-GB" b="1" noProof="0"/>
                        <a:t>1575</a:t>
                      </a:r>
                    </a:p>
                  </a:txBody>
                  <a:tcPr/>
                </a:tc>
                <a:tc>
                  <a:txBody>
                    <a:bodyPr/>
                    <a:lstStyle/>
                    <a:p>
                      <a:r>
                        <a:rPr lang="en-GB" noProof="0"/>
                        <a:t>1888</a:t>
                      </a:r>
                    </a:p>
                  </a:txBody>
                  <a:tcPr/>
                </a:tc>
                <a:extLst>
                  <a:ext uri="{0D108BD9-81ED-4DB2-BD59-A6C34878D82A}">
                    <a16:rowId xmlns:a16="http://schemas.microsoft.com/office/drawing/2014/main" val="10007"/>
                  </a:ext>
                </a:extLst>
              </a:tr>
              <a:tr h="370840">
                <a:tc>
                  <a:txBody>
                    <a:bodyPr/>
                    <a:lstStyle/>
                    <a:p>
                      <a:r>
                        <a:rPr lang="en-GB" noProof="0"/>
                        <a:t>8</a:t>
                      </a:r>
                    </a:p>
                  </a:txBody>
                  <a:tcPr/>
                </a:tc>
                <a:tc>
                  <a:txBody>
                    <a:bodyPr/>
                    <a:lstStyle/>
                    <a:p>
                      <a:r>
                        <a:rPr lang="en-GB" noProof="0"/>
                        <a:t>Punakha</a:t>
                      </a:r>
                    </a:p>
                  </a:txBody>
                  <a:tcPr/>
                </a:tc>
                <a:tc>
                  <a:txBody>
                    <a:bodyPr/>
                    <a:lstStyle/>
                    <a:p>
                      <a:r>
                        <a:rPr lang="en-GB" noProof="0"/>
                        <a:t>351</a:t>
                      </a:r>
                    </a:p>
                  </a:txBody>
                  <a:tcPr/>
                </a:tc>
                <a:tc>
                  <a:txBody>
                    <a:bodyPr/>
                    <a:lstStyle/>
                    <a:p>
                      <a:r>
                        <a:rPr lang="en-GB" noProof="0"/>
                        <a:t>960</a:t>
                      </a:r>
                    </a:p>
                  </a:txBody>
                  <a:tcPr/>
                </a:tc>
                <a:tc>
                  <a:txBody>
                    <a:bodyPr/>
                    <a:lstStyle/>
                    <a:p>
                      <a:r>
                        <a:rPr lang="en-GB" noProof="0"/>
                        <a:t>1311</a:t>
                      </a:r>
                    </a:p>
                  </a:txBody>
                  <a:tcPr/>
                </a:tc>
                <a:extLst>
                  <a:ext uri="{0D108BD9-81ED-4DB2-BD59-A6C34878D82A}">
                    <a16:rowId xmlns:a16="http://schemas.microsoft.com/office/drawing/2014/main" val="10008"/>
                  </a:ext>
                </a:extLst>
              </a:tr>
              <a:tr h="370840">
                <a:tc>
                  <a:txBody>
                    <a:bodyPr/>
                    <a:lstStyle/>
                    <a:p>
                      <a:r>
                        <a:rPr lang="en-GB" noProof="0"/>
                        <a:t>9</a:t>
                      </a:r>
                    </a:p>
                  </a:txBody>
                  <a:tcPr/>
                </a:tc>
                <a:tc>
                  <a:txBody>
                    <a:bodyPr/>
                    <a:lstStyle/>
                    <a:p>
                      <a:r>
                        <a:rPr lang="en-GB" b="1" noProof="0"/>
                        <a:t>Thimphu</a:t>
                      </a:r>
                    </a:p>
                  </a:txBody>
                  <a:tcPr/>
                </a:tc>
                <a:tc>
                  <a:txBody>
                    <a:bodyPr/>
                    <a:lstStyle/>
                    <a:p>
                      <a:r>
                        <a:rPr lang="en-GB" b="1" noProof="0"/>
                        <a:t>160</a:t>
                      </a:r>
                    </a:p>
                  </a:txBody>
                  <a:tcPr/>
                </a:tc>
                <a:tc>
                  <a:txBody>
                    <a:bodyPr/>
                    <a:lstStyle/>
                    <a:p>
                      <a:r>
                        <a:rPr lang="en-GB" b="1" noProof="0"/>
                        <a:t>3762</a:t>
                      </a:r>
                    </a:p>
                  </a:txBody>
                  <a:tcPr/>
                </a:tc>
                <a:tc>
                  <a:txBody>
                    <a:bodyPr/>
                    <a:lstStyle/>
                    <a:p>
                      <a:r>
                        <a:rPr lang="en-GB" noProof="0"/>
                        <a:t>3922</a:t>
                      </a:r>
                    </a:p>
                  </a:txBody>
                  <a:tcPr/>
                </a:tc>
                <a:extLst>
                  <a:ext uri="{0D108BD9-81ED-4DB2-BD59-A6C34878D82A}">
                    <a16:rowId xmlns:a16="http://schemas.microsoft.com/office/drawing/2014/main" val="10009"/>
                  </a:ext>
                </a:extLst>
              </a:tr>
              <a:tr h="370840">
                <a:tc>
                  <a:txBody>
                    <a:bodyPr/>
                    <a:lstStyle/>
                    <a:p>
                      <a:r>
                        <a:rPr lang="en-GB" noProof="0"/>
                        <a:t>10</a:t>
                      </a:r>
                    </a:p>
                  </a:txBody>
                  <a:tcPr/>
                </a:tc>
                <a:tc>
                  <a:txBody>
                    <a:bodyPr/>
                    <a:lstStyle/>
                    <a:p>
                      <a:r>
                        <a:rPr lang="en-GB" b="1" noProof="0">
                          <a:solidFill>
                            <a:srgbClr val="FF6600"/>
                          </a:solidFill>
                        </a:rPr>
                        <a:t>Trongsa</a:t>
                      </a:r>
                    </a:p>
                  </a:txBody>
                  <a:tcPr/>
                </a:tc>
                <a:tc>
                  <a:txBody>
                    <a:bodyPr/>
                    <a:lstStyle/>
                    <a:p>
                      <a:r>
                        <a:rPr lang="en-GB" b="1" noProof="0">
                          <a:solidFill>
                            <a:srgbClr val="FF6600"/>
                          </a:solidFill>
                        </a:rPr>
                        <a:t>786</a:t>
                      </a:r>
                    </a:p>
                  </a:txBody>
                  <a:tcPr/>
                </a:tc>
                <a:tc>
                  <a:txBody>
                    <a:bodyPr/>
                    <a:lstStyle/>
                    <a:p>
                      <a:r>
                        <a:rPr lang="en-GB" b="1" noProof="0">
                          <a:solidFill>
                            <a:srgbClr val="FF6600"/>
                          </a:solidFill>
                        </a:rPr>
                        <a:t>392</a:t>
                      </a:r>
                    </a:p>
                  </a:txBody>
                  <a:tcPr/>
                </a:tc>
                <a:tc>
                  <a:txBody>
                    <a:bodyPr/>
                    <a:lstStyle/>
                    <a:p>
                      <a:r>
                        <a:rPr lang="en-GB" noProof="0"/>
                        <a:t>1178</a:t>
                      </a:r>
                    </a:p>
                  </a:txBody>
                  <a:tcPr/>
                </a:tc>
                <a:extLst>
                  <a:ext uri="{0D108BD9-81ED-4DB2-BD59-A6C34878D82A}">
                    <a16:rowId xmlns:a16="http://schemas.microsoft.com/office/drawing/2014/main" val="10010"/>
                  </a:ext>
                </a:extLst>
              </a:tr>
              <a:tr h="370840">
                <a:tc>
                  <a:txBody>
                    <a:bodyPr/>
                    <a:lstStyle/>
                    <a:p>
                      <a:r>
                        <a:rPr lang="en-GB" noProof="0"/>
                        <a:t>11</a:t>
                      </a:r>
                    </a:p>
                  </a:txBody>
                  <a:tcPr/>
                </a:tc>
                <a:tc>
                  <a:txBody>
                    <a:bodyPr/>
                    <a:lstStyle/>
                    <a:p>
                      <a:r>
                        <a:rPr lang="en-GB" noProof="0"/>
                        <a:t>Zhemgang</a:t>
                      </a:r>
                    </a:p>
                  </a:txBody>
                  <a:tcPr/>
                </a:tc>
                <a:tc>
                  <a:txBody>
                    <a:bodyPr/>
                    <a:lstStyle/>
                    <a:p>
                      <a:r>
                        <a:rPr lang="en-GB" noProof="0"/>
                        <a:t>316</a:t>
                      </a:r>
                    </a:p>
                  </a:txBody>
                  <a:tcPr/>
                </a:tc>
                <a:tc>
                  <a:txBody>
                    <a:bodyPr/>
                    <a:lstStyle/>
                    <a:p>
                      <a:r>
                        <a:rPr lang="en-GB" noProof="0"/>
                        <a:t>603</a:t>
                      </a:r>
                    </a:p>
                  </a:txBody>
                  <a:tcPr/>
                </a:tc>
                <a:tc>
                  <a:txBody>
                    <a:bodyPr/>
                    <a:lstStyle/>
                    <a:p>
                      <a:r>
                        <a:rPr lang="en-GB" noProof="0" dirty="0"/>
                        <a:t>919</a:t>
                      </a:r>
                    </a:p>
                  </a:txBody>
                  <a:tcPr/>
                </a:tc>
                <a:extLst>
                  <a:ext uri="{0D108BD9-81ED-4DB2-BD59-A6C34878D82A}">
                    <a16:rowId xmlns:a16="http://schemas.microsoft.com/office/drawing/2014/main" val="10011"/>
                  </a:ext>
                </a:extLst>
              </a:tr>
            </a:tbl>
          </a:graphicData>
        </a:graphic>
      </p:graphicFrame>
      <p:sp>
        <p:nvSpPr>
          <p:cNvPr id="3" name="Textfeld 2"/>
          <p:cNvSpPr txBox="1"/>
          <p:nvPr/>
        </p:nvSpPr>
        <p:spPr>
          <a:xfrm>
            <a:off x="324464" y="6208449"/>
            <a:ext cx="6455357" cy="369332"/>
          </a:xfrm>
          <a:prstGeom prst="rect">
            <a:avLst/>
          </a:prstGeom>
          <a:noFill/>
        </p:spPr>
        <p:txBody>
          <a:bodyPr wrap="none" rtlCol="0">
            <a:spAutoFit/>
          </a:bodyPr>
          <a:lstStyle/>
          <a:p>
            <a:r>
              <a:rPr lang="de-DE" dirty="0">
                <a:solidFill>
                  <a:schemeClr val="bg1"/>
                </a:solidFill>
              </a:rPr>
              <a:t>Source: BNLI, Mediation Training Impact Assessment Report (</a:t>
            </a:r>
            <a:r>
              <a:rPr lang="de-DE" dirty="0" smtClean="0">
                <a:solidFill>
                  <a:schemeClr val="bg1"/>
                </a:solidFill>
              </a:rPr>
              <a:t>2016)</a:t>
            </a:r>
            <a:endParaRPr lang="de-DE" dirty="0"/>
          </a:p>
        </p:txBody>
      </p:sp>
    </p:spTree>
    <p:extLst>
      <p:ext uri="{BB962C8B-B14F-4D97-AF65-F5344CB8AC3E}">
        <p14:creationId xmlns:p14="http://schemas.microsoft.com/office/powerpoint/2010/main" val="211234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217049"/>
            <a:ext cx="7772400" cy="1470025"/>
          </a:xfrm>
        </p:spPr>
        <p:txBody>
          <a:bodyPr/>
          <a:lstStyle/>
          <a:p>
            <a:r>
              <a:rPr lang="en-GB" b="1" dirty="0">
                <a:solidFill>
                  <a:prstClr val="black"/>
                </a:solidFill>
              </a:rPr>
              <a:t>Today´s Choices</a:t>
            </a:r>
            <a:endParaRPr lang="en-GB" b="1" dirty="0"/>
          </a:p>
        </p:txBody>
      </p:sp>
      <p:pic>
        <p:nvPicPr>
          <p:cNvPr id="7" name="Inhaltsplatzhalter 4" descr="irrigation.jpg">
            <a:extLst>
              <a:ext uri="{FF2B5EF4-FFF2-40B4-BE49-F238E27FC236}">
                <a16:creationId xmlns:a16="http://schemas.microsoft.com/office/drawing/2014/main" id="{513EF467-EC70-9247-AEC5-76F98868D544}"/>
              </a:ext>
            </a:extLst>
          </p:cNvPr>
          <p:cNvPicPr>
            <a:picLocks noChangeAspect="1"/>
          </p:cNvPicPr>
          <p:nvPr/>
        </p:nvPicPr>
        <p:blipFill>
          <a:blip r:embed="rId4">
            <a:extLst>
              <a:ext uri="{28A0092B-C50C-407E-A947-70E740481C1C}">
                <a14:useLocalDpi xmlns:a14="http://schemas.microsoft.com/office/drawing/2010/main" val="0"/>
              </a:ext>
            </a:extLst>
          </a:blip>
          <a:srcRect l="17250" r="17250"/>
          <a:stretch>
            <a:fillRect/>
          </a:stretch>
        </p:blipFill>
        <p:spPr>
          <a:xfrm>
            <a:off x="0" y="1662070"/>
            <a:ext cx="4232970" cy="5195930"/>
          </a:xfrm>
          <a:prstGeom prst="rect">
            <a:avLst/>
          </a:prstGeom>
          <a:ln>
            <a:solidFill>
              <a:schemeClr val="tx1"/>
            </a:solidFill>
          </a:ln>
        </p:spPr>
      </p:pic>
      <p:sp>
        <p:nvSpPr>
          <p:cNvPr id="8" name="Textplatzhalter 3">
            <a:extLst>
              <a:ext uri="{FF2B5EF4-FFF2-40B4-BE49-F238E27FC236}">
                <a16:creationId xmlns:a16="http://schemas.microsoft.com/office/drawing/2014/main" id="{9FD12642-F551-EC4C-8039-DD540D7D6D4B}"/>
              </a:ext>
            </a:extLst>
          </p:cNvPr>
          <p:cNvSpPr txBox="1">
            <a:spLocks/>
          </p:cNvSpPr>
          <p:nvPr/>
        </p:nvSpPr>
        <p:spPr>
          <a:xfrm>
            <a:off x="4770940" y="1687074"/>
            <a:ext cx="3884837" cy="46910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n-GB" b="1" dirty="0"/>
              <a:t>Money</a:t>
            </a:r>
          </a:p>
          <a:p>
            <a:pPr>
              <a:buFont typeface="Wingdings" panose="05000000000000000000" pitchFamily="2" charset="2"/>
              <a:buChar char="v"/>
            </a:pPr>
            <a:r>
              <a:rPr lang="en-GB" b="1" dirty="0"/>
              <a:t>Education</a:t>
            </a:r>
          </a:p>
          <a:p>
            <a:pPr>
              <a:buFont typeface="Wingdings" panose="05000000000000000000" pitchFamily="2" charset="2"/>
              <a:buChar char="v"/>
            </a:pPr>
            <a:r>
              <a:rPr lang="en-GB" b="1" dirty="0"/>
              <a:t>Mobility</a:t>
            </a:r>
          </a:p>
          <a:p>
            <a:pPr lvl="1">
              <a:buFont typeface="Arial" panose="020B0604020202020204" pitchFamily="34" charset="0"/>
              <a:buChar char="•"/>
            </a:pPr>
            <a:r>
              <a:rPr lang="en-GB" sz="2400" b="1" dirty="0"/>
              <a:t>Roads</a:t>
            </a:r>
          </a:p>
          <a:p>
            <a:pPr lvl="1">
              <a:buFont typeface="Arial" panose="020B0604020202020204" pitchFamily="34" charset="0"/>
              <a:buChar char="•"/>
            </a:pPr>
            <a:r>
              <a:rPr lang="en-GB" sz="2400" b="1" dirty="0"/>
              <a:t>Rural-urban migration</a:t>
            </a:r>
          </a:p>
          <a:p>
            <a:pPr>
              <a:buFont typeface="Wingdings" panose="05000000000000000000" pitchFamily="2" charset="2"/>
              <a:buChar char="v"/>
            </a:pPr>
            <a:r>
              <a:rPr lang="en-GB" b="1" dirty="0"/>
              <a:t>Applicable law</a:t>
            </a:r>
          </a:p>
          <a:p>
            <a:pPr>
              <a:buFont typeface="Wingdings" panose="05000000000000000000" pitchFamily="2" charset="2"/>
              <a:buChar char="v"/>
            </a:pPr>
            <a:r>
              <a:rPr lang="en-GB" b="1" dirty="0"/>
              <a:t>Trust</a:t>
            </a:r>
          </a:p>
          <a:p>
            <a:endParaRPr lang="en-GB" dirty="0"/>
          </a:p>
        </p:txBody>
      </p:sp>
    </p:spTree>
    <p:extLst>
      <p:ext uri="{BB962C8B-B14F-4D97-AF65-F5344CB8AC3E}">
        <p14:creationId xmlns:p14="http://schemas.microsoft.com/office/powerpoint/2010/main" val="4189090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685800" y="496516"/>
            <a:ext cx="7772400" cy="1470025"/>
          </a:xfrm>
        </p:spPr>
        <p:txBody>
          <a:bodyPr/>
          <a:lstStyle/>
          <a:p>
            <a:r>
              <a:rPr lang="de-DE" b="1" dirty="0"/>
              <a:t>Political Endeavour</a:t>
            </a:r>
          </a:p>
        </p:txBody>
      </p:sp>
      <p:sp>
        <p:nvSpPr>
          <p:cNvPr id="8" name="Inhaltsplatzhalter 2">
            <a:extLst>
              <a:ext uri="{FF2B5EF4-FFF2-40B4-BE49-F238E27FC236}">
                <a16:creationId xmlns:a16="http://schemas.microsoft.com/office/drawing/2014/main" id="{9E81CAAE-0B2F-5B45-B41D-1D51FC2E0FC0}"/>
              </a:ext>
            </a:extLst>
          </p:cNvPr>
          <p:cNvSpPr txBox="1">
            <a:spLocks/>
          </p:cNvSpPr>
          <p:nvPr/>
        </p:nvSpPr>
        <p:spPr>
          <a:xfrm>
            <a:off x="685800" y="1667374"/>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GB" b="1" dirty="0">
                <a:solidFill>
                  <a:schemeClr val="tx1"/>
                </a:solidFill>
              </a:rPr>
              <a:t>“Build up, revive and institutionalize the practice of mediation in Bhutan”</a:t>
            </a:r>
          </a:p>
          <a:p>
            <a:pPr marL="457200" indent="-457200" algn="l">
              <a:buFont typeface="Arial" panose="020B0604020202020204" pitchFamily="34" charset="0"/>
              <a:buChar char="•"/>
            </a:pPr>
            <a:r>
              <a:rPr lang="en-GB" b="1" dirty="0">
                <a:solidFill>
                  <a:schemeClr val="tx1"/>
                </a:solidFill>
              </a:rPr>
              <a:t>Reasons</a:t>
            </a:r>
          </a:p>
          <a:p>
            <a:pPr marL="914400" lvl="1" indent="-457200" algn="l">
              <a:buFont typeface="Symbol" pitchFamily="2" charset="2"/>
              <a:buChar char="-"/>
            </a:pPr>
            <a:r>
              <a:rPr lang="en-GB" b="1" dirty="0">
                <a:solidFill>
                  <a:schemeClr val="bg1"/>
                </a:solidFill>
              </a:rPr>
              <a:t>Preserve cultural heritage</a:t>
            </a:r>
          </a:p>
          <a:p>
            <a:pPr marL="914400" lvl="1" indent="-457200" algn="l">
              <a:buFont typeface="Symbol" pitchFamily="2" charset="2"/>
              <a:buChar char="-"/>
            </a:pPr>
            <a:r>
              <a:rPr lang="en-GB" b="1" dirty="0">
                <a:solidFill>
                  <a:schemeClr val="bg1"/>
                </a:solidFill>
              </a:rPr>
              <a:t>Community vitality (GNH 9)</a:t>
            </a:r>
          </a:p>
          <a:p>
            <a:pPr marL="914400" lvl="1" indent="-457200" algn="l">
              <a:buFont typeface="Symbol" pitchFamily="2" charset="2"/>
              <a:buChar char="-"/>
            </a:pPr>
            <a:r>
              <a:rPr lang="en-GB" b="1" dirty="0">
                <a:solidFill>
                  <a:schemeClr val="bg1"/>
                </a:solidFill>
              </a:rPr>
              <a:t>Access to justice</a:t>
            </a:r>
          </a:p>
          <a:p>
            <a:pPr marL="914400" lvl="1" indent="-457200" algn="l">
              <a:buFont typeface="Symbol" pitchFamily="2" charset="2"/>
              <a:buChar char="-"/>
            </a:pPr>
            <a:r>
              <a:rPr lang="en-GB" b="1" dirty="0">
                <a:solidFill>
                  <a:schemeClr val="bg1"/>
                </a:solidFill>
              </a:rPr>
              <a:t>Lessen the case loads of the courts</a:t>
            </a:r>
          </a:p>
        </p:txBody>
      </p:sp>
    </p:spTree>
    <p:extLst>
      <p:ext uri="{BB962C8B-B14F-4D97-AF65-F5344CB8AC3E}">
        <p14:creationId xmlns:p14="http://schemas.microsoft.com/office/powerpoint/2010/main" val="2442306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clrChange>
              <a:clrFrom>
                <a:srgbClr val="FFFFFF"/>
              </a:clrFrom>
              <a:clrTo>
                <a:srgbClr val="FFFFFF">
                  <a:alpha val="0"/>
                </a:srgbClr>
              </a:clrTo>
            </a:clrChange>
          </a:blip>
          <a:stretch>
            <a:fillRect/>
          </a:stretch>
        </p:blipFill>
        <p:spPr>
          <a:xfrm>
            <a:off x="7441567" y="217049"/>
            <a:ext cx="1411788" cy="706727"/>
          </a:xfrm>
          <a:prstGeom prst="rect">
            <a:avLst/>
          </a:prstGeom>
          <a:noFill/>
        </p:spPr>
      </p:pic>
      <p:sp>
        <p:nvSpPr>
          <p:cNvPr id="2" name="Titel 1"/>
          <p:cNvSpPr>
            <a:spLocks noGrp="1"/>
          </p:cNvSpPr>
          <p:nvPr>
            <p:ph type="ctrTitle"/>
          </p:nvPr>
        </p:nvSpPr>
        <p:spPr>
          <a:xfrm>
            <a:off x="728352" y="1522657"/>
            <a:ext cx="7772400" cy="1470025"/>
          </a:xfrm>
        </p:spPr>
        <p:txBody>
          <a:bodyPr/>
          <a:lstStyle/>
          <a:p>
            <a:r>
              <a:rPr lang="en-GB" b="1" dirty="0"/>
              <a:t>Thank you for your attention!</a:t>
            </a:r>
          </a:p>
        </p:txBody>
      </p:sp>
    </p:spTree>
    <p:extLst>
      <p:ext uri="{BB962C8B-B14F-4D97-AF65-F5344CB8AC3E}">
        <p14:creationId xmlns:p14="http://schemas.microsoft.com/office/powerpoint/2010/main" val="37611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341</Words>
  <Application>Microsoft Office PowerPoint</Application>
  <PresentationFormat>Bildschirmpräsentation (4:3)</PresentationFormat>
  <Paragraphs>162</Paragraphs>
  <Slides>9</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Symbol</vt:lpstr>
      <vt:lpstr>Wingdings</vt:lpstr>
      <vt:lpstr>Office-Design</vt:lpstr>
      <vt:lpstr>Dispute Settlement  in a Changing Society</vt:lpstr>
      <vt:lpstr>A stable Narrative</vt:lpstr>
      <vt:lpstr>Traditional View</vt:lpstr>
      <vt:lpstr>Testimonials of Change</vt:lpstr>
      <vt:lpstr>Dispute Settlement according  to Subject Matters</vt:lpstr>
      <vt:lpstr>Dispute Settlement according to Region</vt:lpstr>
      <vt:lpstr>Today´s Choices</vt:lpstr>
      <vt:lpstr>Political Endeavour</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Dispute Settlement  in a Changing Society</dc:title>
  <dc:creator>X Y</dc:creator>
  <cp:lastModifiedBy>Michaela Windischgrätz</cp:lastModifiedBy>
  <cp:revision>97</cp:revision>
  <dcterms:created xsi:type="dcterms:W3CDTF">2018-12-26T13:21:01Z</dcterms:created>
  <dcterms:modified xsi:type="dcterms:W3CDTF">2019-01-04T12:24:12Z</dcterms:modified>
</cp:coreProperties>
</file>